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960343-10B3-4D80-927A-7A0D0F9FAB11}" v="16" dt="2020-04-24T17:01:59.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39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0C427-4C27-4EEF-8030-36E856856899}" type="datetimeFigureOut">
              <a:rPr lang="en-US" smtClean="0"/>
              <a:t>4/27/2020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964FBF-E07D-4864-8D36-48E044E16E1F}" type="slidenum">
              <a:rPr lang="en-US" smtClean="0"/>
              <a:t>‹#›</a:t>
            </a:fld>
            <a:endParaRPr lang="en-US"/>
          </a:p>
        </p:txBody>
      </p:sp>
    </p:spTree>
    <p:extLst>
      <p:ext uri="{BB962C8B-B14F-4D97-AF65-F5344CB8AC3E}">
        <p14:creationId xmlns:p14="http://schemas.microsoft.com/office/powerpoint/2010/main" val="2728762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964FBF-E07D-4864-8D36-48E044E16E1F}" type="slidenum">
              <a:rPr lang="en-US" smtClean="0"/>
              <a:t>1</a:t>
            </a:fld>
            <a:endParaRPr lang="en-US"/>
          </a:p>
        </p:txBody>
      </p:sp>
    </p:spTree>
    <p:extLst>
      <p:ext uri="{BB962C8B-B14F-4D97-AF65-F5344CB8AC3E}">
        <p14:creationId xmlns:p14="http://schemas.microsoft.com/office/powerpoint/2010/main" val="622522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964FBF-E07D-4864-8D36-48E044E16E1F}" type="slidenum">
              <a:rPr lang="en-US" smtClean="0"/>
              <a:t>2</a:t>
            </a:fld>
            <a:endParaRPr lang="en-US"/>
          </a:p>
        </p:txBody>
      </p:sp>
    </p:spTree>
    <p:extLst>
      <p:ext uri="{BB962C8B-B14F-4D97-AF65-F5344CB8AC3E}">
        <p14:creationId xmlns:p14="http://schemas.microsoft.com/office/powerpoint/2010/main" val="2694658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964FBF-E07D-4864-8D36-48E044E16E1F}" type="slidenum">
              <a:rPr lang="en-US" smtClean="0"/>
              <a:t>3</a:t>
            </a:fld>
            <a:endParaRPr lang="en-US"/>
          </a:p>
        </p:txBody>
      </p:sp>
    </p:spTree>
    <p:extLst>
      <p:ext uri="{BB962C8B-B14F-4D97-AF65-F5344CB8AC3E}">
        <p14:creationId xmlns:p14="http://schemas.microsoft.com/office/powerpoint/2010/main" val="2541701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964FBF-E07D-4864-8D36-48E044E16E1F}" type="slidenum">
              <a:rPr lang="en-US" smtClean="0"/>
              <a:t>4</a:t>
            </a:fld>
            <a:endParaRPr lang="en-US"/>
          </a:p>
        </p:txBody>
      </p:sp>
    </p:spTree>
    <p:extLst>
      <p:ext uri="{BB962C8B-B14F-4D97-AF65-F5344CB8AC3E}">
        <p14:creationId xmlns:p14="http://schemas.microsoft.com/office/powerpoint/2010/main" val="193294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964FBF-E07D-4864-8D36-48E044E16E1F}" type="slidenum">
              <a:rPr lang="en-US" smtClean="0"/>
              <a:t>7</a:t>
            </a:fld>
            <a:endParaRPr lang="en-US"/>
          </a:p>
        </p:txBody>
      </p:sp>
    </p:spTree>
    <p:extLst>
      <p:ext uri="{BB962C8B-B14F-4D97-AF65-F5344CB8AC3E}">
        <p14:creationId xmlns:p14="http://schemas.microsoft.com/office/powerpoint/2010/main" val="305948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dirty="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dirty="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pPr/>
              <a:t>4/27/2020</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notime2bbored.blogspot.com/2012/06/homemade-playdough-no-cooking-required.html" TargetMode="External"/><Relationship Id="rId3" Type="http://schemas.openxmlformats.org/officeDocument/2006/relationships/hyperlink" Target="https://www.google.com/search?q=recipe+for+playdough+at+home&amp;rlz=1C1CHBF_enUS831US831&amp;oq=recipie+for+playdough&amp;aqs=chrome.3.69i57j0l7.11812j0j7&amp;sourceid=chrome&amp;ie=UTF-8#kpvalbx=_TWicXtqKC4Ga_QaS74agAg44" TargetMode="External"/><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s://www.midgetmomma.com/sea-rice-sensory-bin/"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seA1wbXUQTs?feature=oembed"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4xC-_7ZiQoY?feature=oembed"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coronavirus/2019-ncov/community/disinfecting-building-facility.html" TargetMode="External"/><Relationship Id="rId7" Type="http://schemas.openxmlformats.org/officeDocument/2006/relationships/hyperlink" Target="http://whilehewasnapping.com/2015/08/back-to-clean-with-clorox-disinfecting-wipes-grab-and-go-cleanup-kit/" TargetMode="External"/><Relationship Id="rId2" Type="http://schemas.openxmlformats.org/officeDocument/2006/relationships/hyperlink" Target="https://www.cleaninginstitute.org/coronavirus"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diy.stackexchange.com/questions/18523/what-diy-tools-are-very-critical-for-plumbing-works-and-repair"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hyperlink" Target="https://www.tmh.org/-/media/files/coronavirus/instructions-for-homemade-cotton-face-mask.pdf?la=en" TargetMode="External"/><Relationship Id="rId2" Type="http://schemas.openxmlformats.org/officeDocument/2006/relationships/hyperlink" Target="https://www.cdc.gov/coronavirus/2019-ncov/downloads/stop-the-spread-of-germs.pdf"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ministry-to-children.com/church-nursery-first-impres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AE1A-6041-4D78-A9F5-AC773F4EEF52}"/>
              </a:ext>
            </a:extLst>
          </p:cNvPr>
          <p:cNvSpPr>
            <a:spLocks noGrp="1"/>
          </p:cNvSpPr>
          <p:nvPr>
            <p:ph type="ctrTitle"/>
          </p:nvPr>
        </p:nvSpPr>
        <p:spPr/>
        <p:txBody>
          <a:bodyPr/>
          <a:lstStyle/>
          <a:p>
            <a:pPr algn="ctr"/>
            <a:r>
              <a:rPr lang="en-US"/>
              <a:t>Staying Busy, Staying Clean</a:t>
            </a:r>
          </a:p>
        </p:txBody>
      </p:sp>
      <p:sp>
        <p:nvSpPr>
          <p:cNvPr id="3" name="Subtitle 2">
            <a:extLst>
              <a:ext uri="{FF2B5EF4-FFF2-40B4-BE49-F238E27FC236}">
                <a16:creationId xmlns:a16="http://schemas.microsoft.com/office/drawing/2014/main" id="{24F53397-2C5A-41B8-A21F-2DC6BBA1440F}"/>
              </a:ext>
            </a:extLst>
          </p:cNvPr>
          <p:cNvSpPr>
            <a:spLocks noGrp="1"/>
          </p:cNvSpPr>
          <p:nvPr>
            <p:ph type="subTitle" idx="1"/>
          </p:nvPr>
        </p:nvSpPr>
        <p:spPr>
          <a:xfrm>
            <a:off x="4950134" y="4050833"/>
            <a:ext cx="1145865" cy="1096899"/>
          </a:xfrm>
        </p:spPr>
        <p:txBody>
          <a:bodyPr/>
          <a:lstStyle/>
          <a:p>
            <a:pPr algn="just"/>
            <a:r>
              <a:rPr lang="en-US"/>
              <a:t>                             By Elora                </a:t>
            </a:r>
          </a:p>
        </p:txBody>
      </p:sp>
    </p:spTree>
    <p:extLst>
      <p:ext uri="{BB962C8B-B14F-4D97-AF65-F5344CB8AC3E}">
        <p14:creationId xmlns:p14="http://schemas.microsoft.com/office/powerpoint/2010/main" val="728178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8F917-ACE1-4FAE-9D96-593E6A26C9A4}"/>
              </a:ext>
            </a:extLst>
          </p:cNvPr>
          <p:cNvSpPr>
            <a:spLocks noGrp="1"/>
          </p:cNvSpPr>
          <p:nvPr>
            <p:ph type="title"/>
          </p:nvPr>
        </p:nvSpPr>
        <p:spPr/>
        <p:txBody>
          <a:bodyPr/>
          <a:lstStyle/>
          <a:p>
            <a:r>
              <a:rPr lang="en-US" dirty="0"/>
              <a:t>Activities to Keep Kids Busy During Social Distancing</a:t>
            </a:r>
          </a:p>
        </p:txBody>
      </p:sp>
      <p:sp>
        <p:nvSpPr>
          <p:cNvPr id="3" name="Content Placeholder 2">
            <a:extLst>
              <a:ext uri="{FF2B5EF4-FFF2-40B4-BE49-F238E27FC236}">
                <a16:creationId xmlns:a16="http://schemas.microsoft.com/office/drawing/2014/main" id="{6CE2F341-F1C1-4E49-BDE3-C323553726CC}"/>
              </a:ext>
            </a:extLst>
          </p:cNvPr>
          <p:cNvSpPr>
            <a:spLocks noGrp="1"/>
          </p:cNvSpPr>
          <p:nvPr>
            <p:ph idx="1"/>
          </p:nvPr>
        </p:nvSpPr>
        <p:spPr>
          <a:xfrm>
            <a:off x="595752" y="1705047"/>
            <a:ext cx="9594277" cy="5152953"/>
          </a:xfrm>
        </p:spPr>
        <p:txBody>
          <a:bodyPr>
            <a:normAutofit fontScale="77500" lnSpcReduction="20000"/>
          </a:bodyPr>
          <a:lstStyle/>
          <a:p>
            <a:pPr>
              <a:buFont typeface="Trebuchet MS" panose="020B0603020202020204" pitchFamily="34" charset="0"/>
              <a:buChar char="֍"/>
            </a:pPr>
            <a:r>
              <a:rPr lang="en-US" dirty="0"/>
              <a:t>Make a fort out of cardboard</a:t>
            </a:r>
          </a:p>
          <a:p>
            <a:pPr>
              <a:buFont typeface="Trebuchet MS" panose="020B0603020202020204" pitchFamily="34" charset="0"/>
              <a:buChar char="֍"/>
            </a:pPr>
            <a:r>
              <a:rPr lang="en-US" dirty="0"/>
              <a:t>Make a treasure hunt(hide toys everywhere then kids can find them)</a:t>
            </a:r>
          </a:p>
          <a:p>
            <a:pPr>
              <a:buFont typeface="Trebuchet MS" panose="020B0603020202020204" pitchFamily="34" charset="0"/>
              <a:buChar char="֍"/>
            </a:pPr>
            <a:r>
              <a:rPr lang="en-US" dirty="0"/>
              <a:t>Bake something</a:t>
            </a:r>
          </a:p>
          <a:p>
            <a:pPr>
              <a:buFont typeface="Trebuchet MS" panose="020B0603020202020204" pitchFamily="34" charset="0"/>
              <a:buChar char="֍"/>
            </a:pPr>
            <a:r>
              <a:rPr lang="en-US" dirty="0"/>
              <a:t>Sensory bin</a:t>
            </a:r>
          </a:p>
          <a:p>
            <a:pPr>
              <a:buFont typeface="Trebuchet MS" panose="020B0603020202020204" pitchFamily="34" charset="0"/>
              <a:buChar char="֍"/>
            </a:pPr>
            <a:r>
              <a:rPr lang="en-US" dirty="0"/>
              <a:t>Make playdough</a:t>
            </a:r>
          </a:p>
          <a:p>
            <a:pPr>
              <a:buFont typeface="Trebuchet MS" panose="020B0603020202020204" pitchFamily="34" charset="0"/>
              <a:buChar char="֍"/>
            </a:pPr>
            <a:r>
              <a:rPr lang="en-US" dirty="0"/>
              <a:t>Puzzle</a:t>
            </a:r>
          </a:p>
          <a:p>
            <a:pPr>
              <a:buFont typeface="Trebuchet MS" panose="020B0603020202020204" pitchFamily="34" charset="0"/>
              <a:buChar char="֍"/>
            </a:pPr>
            <a:r>
              <a:rPr lang="en-US" dirty="0"/>
              <a:t>Make your own soap</a:t>
            </a:r>
          </a:p>
          <a:p>
            <a:pPr>
              <a:buFont typeface="Trebuchet MS" panose="020B0603020202020204" pitchFamily="34" charset="0"/>
              <a:buChar char="֍"/>
            </a:pPr>
            <a:r>
              <a:rPr lang="en-US" dirty="0"/>
              <a:t>Learn a new language                                                                                                                Sensory bin</a:t>
            </a:r>
          </a:p>
          <a:p>
            <a:pPr>
              <a:buFont typeface="Trebuchet MS" panose="020B0603020202020204" pitchFamily="34" charset="0"/>
              <a:buChar char="֍"/>
            </a:pPr>
            <a:r>
              <a:rPr lang="en-US" dirty="0"/>
              <a:t>Ice paint</a:t>
            </a:r>
          </a:p>
          <a:p>
            <a:pPr>
              <a:buFont typeface="Trebuchet MS" panose="020B0603020202020204" pitchFamily="34" charset="0"/>
              <a:buChar char="֍"/>
            </a:pPr>
            <a:r>
              <a:rPr lang="en-US" dirty="0"/>
              <a:t>Make a pizza</a:t>
            </a:r>
          </a:p>
          <a:p>
            <a:pPr>
              <a:buFont typeface="Trebuchet MS" panose="020B0603020202020204" pitchFamily="34" charset="0"/>
              <a:buChar char="֍"/>
            </a:pPr>
            <a:r>
              <a:rPr lang="en-US" dirty="0"/>
              <a:t>Facetime friends and family</a:t>
            </a:r>
          </a:p>
          <a:p>
            <a:pPr>
              <a:buFont typeface="Trebuchet MS" panose="020B0603020202020204" pitchFamily="34" charset="0"/>
              <a:buChar char="֍"/>
            </a:pPr>
            <a:r>
              <a:rPr lang="en-US" dirty="0"/>
              <a:t>Write letters to people                                         Make playdough</a:t>
            </a:r>
          </a:p>
          <a:p>
            <a:pPr>
              <a:buFont typeface="Trebuchet MS" panose="020B0603020202020204" pitchFamily="34" charset="0"/>
              <a:buChar char="֍"/>
            </a:pPr>
            <a:r>
              <a:rPr lang="en-US" dirty="0"/>
              <a:t>Organizing or cleaning</a:t>
            </a:r>
          </a:p>
          <a:p>
            <a:pPr marL="0" indent="0">
              <a:buNone/>
            </a:pPr>
            <a:endParaRPr lang="en-US" dirty="0"/>
          </a:p>
          <a:p>
            <a:pPr marL="0" indent="0" algn="ctr">
              <a:buNone/>
            </a:pPr>
            <a:r>
              <a:rPr lang="en-US" sz="2100" dirty="0">
                <a:solidFill>
                  <a:schemeClr val="tx1"/>
                </a:solidFill>
                <a:hlinkClick r:id="rId3">
                  <a:extLst>
                    <a:ext uri="{A12FA001-AC4F-418D-AE19-62706E023703}">
                      <ahyp:hlinkClr xmlns:ahyp="http://schemas.microsoft.com/office/drawing/2018/hyperlinkcolor" xmlns="" val="tx"/>
                    </a:ext>
                  </a:extLst>
                </a:hlinkClick>
              </a:rPr>
              <a:t>Recipe for homemade playdough:</a:t>
            </a:r>
            <a:r>
              <a:rPr lang="en-US" dirty="0">
                <a:solidFill>
                  <a:schemeClr val="accent2">
                    <a:lumMod val="75000"/>
                  </a:schemeClr>
                </a:solidFill>
                <a:hlinkClick r:id="rId3">
                  <a:extLst>
                    <a:ext uri="{A12FA001-AC4F-418D-AE19-62706E023703}">
                      <ahyp:hlinkClr xmlns:ahyp="http://schemas.microsoft.com/office/drawing/2018/hyperlinkcolor" xmlns="" val="tx"/>
                    </a:ext>
                  </a:extLst>
                </a:hlinkClick>
              </a:rPr>
              <a:t> </a:t>
            </a:r>
            <a:r>
              <a:rPr lang="en-US" dirty="0">
                <a:solidFill>
                  <a:schemeClr val="accent2">
                    <a:lumMod val="75000"/>
                  </a:schemeClr>
                </a:solidFill>
                <a:hlinkClick r:id="rId3">
                  <a:extLst>
                    <a:ext uri="{A12FA001-AC4F-418D-AE19-62706E023703}">
                      <ahyp:hlinkClr xmlns:ahyp="http://schemas.microsoft.com/office/drawing/2018/hyperlinkcolor" xmlns="" val="tx"/>
                    </a:ext>
                  </a:extLst>
                </a:hlinkClick>
              </a:rPr>
              <a:t>https://www.google.com/search?q=recipe+for+playdough+at+home&amp;rlz=1C1CHBF_enUS831US831&amp;oq=recipie+for+playdough&amp;aqs=chrome.3.69i57j0l7.11812j0j7&amp;sourceid=chrome&amp;ie=UTF-8#kpvalbx=_TWicXtqKC4Ga_QaS74agAg44</a:t>
            </a:r>
            <a:endParaRPr lang="en-US" dirty="0">
              <a:solidFill>
                <a:schemeClr val="accent2">
                  <a:lumMod val="75000"/>
                </a:schemeClr>
              </a:solidFill>
            </a:endParaRPr>
          </a:p>
          <a:p>
            <a:pPr marL="0" indent="0" algn="ctr">
              <a:buNone/>
            </a:pPr>
            <a:r>
              <a:rPr lang="en-US" dirty="0">
                <a:solidFill>
                  <a:schemeClr val="tx1"/>
                </a:solidFill>
              </a:rPr>
              <a:t>Source: </a:t>
            </a:r>
            <a:r>
              <a:rPr lang="en-US" dirty="0">
                <a:solidFill>
                  <a:schemeClr val="accent2">
                    <a:lumMod val="75000"/>
                  </a:schemeClr>
                </a:solidFill>
              </a:rPr>
              <a:t>Parade.com</a:t>
            </a:r>
          </a:p>
        </p:txBody>
      </p:sp>
      <p:pic>
        <p:nvPicPr>
          <p:cNvPr id="5" name="Picture 4" descr="A picture containing person, vessel, sport, indoor&#10;&#10;Description automatically generated">
            <a:extLst>
              <a:ext uri="{FF2B5EF4-FFF2-40B4-BE49-F238E27FC236}">
                <a16:creationId xmlns:a16="http://schemas.microsoft.com/office/drawing/2014/main" id="{76CA9CF3-D714-4CD3-AA53-F4DA6F4165E2}"/>
              </a:ext>
            </a:extLst>
          </p:cNvPr>
          <p:cNvPicPr>
            <a:picLocks noChangeAspect="1"/>
          </p:cNvPicPr>
          <p:nvPr/>
        </p:nvPicPr>
        <p:blipFill>
          <a:blip r:embed="rId4">
            <a:extLst>
              <a:ext uri="{837473B0-CC2E-450A-ABE3-18F120FF3D39}">
                <a1611:picAttrSrcUrl xmlns:a1611="http://schemas.microsoft.com/office/drawing/2016/11/main" xmlns="" r:id="rId5"/>
              </a:ext>
            </a:extLst>
          </a:blip>
          <a:stretch>
            <a:fillRect/>
          </a:stretch>
        </p:blipFill>
        <p:spPr>
          <a:xfrm>
            <a:off x="7287779" y="1804696"/>
            <a:ext cx="2790933" cy="1786197"/>
          </a:xfrm>
          <a:prstGeom prst="rect">
            <a:avLst/>
          </a:prstGeom>
        </p:spPr>
      </p:pic>
      <p:sp>
        <p:nvSpPr>
          <p:cNvPr id="6" name="TextBox 5">
            <a:extLst>
              <a:ext uri="{FF2B5EF4-FFF2-40B4-BE49-F238E27FC236}">
                <a16:creationId xmlns:a16="http://schemas.microsoft.com/office/drawing/2014/main" id="{985BEC79-AE0D-4694-B147-B87889598D50}"/>
              </a:ext>
            </a:extLst>
          </p:cNvPr>
          <p:cNvSpPr txBox="1"/>
          <p:nvPr/>
        </p:nvSpPr>
        <p:spPr>
          <a:xfrm>
            <a:off x="7397782" y="3221561"/>
            <a:ext cx="2873828" cy="369332"/>
          </a:xfrm>
          <a:prstGeom prst="rect">
            <a:avLst/>
          </a:prstGeom>
          <a:noFill/>
        </p:spPr>
        <p:txBody>
          <a:bodyPr wrap="square" rtlCol="0">
            <a:spAutoFit/>
          </a:bodyPr>
          <a:lstStyle/>
          <a:p>
            <a:r>
              <a:rPr lang="en-US" sz="900">
                <a:hlinkClick r:id="rId5" tooltip="https://www.midgetmomma.com/sea-rice-sensory-bin/"/>
              </a:rPr>
              <a:t>This Photo</a:t>
            </a:r>
            <a:r>
              <a:rPr lang="en-US" sz="900"/>
              <a:t> by Unknown </a:t>
            </a:r>
            <a:r>
              <a:rPr lang="en-US" sz="900" err="1"/>
              <a:t>Autho</a:t>
            </a:r>
            <a:r>
              <a:rPr lang="en-US" sz="900"/>
              <a:t> is </a:t>
            </a:r>
            <a:r>
              <a:rPr lang="en-US" sz="900" err="1"/>
              <a:t>licen</a:t>
            </a:r>
            <a:r>
              <a:rPr lang="en-US" sz="900"/>
              <a:t> under </a:t>
            </a:r>
            <a:r>
              <a:rPr lang="en-US" sz="900">
                <a:hlinkClick r:id="rId6" tooltip="https://creativecommons.org/licenses/by-nc-sa/3.0/"/>
              </a:rPr>
              <a:t>CC BY-SA-NC</a:t>
            </a:r>
            <a:endParaRPr lang="en-US" sz="900"/>
          </a:p>
        </p:txBody>
      </p:sp>
      <p:pic>
        <p:nvPicPr>
          <p:cNvPr id="11" name="Picture 10" descr="A close up of food&#10;&#10;Description automatically generated">
            <a:extLst>
              <a:ext uri="{FF2B5EF4-FFF2-40B4-BE49-F238E27FC236}">
                <a16:creationId xmlns:a16="http://schemas.microsoft.com/office/drawing/2014/main" id="{24CC17D7-F5CB-4046-B5D1-70CC53E7A317}"/>
              </a:ext>
            </a:extLst>
          </p:cNvPr>
          <p:cNvPicPr>
            <a:picLocks noChangeAspect="1"/>
          </p:cNvPicPr>
          <p:nvPr/>
        </p:nvPicPr>
        <p:blipFill>
          <a:blip r:embed="rId7">
            <a:extLst>
              <a:ext uri="{837473B0-CC2E-450A-ABE3-18F120FF3D39}">
                <a1611:picAttrSrcUrl xmlns:a1611="http://schemas.microsoft.com/office/drawing/2016/11/main" xmlns="" r:id="rId8"/>
              </a:ext>
            </a:extLst>
          </a:blip>
          <a:stretch>
            <a:fillRect/>
          </a:stretch>
        </p:blipFill>
        <p:spPr>
          <a:xfrm>
            <a:off x="4172085" y="2895219"/>
            <a:ext cx="2441613" cy="1930400"/>
          </a:xfrm>
          <a:prstGeom prst="rect">
            <a:avLst/>
          </a:prstGeom>
        </p:spPr>
      </p:pic>
      <p:sp>
        <p:nvSpPr>
          <p:cNvPr id="12" name="TextBox 11">
            <a:extLst>
              <a:ext uri="{FF2B5EF4-FFF2-40B4-BE49-F238E27FC236}">
                <a16:creationId xmlns:a16="http://schemas.microsoft.com/office/drawing/2014/main" id="{AB67D5B9-DBFC-4D0B-83A8-2D3267FB5593}"/>
              </a:ext>
            </a:extLst>
          </p:cNvPr>
          <p:cNvSpPr txBox="1"/>
          <p:nvPr/>
        </p:nvSpPr>
        <p:spPr>
          <a:xfrm>
            <a:off x="4041456" y="9704424"/>
            <a:ext cx="2345562" cy="369332"/>
          </a:xfrm>
          <a:prstGeom prst="rect">
            <a:avLst/>
          </a:prstGeom>
          <a:noFill/>
        </p:spPr>
        <p:txBody>
          <a:bodyPr wrap="square" rtlCol="0">
            <a:spAutoFit/>
          </a:bodyPr>
          <a:lstStyle/>
          <a:p>
            <a:r>
              <a:rPr lang="en-US" sz="900">
                <a:hlinkClick r:id="rId8" tooltip="https://notime2bbored.blogspot.com/2012/06/homemade-playdough-no-cooking-required.html"/>
              </a:rPr>
              <a:t>This Photo</a:t>
            </a:r>
            <a:r>
              <a:rPr lang="en-US" sz="900"/>
              <a:t> by Unknown Author is licensed under </a:t>
            </a:r>
            <a:r>
              <a:rPr lang="en-US" sz="900">
                <a:hlinkClick r:id="rId6" tooltip="https://creativecommons.org/licenses/by-nc-sa/3.0/"/>
              </a:rPr>
              <a:t>CC BY-SA-NC</a:t>
            </a:r>
            <a:endParaRPr lang="en-US" sz="900"/>
          </a:p>
        </p:txBody>
      </p:sp>
    </p:spTree>
    <p:extLst>
      <p:ext uri="{BB962C8B-B14F-4D97-AF65-F5344CB8AC3E}">
        <p14:creationId xmlns:p14="http://schemas.microsoft.com/office/powerpoint/2010/main" val="3078510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54">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1" name="Rectangle 56">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58">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3" name="Straight Connector 60">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4"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Isosceles Triangle 66">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Isosceles Triangle 70">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Freeform: Shape 72">
            <a:extLst>
              <a:ext uri="{FF2B5EF4-FFF2-40B4-BE49-F238E27FC236}">
                <a16:creationId xmlns:a16="http://schemas.microsoft.com/office/drawing/2014/main"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EF254FE-1CC8-4579-945F-428571136C69}"/>
              </a:ext>
            </a:extLst>
          </p:cNvPr>
          <p:cNvSpPr>
            <a:spLocks noGrp="1"/>
          </p:cNvSpPr>
          <p:nvPr>
            <p:ph type="title"/>
          </p:nvPr>
        </p:nvSpPr>
        <p:spPr>
          <a:xfrm>
            <a:off x="7181723" y="609600"/>
            <a:ext cx="4512989" cy="1454727"/>
          </a:xfrm>
        </p:spPr>
        <p:txBody>
          <a:bodyPr anchor="ctr">
            <a:normAutofit/>
          </a:bodyPr>
          <a:lstStyle/>
          <a:p>
            <a:r>
              <a:rPr lang="en-US">
                <a:solidFill>
                  <a:srgbClr val="FFFFFF"/>
                </a:solidFill>
              </a:rPr>
              <a:t>Hand washing</a:t>
            </a:r>
          </a:p>
        </p:txBody>
      </p:sp>
      <p:pic>
        <p:nvPicPr>
          <p:cNvPr id="4" name="Online Media 3" title="Coronavirus | How to wash your hands">
            <a:hlinkClick r:id="" action="ppaction://media"/>
            <a:extLst>
              <a:ext uri="{FF2B5EF4-FFF2-40B4-BE49-F238E27FC236}">
                <a16:creationId xmlns:a16="http://schemas.microsoft.com/office/drawing/2014/main" id="{E314C62E-92A8-4772-8F79-64416A74A02F}"/>
              </a:ext>
            </a:extLst>
          </p:cNvPr>
          <p:cNvPicPr>
            <a:picLocks noRot="1" noChangeAspect="1"/>
          </p:cNvPicPr>
          <p:nvPr>
            <a:videoFile r:link="rId1"/>
          </p:nvPr>
        </p:nvPicPr>
        <p:blipFill>
          <a:blip r:embed="rId4"/>
          <a:stretch>
            <a:fillRect/>
          </a:stretch>
        </p:blipFill>
        <p:spPr>
          <a:xfrm>
            <a:off x="180531" y="2064327"/>
            <a:ext cx="4433494" cy="2493840"/>
          </a:xfrm>
          <a:prstGeom prst="rect">
            <a:avLst/>
          </a:prstGeom>
        </p:spPr>
      </p:pic>
      <p:sp>
        <p:nvSpPr>
          <p:cNvPr id="3" name="Content Placeholder 2">
            <a:extLst>
              <a:ext uri="{FF2B5EF4-FFF2-40B4-BE49-F238E27FC236}">
                <a16:creationId xmlns:a16="http://schemas.microsoft.com/office/drawing/2014/main" id="{DE129F41-87E8-407E-8C8E-17B1F30DD238}"/>
              </a:ext>
            </a:extLst>
          </p:cNvPr>
          <p:cNvSpPr>
            <a:spLocks noGrp="1"/>
          </p:cNvSpPr>
          <p:nvPr>
            <p:ph idx="1"/>
          </p:nvPr>
        </p:nvSpPr>
        <p:spPr>
          <a:xfrm>
            <a:off x="6938321" y="2473036"/>
            <a:ext cx="4512988" cy="2639291"/>
          </a:xfrm>
        </p:spPr>
        <p:txBody>
          <a:bodyPr anchor="t">
            <a:normAutofit lnSpcReduction="10000"/>
          </a:bodyPr>
          <a:lstStyle/>
          <a:p>
            <a:pPr marL="0" indent="0">
              <a:lnSpc>
                <a:spcPct val="90000"/>
              </a:lnSpc>
              <a:buNone/>
            </a:pPr>
            <a:r>
              <a:rPr lang="en-US" dirty="0">
                <a:solidFill>
                  <a:srgbClr val="FFFFFF"/>
                </a:solidFill>
              </a:rPr>
              <a:t>Wash Hands for 20 seconds(be sure to get under your finger nails, the back of your hands, and between your fingers) Good times to wash your hands would be after touching animals or pets, after you blow your nose, after sneezing, after coughing, after you use the restroom, before having contact with food.</a:t>
            </a:r>
          </a:p>
          <a:p>
            <a:pPr marL="0" indent="0">
              <a:lnSpc>
                <a:spcPct val="90000"/>
              </a:lnSpc>
              <a:buNone/>
            </a:pPr>
            <a:r>
              <a:rPr lang="en-US" dirty="0">
                <a:solidFill>
                  <a:srgbClr val="FFFFFF"/>
                </a:solidFill>
              </a:rPr>
              <a:t>***95% people wash their hands incorrectly.</a:t>
            </a:r>
          </a:p>
          <a:p>
            <a:pPr marL="0" indent="0">
              <a:lnSpc>
                <a:spcPct val="90000"/>
              </a:lnSpc>
              <a:buNone/>
            </a:pPr>
            <a:endParaRPr lang="en-US" dirty="0">
              <a:solidFill>
                <a:srgbClr val="FFFFFF"/>
              </a:solidFill>
            </a:endParaRPr>
          </a:p>
          <a:p>
            <a:pPr marL="0" indent="0">
              <a:lnSpc>
                <a:spcPct val="90000"/>
              </a:lnSpc>
              <a:buNone/>
            </a:pPr>
            <a:endParaRPr lang="en-US" sz="1600" dirty="0">
              <a:solidFill>
                <a:srgbClr val="FFFFFF"/>
              </a:solidFill>
            </a:endParaRPr>
          </a:p>
          <a:p>
            <a:pPr marL="0" indent="0">
              <a:lnSpc>
                <a:spcPct val="90000"/>
              </a:lnSpc>
              <a:buNone/>
            </a:pPr>
            <a:endParaRPr lang="en-US" sz="1600" dirty="0">
              <a:solidFill>
                <a:srgbClr val="FFFFFF"/>
              </a:solidFill>
            </a:endParaRPr>
          </a:p>
          <a:p>
            <a:pPr marL="0" indent="0">
              <a:lnSpc>
                <a:spcPct val="90000"/>
              </a:lnSpc>
              <a:buNone/>
            </a:pPr>
            <a:endParaRPr lang="en-US" sz="1600" dirty="0">
              <a:solidFill>
                <a:srgbClr val="FFFFFF"/>
              </a:solidFill>
            </a:endParaRPr>
          </a:p>
          <a:p>
            <a:pPr marL="0" indent="0">
              <a:lnSpc>
                <a:spcPct val="90000"/>
              </a:lnSpc>
              <a:buNone/>
            </a:pPr>
            <a:endParaRPr lang="en-US" sz="1100" dirty="0">
              <a:solidFill>
                <a:srgbClr val="FFFFFF"/>
              </a:solidFill>
            </a:endParaRPr>
          </a:p>
          <a:p>
            <a:pPr marL="0" indent="0">
              <a:lnSpc>
                <a:spcPct val="90000"/>
              </a:lnSpc>
              <a:buNone/>
            </a:pPr>
            <a:endParaRPr lang="en-US" sz="1100" dirty="0">
              <a:solidFill>
                <a:srgbClr val="FFFFFF"/>
              </a:solidFill>
            </a:endParaRPr>
          </a:p>
          <a:p>
            <a:pPr marL="0" indent="0">
              <a:lnSpc>
                <a:spcPct val="90000"/>
              </a:lnSpc>
              <a:buNone/>
            </a:pPr>
            <a:endParaRPr lang="en-US" sz="1100" dirty="0">
              <a:solidFill>
                <a:srgbClr val="FFFFFF"/>
              </a:solidFill>
            </a:endParaRPr>
          </a:p>
          <a:p>
            <a:pPr>
              <a:lnSpc>
                <a:spcPct val="90000"/>
              </a:lnSpc>
              <a:buFont typeface="Trebuchet MS" panose="020B0603020202020204" pitchFamily="34" charset="0"/>
              <a:buChar char="֍"/>
            </a:pPr>
            <a:endParaRPr lang="en-US" sz="1100" dirty="0">
              <a:solidFill>
                <a:srgbClr val="FFFFFF"/>
              </a:solidFill>
            </a:endParaRPr>
          </a:p>
          <a:p>
            <a:pPr>
              <a:lnSpc>
                <a:spcPct val="90000"/>
              </a:lnSpc>
              <a:buFont typeface="Trebuchet MS" panose="020B0603020202020204" pitchFamily="34" charset="0"/>
              <a:buChar char="֍"/>
            </a:pPr>
            <a:endParaRPr lang="en-US" sz="1100" dirty="0">
              <a:solidFill>
                <a:srgbClr val="FFFFFF"/>
              </a:solidFill>
            </a:endParaRPr>
          </a:p>
          <a:p>
            <a:pPr>
              <a:lnSpc>
                <a:spcPct val="90000"/>
              </a:lnSpc>
              <a:buFont typeface="Trebuchet MS" panose="020B0603020202020204" pitchFamily="34" charset="0"/>
              <a:buChar char="֍"/>
            </a:pPr>
            <a:endParaRPr lang="en-US" sz="1100" dirty="0">
              <a:solidFill>
                <a:srgbClr val="FFFFFF"/>
              </a:solidFill>
            </a:endParaRPr>
          </a:p>
          <a:p>
            <a:pPr>
              <a:lnSpc>
                <a:spcPct val="90000"/>
              </a:lnSpc>
              <a:buFont typeface="Trebuchet MS" panose="020B0603020202020204" pitchFamily="34" charset="0"/>
              <a:buChar char="֍"/>
            </a:pPr>
            <a:endParaRPr lang="en-US" sz="1100" dirty="0">
              <a:solidFill>
                <a:srgbClr val="FFFFFF"/>
              </a:solidFill>
            </a:endParaRPr>
          </a:p>
          <a:p>
            <a:pPr>
              <a:lnSpc>
                <a:spcPct val="90000"/>
              </a:lnSpc>
              <a:buFont typeface="Trebuchet MS" panose="020B0603020202020204" pitchFamily="34" charset="0"/>
              <a:buChar char="֍"/>
            </a:pPr>
            <a:endParaRPr lang="en-US" sz="1100" dirty="0">
              <a:solidFill>
                <a:srgbClr val="FFFFFF"/>
              </a:solidFill>
            </a:endParaRPr>
          </a:p>
        </p:txBody>
      </p:sp>
    </p:spTree>
    <p:extLst>
      <p:ext uri="{BB962C8B-B14F-4D97-AF65-F5344CB8AC3E}">
        <p14:creationId xmlns:p14="http://schemas.microsoft.com/office/powerpoint/2010/main" val="28573921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ectangle 10">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Freeform: Shape 26">
            <a:extLst>
              <a:ext uri="{FF2B5EF4-FFF2-40B4-BE49-F238E27FC236}">
                <a16:creationId xmlns:a16="http://schemas.microsoft.com/office/drawing/2014/main"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8E4BB64-40EC-455C-9CAC-368F27B04F28}"/>
              </a:ext>
            </a:extLst>
          </p:cNvPr>
          <p:cNvSpPr>
            <a:spLocks noGrp="1"/>
          </p:cNvSpPr>
          <p:nvPr>
            <p:ph type="title"/>
          </p:nvPr>
        </p:nvSpPr>
        <p:spPr>
          <a:xfrm>
            <a:off x="7181723" y="609600"/>
            <a:ext cx="4512989" cy="2227730"/>
          </a:xfrm>
        </p:spPr>
        <p:txBody>
          <a:bodyPr anchor="ctr">
            <a:normAutofit/>
          </a:bodyPr>
          <a:lstStyle/>
          <a:p>
            <a:r>
              <a:rPr lang="en-US">
                <a:solidFill>
                  <a:srgbClr val="FFFFFF"/>
                </a:solidFill>
              </a:rPr>
              <a:t>Hand Sanitizer</a:t>
            </a:r>
          </a:p>
        </p:txBody>
      </p:sp>
      <p:pic>
        <p:nvPicPr>
          <p:cNvPr id="4" name="Online Media 3" title="Coronavirus | How to use hand sanitizer effectively">
            <a:hlinkClick r:id="" action="ppaction://media"/>
            <a:extLst>
              <a:ext uri="{FF2B5EF4-FFF2-40B4-BE49-F238E27FC236}">
                <a16:creationId xmlns:a16="http://schemas.microsoft.com/office/drawing/2014/main" id="{07A8120D-283C-4665-8BF9-46E1C0F2D823}"/>
              </a:ext>
            </a:extLst>
          </p:cNvPr>
          <p:cNvPicPr>
            <a:picLocks noRot="1" noChangeAspect="1"/>
          </p:cNvPicPr>
          <p:nvPr>
            <a:videoFile r:link="rId1"/>
          </p:nvPr>
        </p:nvPicPr>
        <p:blipFill>
          <a:blip r:embed="rId4"/>
          <a:stretch>
            <a:fillRect/>
          </a:stretch>
        </p:blipFill>
        <p:spPr>
          <a:xfrm>
            <a:off x="757251" y="2388732"/>
            <a:ext cx="3856774" cy="2169435"/>
          </a:xfrm>
          <a:prstGeom prst="rect">
            <a:avLst/>
          </a:prstGeom>
        </p:spPr>
      </p:pic>
      <p:sp>
        <p:nvSpPr>
          <p:cNvPr id="3" name="Content Placeholder 2">
            <a:extLst>
              <a:ext uri="{FF2B5EF4-FFF2-40B4-BE49-F238E27FC236}">
                <a16:creationId xmlns:a16="http://schemas.microsoft.com/office/drawing/2014/main" id="{92DA9315-81C3-4BB7-93FA-F985D918F9C5}"/>
              </a:ext>
            </a:extLst>
          </p:cNvPr>
          <p:cNvSpPr>
            <a:spLocks noGrp="1"/>
          </p:cNvSpPr>
          <p:nvPr>
            <p:ph idx="1"/>
          </p:nvPr>
        </p:nvSpPr>
        <p:spPr>
          <a:xfrm>
            <a:off x="7181725" y="2837329"/>
            <a:ext cx="4512988" cy="3317938"/>
          </a:xfrm>
        </p:spPr>
        <p:txBody>
          <a:bodyPr anchor="t">
            <a:normAutofit/>
          </a:bodyPr>
          <a:lstStyle/>
          <a:p>
            <a:pPr marL="0" indent="0">
              <a:lnSpc>
                <a:spcPct val="90000"/>
              </a:lnSpc>
              <a:buNone/>
            </a:pPr>
            <a:r>
              <a:rPr lang="en-US" sz="1500">
                <a:solidFill>
                  <a:srgbClr val="FFFFFF"/>
                </a:solidFill>
              </a:rPr>
              <a:t>Rub hands until they are dry.</a:t>
            </a: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endParaRPr lang="en-US" sz="1500">
              <a:solidFill>
                <a:srgbClr val="FFFFFF"/>
              </a:solidFill>
            </a:endParaRPr>
          </a:p>
          <a:p>
            <a:pPr marL="0" indent="0">
              <a:lnSpc>
                <a:spcPct val="90000"/>
              </a:lnSpc>
              <a:buNone/>
            </a:pPr>
            <a:r>
              <a:rPr lang="en-US" sz="1500">
                <a:solidFill>
                  <a:srgbClr val="FFFFFF"/>
                </a:solidFill>
              </a:rPr>
              <a:t>Sources: CDC.gov</a:t>
            </a:r>
          </a:p>
          <a:p>
            <a:pPr marL="0" indent="0">
              <a:lnSpc>
                <a:spcPct val="90000"/>
              </a:lnSpc>
              <a:buNone/>
            </a:pPr>
            <a:r>
              <a:rPr lang="en-US" sz="1500">
                <a:solidFill>
                  <a:srgbClr val="FFFFFF"/>
                </a:solidFill>
              </a:rPr>
              <a:t>            Cleaninginstitute.org</a:t>
            </a:r>
          </a:p>
        </p:txBody>
      </p:sp>
    </p:spTree>
    <p:extLst>
      <p:ext uri="{BB962C8B-B14F-4D97-AF65-F5344CB8AC3E}">
        <p14:creationId xmlns:p14="http://schemas.microsoft.com/office/powerpoint/2010/main" val="39543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2423CA5-E2E1-4789-B759-9906C1C940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0F43D59-48E6-418E-A753-70AB93A1EAF6}"/>
              </a:ext>
            </a:extLst>
          </p:cNvPr>
          <p:cNvSpPr>
            <a:spLocks noGrp="1"/>
          </p:cNvSpPr>
          <p:nvPr>
            <p:ph type="title"/>
          </p:nvPr>
        </p:nvSpPr>
        <p:spPr>
          <a:xfrm>
            <a:off x="531626" y="0"/>
            <a:ext cx="4203045" cy="1375608"/>
          </a:xfrm>
        </p:spPr>
        <p:txBody>
          <a:bodyPr anchor="ctr">
            <a:normAutofit/>
          </a:bodyPr>
          <a:lstStyle/>
          <a:p>
            <a:r>
              <a:rPr lang="en-US">
                <a:solidFill>
                  <a:schemeClr val="bg1"/>
                </a:solidFill>
              </a:rPr>
              <a:t>Disinfecting</a:t>
            </a:r>
          </a:p>
        </p:txBody>
      </p:sp>
      <p:sp>
        <p:nvSpPr>
          <p:cNvPr id="3" name="Content Placeholder 2">
            <a:extLst>
              <a:ext uri="{FF2B5EF4-FFF2-40B4-BE49-F238E27FC236}">
                <a16:creationId xmlns:a16="http://schemas.microsoft.com/office/drawing/2014/main" id="{4ACA5CF1-EAAF-418A-A78F-89921E0FF8C2}"/>
              </a:ext>
            </a:extLst>
          </p:cNvPr>
          <p:cNvSpPr>
            <a:spLocks noGrp="1"/>
          </p:cNvSpPr>
          <p:nvPr>
            <p:ph idx="1"/>
          </p:nvPr>
        </p:nvSpPr>
        <p:spPr>
          <a:xfrm>
            <a:off x="519197" y="1230659"/>
            <a:ext cx="3973943" cy="5232018"/>
          </a:xfrm>
        </p:spPr>
        <p:txBody>
          <a:bodyPr>
            <a:noAutofit/>
          </a:bodyPr>
          <a:lstStyle/>
          <a:p>
            <a:pPr algn="just">
              <a:lnSpc>
                <a:spcPct val="90000"/>
              </a:lnSpc>
              <a:buFont typeface="Trebuchet MS" panose="020B0603020202020204" pitchFamily="34" charset="0"/>
              <a:buChar char="֍"/>
            </a:pPr>
            <a:r>
              <a:rPr lang="en-US" sz="1200">
                <a:solidFill>
                  <a:schemeClr val="bg1"/>
                </a:solidFill>
              </a:rPr>
              <a:t>When disinfecting, wear disposable gloves</a:t>
            </a:r>
          </a:p>
          <a:p>
            <a:pPr algn="just">
              <a:lnSpc>
                <a:spcPct val="90000"/>
              </a:lnSpc>
              <a:buFont typeface="Trebuchet MS" panose="020B0603020202020204" pitchFamily="34" charset="0"/>
              <a:buChar char="֍"/>
            </a:pPr>
            <a:r>
              <a:rPr lang="en-US" sz="1200">
                <a:solidFill>
                  <a:schemeClr val="bg1"/>
                </a:solidFill>
              </a:rPr>
              <a:t>Disinfect high touch surfaces(tables, Doorknobs, light switches, countertops, handles, phones, faucets, sinks, etc.)</a:t>
            </a:r>
          </a:p>
          <a:p>
            <a:pPr algn="just">
              <a:lnSpc>
                <a:spcPct val="90000"/>
              </a:lnSpc>
              <a:buFont typeface="Trebuchet MS" panose="020B0603020202020204" pitchFamily="34" charset="0"/>
              <a:buChar char="֍"/>
            </a:pPr>
            <a:r>
              <a:rPr lang="en-US" sz="1200">
                <a:solidFill>
                  <a:schemeClr val="bg1"/>
                </a:solidFill>
              </a:rPr>
              <a:t>When disinfecting surfaces that are soft use soap and water</a:t>
            </a:r>
          </a:p>
          <a:p>
            <a:pPr algn="just">
              <a:lnSpc>
                <a:spcPct val="90000"/>
              </a:lnSpc>
              <a:buFont typeface="Trebuchet MS" panose="020B0603020202020204" pitchFamily="34" charset="0"/>
              <a:buChar char="֍"/>
            </a:pPr>
            <a:r>
              <a:rPr lang="en-US" sz="1200">
                <a:solidFill>
                  <a:schemeClr val="bg1"/>
                </a:solidFill>
              </a:rPr>
              <a:t>When you are disinfecting electronics, you can get a cover for your device that you can wipe off or follow manufactures directions</a:t>
            </a:r>
          </a:p>
          <a:p>
            <a:pPr algn="just">
              <a:lnSpc>
                <a:spcPct val="90000"/>
              </a:lnSpc>
              <a:buFont typeface="Trebuchet MS" panose="020B0603020202020204" pitchFamily="34" charset="0"/>
              <a:buChar char="֍"/>
            </a:pPr>
            <a:r>
              <a:rPr lang="en-US" sz="1200">
                <a:solidFill>
                  <a:schemeClr val="bg1"/>
                </a:solidFill>
              </a:rPr>
              <a:t>Places that you should keep disinfected would be </a:t>
            </a:r>
          </a:p>
          <a:p>
            <a:pPr lvl="1">
              <a:lnSpc>
                <a:spcPct val="90000"/>
              </a:lnSpc>
              <a:buFont typeface="Trebuchet MS" panose="020B0603020202020204" pitchFamily="34" charset="0"/>
              <a:buChar char="֍"/>
            </a:pPr>
            <a:r>
              <a:rPr lang="en-US" sz="1200">
                <a:solidFill>
                  <a:schemeClr val="bg1"/>
                </a:solidFill>
              </a:rPr>
              <a:t>Homes</a:t>
            </a:r>
          </a:p>
          <a:p>
            <a:pPr lvl="1">
              <a:lnSpc>
                <a:spcPct val="90000"/>
              </a:lnSpc>
              <a:buFont typeface="Trebuchet MS" panose="020B0603020202020204" pitchFamily="34" charset="0"/>
              <a:buChar char="֍"/>
            </a:pPr>
            <a:r>
              <a:rPr lang="en-US" sz="1200">
                <a:solidFill>
                  <a:schemeClr val="bg1"/>
                </a:solidFill>
              </a:rPr>
              <a:t>Work</a:t>
            </a:r>
          </a:p>
          <a:p>
            <a:pPr lvl="1">
              <a:lnSpc>
                <a:spcPct val="90000"/>
              </a:lnSpc>
              <a:buFont typeface="Trebuchet MS" panose="020B0603020202020204" pitchFamily="34" charset="0"/>
              <a:buChar char="֍"/>
            </a:pPr>
            <a:r>
              <a:rPr lang="en-US" sz="1200">
                <a:solidFill>
                  <a:schemeClr val="bg1"/>
                </a:solidFill>
              </a:rPr>
              <a:t>Grocery carts</a:t>
            </a:r>
          </a:p>
          <a:p>
            <a:pPr lvl="1">
              <a:lnSpc>
                <a:spcPct val="90000"/>
              </a:lnSpc>
              <a:buFont typeface="Trebuchet MS" panose="020B0603020202020204" pitchFamily="34" charset="0"/>
              <a:buChar char="֍"/>
            </a:pPr>
            <a:r>
              <a:rPr lang="en-US" sz="1200">
                <a:solidFill>
                  <a:schemeClr val="bg1"/>
                </a:solidFill>
              </a:rPr>
              <a:t>Reusable grocery bag</a:t>
            </a:r>
          </a:p>
          <a:p>
            <a:pPr lvl="4" algn="just">
              <a:lnSpc>
                <a:spcPct val="90000"/>
              </a:lnSpc>
              <a:buFont typeface="Trebuchet MS" panose="020B0603020202020204" pitchFamily="34" charset="0"/>
              <a:buChar char="֍"/>
            </a:pPr>
            <a:endParaRPr lang="en-US">
              <a:solidFill>
                <a:schemeClr val="bg1"/>
              </a:solidFill>
            </a:endParaRPr>
          </a:p>
          <a:p>
            <a:pPr marL="114300" indent="0">
              <a:lnSpc>
                <a:spcPct val="90000"/>
              </a:lnSpc>
              <a:buNone/>
            </a:pPr>
            <a:r>
              <a:rPr lang="en-US" sz="1200">
                <a:solidFill>
                  <a:schemeClr val="bg1"/>
                </a:solidFill>
              </a:rPr>
              <a:t>Sources:</a:t>
            </a:r>
            <a:r>
              <a:rPr lang="en-US" sz="1200">
                <a:hlinkClick r:id="rId2"/>
              </a:rPr>
              <a:t> https://www.cleaninginstitute.org/coronavirus</a:t>
            </a:r>
            <a:endParaRPr lang="en-US" sz="1200"/>
          </a:p>
          <a:p>
            <a:pPr marL="114300" indent="0">
              <a:lnSpc>
                <a:spcPct val="90000"/>
              </a:lnSpc>
              <a:buNone/>
            </a:pPr>
            <a:endParaRPr lang="en-US" sz="1200"/>
          </a:p>
          <a:p>
            <a:pPr marL="114300" indent="0">
              <a:lnSpc>
                <a:spcPct val="90000"/>
              </a:lnSpc>
              <a:buNone/>
            </a:pPr>
            <a:r>
              <a:rPr lang="en-US" sz="1200">
                <a:hlinkClick r:id="rId3"/>
              </a:rPr>
              <a:t>https://www.cdc.gov/coronavirus/2019-ncov/community/disinfecting-building-facility.html#</a:t>
            </a:r>
            <a:endParaRPr lang="en-US" sz="1200"/>
          </a:p>
          <a:p>
            <a:pPr marL="1828800" lvl="4" indent="0" algn="just">
              <a:lnSpc>
                <a:spcPct val="90000"/>
              </a:lnSpc>
              <a:buNone/>
            </a:pPr>
            <a:endParaRPr lang="en-US">
              <a:solidFill>
                <a:schemeClr val="bg1"/>
              </a:solidFill>
            </a:endParaRPr>
          </a:p>
          <a:p>
            <a:pPr marL="1828800" lvl="4" indent="0" algn="just">
              <a:lnSpc>
                <a:spcPct val="90000"/>
              </a:lnSpc>
              <a:buNone/>
            </a:pPr>
            <a:endParaRPr lang="en-US">
              <a:solidFill>
                <a:schemeClr val="bg1"/>
              </a:solidFill>
            </a:endParaRPr>
          </a:p>
        </p:txBody>
      </p:sp>
      <p:pic>
        <p:nvPicPr>
          <p:cNvPr id="11" name="Picture 10" descr="A close up of a persons hand&#10;&#10;Description automatically generated">
            <a:extLst>
              <a:ext uri="{FF2B5EF4-FFF2-40B4-BE49-F238E27FC236}">
                <a16:creationId xmlns:a16="http://schemas.microsoft.com/office/drawing/2014/main" id="{E6B3F664-C832-4209-9B97-1078B7B5546C}"/>
              </a:ext>
            </a:extLst>
          </p:cNvPr>
          <p:cNvPicPr>
            <a:picLocks noChangeAspect="1"/>
          </p:cNvPicPr>
          <p:nvPr/>
        </p:nvPicPr>
        <p:blipFill>
          <a:blip r:embed="rId4">
            <a:extLst>
              <a:ext uri="{837473B0-CC2E-450A-ABE3-18F120FF3D39}">
                <a1611:picAttrSrcUrl xmlns:a1611="http://schemas.microsoft.com/office/drawing/2016/11/main" xmlns="" r:id="rId5"/>
              </a:ext>
            </a:extLst>
          </a:blip>
          <a:stretch>
            <a:fillRect/>
          </a:stretch>
        </p:blipFill>
        <p:spPr>
          <a:xfrm>
            <a:off x="5865962" y="2727059"/>
            <a:ext cx="2780536" cy="2780536"/>
          </a:xfrm>
          <a:prstGeom prst="rect">
            <a:avLst/>
          </a:prstGeom>
        </p:spPr>
      </p:pic>
      <p:sp>
        <p:nvSpPr>
          <p:cNvPr id="23" name="Isosceles Triangle 22">
            <a:extLst>
              <a:ext uri="{FF2B5EF4-FFF2-40B4-BE49-F238E27FC236}">
                <a16:creationId xmlns:a16="http://schemas.microsoft.com/office/drawing/2014/main"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8" name="Picture 17" descr="A picture containing cup, bottle, coffee, table&#10;&#10;Description automatically generated">
            <a:extLst>
              <a:ext uri="{FF2B5EF4-FFF2-40B4-BE49-F238E27FC236}">
                <a16:creationId xmlns:a16="http://schemas.microsoft.com/office/drawing/2014/main" id="{0B47E6B1-C799-4FBC-B2D9-BF0CB46C62E5}"/>
              </a:ext>
            </a:extLst>
          </p:cNvPr>
          <p:cNvPicPr>
            <a:picLocks noChangeAspect="1"/>
          </p:cNvPicPr>
          <p:nvPr/>
        </p:nvPicPr>
        <p:blipFill>
          <a:blip r:embed="rId6">
            <a:extLst>
              <a:ext uri="{837473B0-CC2E-450A-ABE3-18F120FF3D39}">
                <a1611:picAttrSrcUrl xmlns:a1611="http://schemas.microsoft.com/office/drawing/2016/11/main" xmlns="" r:id="rId7"/>
              </a:ext>
            </a:extLst>
          </a:blip>
          <a:stretch>
            <a:fillRect/>
          </a:stretch>
        </p:blipFill>
        <p:spPr>
          <a:xfrm>
            <a:off x="9307823" y="2536552"/>
            <a:ext cx="2405835" cy="3064148"/>
          </a:xfrm>
          <a:prstGeom prst="rect">
            <a:avLst/>
          </a:prstGeom>
        </p:spPr>
      </p:pic>
    </p:spTree>
    <p:extLst>
      <p:ext uri="{BB962C8B-B14F-4D97-AF65-F5344CB8AC3E}">
        <p14:creationId xmlns:p14="http://schemas.microsoft.com/office/powerpoint/2010/main" val="3066743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1E06-2959-49A6-A12C-A8699F15F0A2}"/>
              </a:ext>
            </a:extLst>
          </p:cNvPr>
          <p:cNvSpPr>
            <a:spLocks noGrp="1"/>
          </p:cNvSpPr>
          <p:nvPr>
            <p:ph type="title"/>
          </p:nvPr>
        </p:nvSpPr>
        <p:spPr>
          <a:xfrm>
            <a:off x="677334" y="609600"/>
            <a:ext cx="8596668" cy="1320800"/>
          </a:xfrm>
        </p:spPr>
        <p:txBody>
          <a:bodyPr anchor="t">
            <a:normAutofit/>
          </a:bodyPr>
          <a:lstStyle/>
          <a:p>
            <a:r>
              <a:rPr lang="en-US"/>
              <a:t>Ways to stop the spread of Covid-19</a:t>
            </a:r>
          </a:p>
        </p:txBody>
      </p:sp>
      <p:sp>
        <p:nvSpPr>
          <p:cNvPr id="3" name="Content Placeholder 2">
            <a:extLst>
              <a:ext uri="{FF2B5EF4-FFF2-40B4-BE49-F238E27FC236}">
                <a16:creationId xmlns:a16="http://schemas.microsoft.com/office/drawing/2014/main" id="{99921352-D572-48C1-A7B4-CEEF0EB46C85}"/>
              </a:ext>
            </a:extLst>
          </p:cNvPr>
          <p:cNvSpPr>
            <a:spLocks noGrp="1"/>
          </p:cNvSpPr>
          <p:nvPr>
            <p:ph idx="1"/>
          </p:nvPr>
        </p:nvSpPr>
        <p:spPr>
          <a:xfrm>
            <a:off x="677334" y="2160590"/>
            <a:ext cx="5220430" cy="3701270"/>
          </a:xfrm>
        </p:spPr>
        <p:txBody>
          <a:bodyPr>
            <a:normAutofit/>
          </a:bodyPr>
          <a:lstStyle/>
          <a:p>
            <a:pPr>
              <a:lnSpc>
                <a:spcPct val="90000"/>
              </a:lnSpc>
              <a:buFont typeface="Trebuchet MS" panose="020B0603020202020204" pitchFamily="34" charset="0"/>
              <a:buChar char="֍"/>
            </a:pPr>
            <a:r>
              <a:rPr lang="en-US" sz="1100"/>
              <a:t>Avoid getting close to sick people</a:t>
            </a:r>
          </a:p>
          <a:p>
            <a:pPr>
              <a:lnSpc>
                <a:spcPct val="90000"/>
              </a:lnSpc>
              <a:buFont typeface="Trebuchet MS" panose="020B0603020202020204" pitchFamily="34" charset="0"/>
              <a:buChar char="֍"/>
            </a:pPr>
            <a:r>
              <a:rPr lang="en-US" sz="1100"/>
              <a:t>Cover your mouth when you sneeze or cough</a:t>
            </a:r>
          </a:p>
          <a:p>
            <a:pPr>
              <a:lnSpc>
                <a:spcPct val="90000"/>
              </a:lnSpc>
              <a:buFont typeface="Trebuchet MS" panose="020B0603020202020204" pitchFamily="34" charset="0"/>
              <a:buChar char="֍"/>
            </a:pPr>
            <a:r>
              <a:rPr lang="en-US" sz="1100"/>
              <a:t>Don’t touch your eyes, mouth, and nose</a:t>
            </a:r>
          </a:p>
          <a:p>
            <a:pPr>
              <a:lnSpc>
                <a:spcPct val="90000"/>
              </a:lnSpc>
              <a:buFont typeface="Trebuchet MS" panose="020B0603020202020204" pitchFamily="34" charset="0"/>
              <a:buChar char="֍"/>
            </a:pPr>
            <a:r>
              <a:rPr lang="en-US" sz="1100"/>
              <a:t>When in public places, wear a face mask to cover your nose and mouth</a:t>
            </a:r>
          </a:p>
          <a:p>
            <a:pPr>
              <a:lnSpc>
                <a:spcPct val="90000"/>
              </a:lnSpc>
              <a:buFont typeface="Trebuchet MS" panose="020B0603020202020204" pitchFamily="34" charset="0"/>
              <a:buChar char="֍"/>
            </a:pPr>
            <a:r>
              <a:rPr lang="en-US" sz="1100"/>
              <a:t>Clean objects that are used a lot</a:t>
            </a:r>
          </a:p>
          <a:p>
            <a:pPr>
              <a:lnSpc>
                <a:spcPct val="90000"/>
              </a:lnSpc>
              <a:buFont typeface="Trebuchet MS" panose="020B0603020202020204" pitchFamily="34" charset="0"/>
              <a:buChar char="֍"/>
            </a:pPr>
            <a:r>
              <a:rPr lang="en-US" sz="1100"/>
              <a:t>When you are sick, stay home or go to the hospital if needed</a:t>
            </a:r>
          </a:p>
          <a:p>
            <a:pPr>
              <a:lnSpc>
                <a:spcPct val="90000"/>
              </a:lnSpc>
              <a:buFont typeface="Trebuchet MS" panose="020B0603020202020204" pitchFamily="34" charset="0"/>
              <a:buChar char="֍"/>
            </a:pPr>
            <a:r>
              <a:rPr lang="en-US" sz="1100"/>
              <a:t>Wash hands with soap and water for 20 seconds</a:t>
            </a:r>
          </a:p>
          <a:p>
            <a:pPr marL="0" indent="0">
              <a:lnSpc>
                <a:spcPct val="90000"/>
              </a:lnSpc>
              <a:buNone/>
            </a:pPr>
            <a:endParaRPr lang="en-US" sz="1100">
              <a:hlinkClick r:id="rId2">
                <a:extLst>
                  <a:ext uri="{A12FA001-AC4F-418D-AE19-62706E023703}">
                    <ahyp:hlinkClr xmlns:ahyp="http://schemas.microsoft.com/office/drawing/2018/hyperlinkcolor" xmlns="" val="tx"/>
                  </a:ext>
                </a:extLst>
              </a:hlinkClick>
            </a:endParaRPr>
          </a:p>
          <a:p>
            <a:pPr marL="0" indent="0">
              <a:lnSpc>
                <a:spcPct val="90000"/>
              </a:lnSpc>
              <a:buNone/>
            </a:pPr>
            <a:r>
              <a:rPr lang="en-US" sz="1100">
                <a:hlinkClick r:id="rId2">
                  <a:extLst>
                    <a:ext uri="{A12FA001-AC4F-418D-AE19-62706E023703}">
                      <ahyp:hlinkClr xmlns:ahyp="http://schemas.microsoft.com/office/drawing/2018/hyperlinkcolor" xmlns="" val="tx"/>
                    </a:ext>
                  </a:extLst>
                </a:hlinkClick>
              </a:rPr>
              <a:t>Source: </a:t>
            </a:r>
            <a:r>
              <a:rPr lang="en-US" sz="1100">
                <a:solidFill>
                  <a:schemeClr val="accent1"/>
                </a:solidFill>
                <a:hlinkClick r:id="rId2">
                  <a:extLst>
                    <a:ext uri="{A12FA001-AC4F-418D-AE19-62706E023703}">
                      <ahyp:hlinkClr xmlns:ahyp="http://schemas.microsoft.com/office/drawing/2018/hyperlinkcolor" xmlns="" val="tx"/>
                    </a:ext>
                  </a:extLst>
                </a:hlinkClick>
              </a:rPr>
              <a:t>https://www.cdc.gov/coronavirus/2019-ncov/downloads/stop-the-spread-of-germs.pdf</a:t>
            </a:r>
            <a:endParaRPr lang="en-US" sz="1100">
              <a:solidFill>
                <a:schemeClr val="accent1"/>
              </a:solidFill>
            </a:endParaRPr>
          </a:p>
          <a:p>
            <a:pPr marL="0" indent="0">
              <a:lnSpc>
                <a:spcPct val="90000"/>
              </a:lnSpc>
              <a:buNone/>
            </a:pPr>
            <a:r>
              <a:rPr lang="en-US" sz="1100"/>
              <a:t>Mask making directions:</a:t>
            </a:r>
            <a:r>
              <a:rPr lang="en-US" sz="1100">
                <a:hlinkClick r:id="rId3"/>
              </a:rPr>
              <a:t> https://www.tmh.org/-/media/files/coronavirus/instructions-for-homemade-cotton-face-mask.pdf?la=en</a:t>
            </a:r>
            <a:endParaRPr lang="en-US" sz="1100"/>
          </a:p>
          <a:p>
            <a:pPr>
              <a:lnSpc>
                <a:spcPct val="90000"/>
              </a:lnSpc>
              <a:buFont typeface="Trebuchet MS" panose="020B0603020202020204" pitchFamily="34" charset="0"/>
              <a:buChar char="֍"/>
            </a:pPr>
            <a:endParaRPr lang="en-US" sz="1100"/>
          </a:p>
        </p:txBody>
      </p:sp>
      <p:pic>
        <p:nvPicPr>
          <p:cNvPr id="1026" name="Picture 2" descr="20 Pcs Professional Disposable Face Masks Medical Mouth Cover 3 ...">
            <a:extLst>
              <a:ext uri="{FF2B5EF4-FFF2-40B4-BE49-F238E27FC236}">
                <a16:creationId xmlns:a16="http://schemas.microsoft.com/office/drawing/2014/main" id="{9571CEED-5BAB-4128-9E79-0801B7760F9C}"/>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33685" y="2459599"/>
            <a:ext cx="3109683" cy="246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153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9F828F-F609-4367-AE30-B228E9F4E96B}"/>
              </a:ext>
            </a:extLst>
          </p:cNvPr>
          <p:cNvSpPr>
            <a:spLocks noGrp="1"/>
          </p:cNvSpPr>
          <p:nvPr>
            <p:ph type="title"/>
          </p:nvPr>
        </p:nvSpPr>
        <p:spPr>
          <a:xfrm>
            <a:off x="7181723" y="609600"/>
            <a:ext cx="4512989" cy="2227730"/>
          </a:xfrm>
        </p:spPr>
        <p:txBody>
          <a:bodyPr anchor="ctr">
            <a:normAutofit/>
          </a:bodyPr>
          <a:lstStyle/>
          <a:p>
            <a:r>
              <a:rPr lang="en-US">
                <a:solidFill>
                  <a:srgbClr val="FFFFFF"/>
                </a:solidFill>
              </a:rPr>
              <a:t>My Personal Experiences</a:t>
            </a:r>
          </a:p>
        </p:txBody>
      </p:sp>
      <p:pic>
        <p:nvPicPr>
          <p:cNvPr id="5" name="Picture 4" descr="A small child is holding a baby&#10;&#10;Description automatically generated">
            <a:extLst>
              <a:ext uri="{FF2B5EF4-FFF2-40B4-BE49-F238E27FC236}">
                <a16:creationId xmlns:a16="http://schemas.microsoft.com/office/drawing/2014/main" id="{742CE497-CB51-436D-A176-4072FC8A9556}"/>
              </a:ext>
            </a:extLst>
          </p:cNvPr>
          <p:cNvPicPr>
            <a:picLocks noChangeAspect="1"/>
          </p:cNvPicPr>
          <p:nvPr/>
        </p:nvPicPr>
        <p:blipFill>
          <a:blip r:embed="rId3">
            <a:extLst>
              <a:ext uri="{837473B0-CC2E-450A-ABE3-18F120FF3D39}">
                <a1611:picAttrSrcUrl xmlns:a1611="http://schemas.microsoft.com/office/drawing/2016/11/main" xmlns="" r:id="rId4"/>
              </a:ext>
            </a:extLst>
          </a:blip>
          <a:stretch>
            <a:fillRect/>
          </a:stretch>
        </p:blipFill>
        <p:spPr>
          <a:xfrm>
            <a:off x="757251" y="2475509"/>
            <a:ext cx="3856774" cy="1995880"/>
          </a:xfrm>
          <a:prstGeom prst="rect">
            <a:avLst/>
          </a:prstGeom>
        </p:spPr>
      </p:pic>
      <p:sp>
        <p:nvSpPr>
          <p:cNvPr id="3" name="Content Placeholder 2">
            <a:extLst>
              <a:ext uri="{FF2B5EF4-FFF2-40B4-BE49-F238E27FC236}">
                <a16:creationId xmlns:a16="http://schemas.microsoft.com/office/drawing/2014/main" id="{3D038AAF-F51A-42F9-A3A4-9B7CB9C5E590}"/>
              </a:ext>
            </a:extLst>
          </p:cNvPr>
          <p:cNvSpPr>
            <a:spLocks noGrp="1"/>
          </p:cNvSpPr>
          <p:nvPr>
            <p:ph idx="1"/>
          </p:nvPr>
        </p:nvSpPr>
        <p:spPr>
          <a:xfrm>
            <a:off x="7181725" y="2837329"/>
            <a:ext cx="4512988" cy="3317938"/>
          </a:xfrm>
        </p:spPr>
        <p:txBody>
          <a:bodyPr anchor="t">
            <a:normAutofit/>
          </a:bodyPr>
          <a:lstStyle/>
          <a:p>
            <a:pPr marL="0" indent="0">
              <a:buNone/>
            </a:pPr>
            <a:r>
              <a:rPr lang="en-US" dirty="0">
                <a:solidFill>
                  <a:srgbClr val="FFFFFF"/>
                </a:solidFill>
              </a:rPr>
              <a:t>Some ways I help are helping my mom sew masks. I also help watch and play with my baby brother and sister .I also write on the bathroom mirrors with expo marker to remind my family to wash hands for 20 seconds.</a:t>
            </a:r>
          </a:p>
        </p:txBody>
      </p:sp>
    </p:spTree>
    <p:extLst>
      <p:ext uri="{BB962C8B-B14F-4D97-AF65-F5344CB8AC3E}">
        <p14:creationId xmlns:p14="http://schemas.microsoft.com/office/powerpoint/2010/main" val="7386088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417</Words>
  <Application>Microsoft Office PowerPoint</Application>
  <PresentationFormat>Widescreen</PresentationFormat>
  <Paragraphs>77</Paragraphs>
  <Slides>7</Slides>
  <Notes>5</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Staying Busy, Staying Clean</vt:lpstr>
      <vt:lpstr>Activities to Keep Kids Busy During Social Distancing</vt:lpstr>
      <vt:lpstr>Hand washing</vt:lpstr>
      <vt:lpstr>Hand Sanitizer</vt:lpstr>
      <vt:lpstr>Disinfecting</vt:lpstr>
      <vt:lpstr>Ways to stop the spread of Covid-19</vt:lpstr>
      <vt:lpstr>My Personal Experiences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Busy, Staying Clean</dc:title>
  <dc:creator>Elora Combiths</dc:creator>
  <cp:lastModifiedBy>Perez, Kimberly</cp:lastModifiedBy>
  <cp:revision>1</cp:revision>
  <dcterms:created xsi:type="dcterms:W3CDTF">2020-04-24T17:02:37Z</dcterms:created>
  <dcterms:modified xsi:type="dcterms:W3CDTF">2020-04-27T18:32:55Z</dcterms:modified>
</cp:coreProperties>
</file>