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16"/>
  </p:handoutMasterIdLst>
  <p:sldIdLst>
    <p:sldId id="256" r:id="rId2"/>
    <p:sldId id="257" r:id="rId3"/>
    <p:sldId id="259" r:id="rId4"/>
    <p:sldId id="260" r:id="rId5"/>
    <p:sldId id="261" r:id="rId6"/>
    <p:sldId id="258" r:id="rId7"/>
    <p:sldId id="262" r:id="rId8"/>
    <p:sldId id="269" r:id="rId9"/>
    <p:sldId id="263" r:id="rId10"/>
    <p:sldId id="266" r:id="rId11"/>
    <p:sldId id="264" r:id="rId12"/>
    <p:sldId id="267" r:id="rId13"/>
    <p:sldId id="265" r:id="rId14"/>
    <p:sldId id="268" r:id="rId15"/>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0F00A-9698-41CD-91AB-65E883DB371E}" v="1" dt="2020-04-23T14:41:55.446"/>
    <p1510:client id="{28EBFB39-5189-406D-BD35-C731D64A2359}" v="9" dt="2020-04-27T17:08:59.532"/>
    <p1510:client id="{D75DFFAD-7AAE-43F1-861E-3D06727F3B73}" v="16" dt="2020-04-25T20:52:05.2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7" d="100"/>
          <a:sy n="57" d="100"/>
        </p:scale>
        <p:origin x="1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odman, Cooper" userId="S::171060069@edu.leonschools.net::8dd3a0b5-09b3-4448-8e39-c0bd28f57566" providerId="AD" clId="Web-{28EBFB39-5189-406D-BD35-C731D64A2359}"/>
    <pc:docChg chg="addSld delSld modSld">
      <pc:chgData name="Goodman, Cooper" userId="S::171060069@edu.leonschools.net::8dd3a0b5-09b3-4448-8e39-c0bd28f57566" providerId="AD" clId="Web-{28EBFB39-5189-406D-BD35-C731D64A2359}" dt="2020-04-27T17:08:59.532" v="8"/>
      <pc:docMkLst>
        <pc:docMk/>
      </pc:docMkLst>
      <pc:sldChg chg="modSp new del">
        <pc:chgData name="Goodman, Cooper" userId="S::171060069@edu.leonschools.net::8dd3a0b5-09b3-4448-8e39-c0bd28f57566" providerId="AD" clId="Web-{28EBFB39-5189-406D-BD35-C731D64A2359}" dt="2020-04-27T17:08:59.532" v="8"/>
        <pc:sldMkLst>
          <pc:docMk/>
          <pc:sldMk cId="1366342302" sldId="270"/>
        </pc:sldMkLst>
        <pc:spChg chg="mod">
          <ac:chgData name="Goodman, Cooper" userId="S::171060069@edu.leonschools.net::8dd3a0b5-09b3-4448-8e39-c0bd28f57566" providerId="AD" clId="Web-{28EBFB39-5189-406D-BD35-C731D64A2359}" dt="2020-04-27T17:08:56.735" v="5" actId="20577"/>
          <ac:spMkLst>
            <pc:docMk/>
            <pc:sldMk cId="1366342302" sldId="270"/>
            <ac:spMk id="2" creationId="{68E65959-F521-4530-B8EC-8627C97C95F0}"/>
          </ac:spMkLst>
        </pc:spChg>
      </pc:sldChg>
    </pc:docChg>
  </pc:docChgLst>
  <pc:docChgLst>
    <pc:chgData name="Combiths, Elora" userId="S::171051675@edu.leonschools.net::8e8fbd23-8cd8-433f-9632-8f9edad92add" providerId="AD" clId="Web-{09C0F00A-9698-41CD-91AB-65E883DB371E}"/>
    <pc:docChg chg="modSld">
      <pc:chgData name="Combiths, Elora" userId="S::171051675@edu.leonschools.net::8e8fbd23-8cd8-433f-9632-8f9edad92add" providerId="AD" clId="Web-{09C0F00A-9698-41CD-91AB-65E883DB371E}" dt="2020-04-23T14:41:55.446" v="0" actId="1076"/>
      <pc:docMkLst>
        <pc:docMk/>
      </pc:docMkLst>
      <pc:sldChg chg="modSp">
        <pc:chgData name="Combiths, Elora" userId="S::171051675@edu.leonschools.net::8e8fbd23-8cd8-433f-9632-8f9edad92add" providerId="AD" clId="Web-{09C0F00A-9698-41CD-91AB-65E883DB371E}" dt="2020-04-23T14:41:55.446" v="0" actId="1076"/>
        <pc:sldMkLst>
          <pc:docMk/>
          <pc:sldMk cId="3451219465" sldId="262"/>
        </pc:sldMkLst>
        <pc:picChg chg="mod">
          <ac:chgData name="Combiths, Elora" userId="S::171051675@edu.leonschools.net::8e8fbd23-8cd8-433f-9632-8f9edad92add" providerId="AD" clId="Web-{09C0F00A-9698-41CD-91AB-65E883DB371E}" dt="2020-04-23T14:41:55.446" v="0" actId="1076"/>
          <ac:picMkLst>
            <pc:docMk/>
            <pc:sldMk cId="3451219465" sldId="262"/>
            <ac:picMk id="5" creationId="{00000000-0000-0000-0000-000000000000}"/>
          </ac:picMkLst>
        </pc:picChg>
      </pc:sldChg>
    </pc:docChg>
  </pc:docChgLst>
  <pc:docChgLst>
    <pc:chgData name="Perez, Kimberly" userId="S::perezk@leonschools.net::434a5b99-846e-4d5b-8e4c-8e53876c6617" providerId="AD" clId="Web-{D75DFFAD-7AAE-43F1-861E-3D06727F3B73}"/>
    <pc:docChg chg="modSld">
      <pc:chgData name="Perez, Kimberly" userId="S::perezk@leonschools.net::434a5b99-846e-4d5b-8e4c-8e53876c6617" providerId="AD" clId="Web-{D75DFFAD-7AAE-43F1-861E-3D06727F3B73}" dt="2020-04-25T20:52:05.241" v="15" actId="20577"/>
      <pc:docMkLst>
        <pc:docMk/>
      </pc:docMkLst>
      <pc:sldChg chg="modSp">
        <pc:chgData name="Perez, Kimberly" userId="S::perezk@leonschools.net::434a5b99-846e-4d5b-8e4c-8e53876c6617" providerId="AD" clId="Web-{D75DFFAD-7AAE-43F1-861E-3D06727F3B73}" dt="2020-04-25T20:49:51.956" v="6" actId="20577"/>
        <pc:sldMkLst>
          <pc:docMk/>
          <pc:sldMk cId="3225623682" sldId="257"/>
        </pc:sldMkLst>
        <pc:spChg chg="mod">
          <ac:chgData name="Perez, Kimberly" userId="S::perezk@leonschools.net::434a5b99-846e-4d5b-8e4c-8e53876c6617" providerId="AD" clId="Web-{D75DFFAD-7AAE-43F1-861E-3D06727F3B73}" dt="2020-04-25T20:49:51.956" v="6" actId="20577"/>
          <ac:spMkLst>
            <pc:docMk/>
            <pc:sldMk cId="3225623682" sldId="257"/>
            <ac:spMk id="3" creationId="{00000000-0000-0000-0000-000000000000}"/>
          </ac:spMkLst>
        </pc:spChg>
      </pc:sldChg>
      <pc:sldChg chg="modSp">
        <pc:chgData name="Perez, Kimberly" userId="S::perezk@leonschools.net::434a5b99-846e-4d5b-8e4c-8e53876c6617" providerId="AD" clId="Web-{D75DFFAD-7AAE-43F1-861E-3D06727F3B73}" dt="2020-04-25T20:52:05.241" v="14" actId="20577"/>
        <pc:sldMkLst>
          <pc:docMk/>
          <pc:sldMk cId="806025503" sldId="260"/>
        </pc:sldMkLst>
        <pc:spChg chg="mod">
          <ac:chgData name="Perez, Kimberly" userId="S::perezk@leonschools.net::434a5b99-846e-4d5b-8e4c-8e53876c6617" providerId="AD" clId="Web-{D75DFFAD-7AAE-43F1-861E-3D06727F3B73}" dt="2020-04-25T20:52:05.241" v="14" actId="20577"/>
          <ac:spMkLst>
            <pc:docMk/>
            <pc:sldMk cId="806025503" sldId="260"/>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20C2E473-44FE-483F-9505-7B92559AFFCD}" type="datetimeFigureOut">
              <a:rPr lang="en-US" smtClean="0"/>
              <a:t>5/4/2020</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BE792609-4279-4C13-956F-119309D59973}" type="slidenum">
              <a:rPr lang="en-US" smtClean="0"/>
              <a:t>‹#›</a:t>
            </a:fld>
            <a:endParaRPr lang="en-US"/>
          </a:p>
        </p:txBody>
      </p:sp>
    </p:spTree>
    <p:extLst>
      <p:ext uri="{BB962C8B-B14F-4D97-AF65-F5344CB8AC3E}">
        <p14:creationId xmlns:p14="http://schemas.microsoft.com/office/powerpoint/2010/main" val="304646254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5/4/2020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5/4/2020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1.jpg"/><Relationship Id="rId7" Type="http://schemas.openxmlformats.org/officeDocument/2006/relationships/image" Target="../media/image34.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4.jpg"/><Relationship Id="rId10" Type="http://schemas.openxmlformats.org/officeDocument/2006/relationships/image" Target="../media/image37.jpg"/><Relationship Id="rId4" Type="http://schemas.openxmlformats.org/officeDocument/2006/relationships/image" Target="../media/image32.jpg"/><Relationship Id="rId9"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1.jp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15.jpg"/><Relationship Id="rId7" Type="http://schemas.openxmlformats.org/officeDocument/2006/relationships/image" Target="../media/image11.jp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36.jpg"/><Relationship Id="rId10" Type="http://schemas.openxmlformats.org/officeDocument/2006/relationships/image" Target="../media/image46.jpg"/><Relationship Id="rId4" Type="http://schemas.openxmlformats.org/officeDocument/2006/relationships/image" Target="../media/image43.jp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hyperlink" Target="https://www.earthday.org/histor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ationalgeographic.org/encyclopedia/great-pacific-garbage-patch/"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ocean.si.edu/conservation/pollution/gulf-oil-spil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crowntowncompost.com/what-can-i-compos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800" dirty="0"/>
              <a:t>    Earth Day </a:t>
            </a:r>
          </a:p>
        </p:txBody>
      </p:sp>
      <p:sp>
        <p:nvSpPr>
          <p:cNvPr id="3" name="Subtitle 2"/>
          <p:cNvSpPr>
            <a:spLocks noGrp="1"/>
          </p:cNvSpPr>
          <p:nvPr>
            <p:ph type="subTitle" idx="1"/>
          </p:nvPr>
        </p:nvSpPr>
        <p:spPr/>
        <p:txBody>
          <a:bodyPr>
            <a:normAutofit/>
          </a:bodyPr>
          <a:lstStyle/>
          <a:p>
            <a:r>
              <a:rPr lang="en-US" dirty="0"/>
              <a:t>                             </a:t>
            </a:r>
            <a:r>
              <a:rPr lang="en-US" sz="3600" dirty="0"/>
              <a:t>50</a:t>
            </a:r>
            <a:r>
              <a:rPr lang="en-US" sz="3600" baseline="30000" dirty="0"/>
              <a:t>th</a:t>
            </a:r>
            <a:r>
              <a:rPr lang="en-US" sz="3600" dirty="0"/>
              <a:t> anniversary</a:t>
            </a:r>
          </a:p>
          <a:p>
            <a:r>
              <a:rPr lang="en-US" sz="3600" dirty="0"/>
              <a:t>                 April 22, 2020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65" y="3814150"/>
            <a:ext cx="3219718" cy="28872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0350" y="158842"/>
            <a:ext cx="2715297" cy="2715297"/>
          </a:xfrm>
          <a:prstGeom prst="rect">
            <a:avLst/>
          </a:prstGeom>
        </p:spPr>
      </p:pic>
      <p:sp>
        <p:nvSpPr>
          <p:cNvPr id="6" name="TextBox 5">
            <a:extLst>
              <a:ext uri="{FF2B5EF4-FFF2-40B4-BE49-F238E27FC236}">
                <a16:creationId xmlns:a16="http://schemas.microsoft.com/office/drawing/2014/main" id="{81D06753-2D01-4B8B-84C9-96D76E805DA3}"/>
              </a:ext>
            </a:extLst>
          </p:cNvPr>
          <p:cNvSpPr txBox="1"/>
          <p:nvPr/>
        </p:nvSpPr>
        <p:spPr>
          <a:xfrm>
            <a:off x="5430253" y="5630779"/>
            <a:ext cx="3056021" cy="369332"/>
          </a:xfrm>
          <a:prstGeom prst="rect">
            <a:avLst/>
          </a:prstGeom>
          <a:noFill/>
        </p:spPr>
        <p:txBody>
          <a:bodyPr wrap="square" rtlCol="0">
            <a:spAutoFit/>
          </a:bodyPr>
          <a:lstStyle/>
          <a:p>
            <a:r>
              <a:rPr lang="en-US"/>
              <a:t>By </a:t>
            </a:r>
            <a:r>
              <a:rPr lang="en-US" smtClean="0"/>
              <a:t>Will</a:t>
            </a:r>
            <a:endParaRPr lang="en-US" dirty="0"/>
          </a:p>
        </p:txBody>
      </p:sp>
    </p:spTree>
    <p:extLst>
      <p:ext uri="{BB962C8B-B14F-4D97-AF65-F5344CB8AC3E}">
        <p14:creationId xmlns:p14="http://schemas.microsoft.com/office/powerpoint/2010/main" val="179592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1000" fill="hold"/>
                                        <p:tgtEl>
                                          <p:spTgt spid="6"/>
                                        </p:tgtEl>
                                        <p:attrNameLst>
                                          <p:attrName>ppt_w</p:attrName>
                                        </p:attrNameLst>
                                      </p:cBhvr>
                                      <p:tavLst>
                                        <p:tav tm="0">
                                          <p:val>
                                            <p:fltVal val="0"/>
                                          </p:val>
                                        </p:tav>
                                        <p:tav tm="100000">
                                          <p:val>
                                            <p:strVal val="#ppt_w"/>
                                          </p:val>
                                        </p:tav>
                                      </p:tavLst>
                                    </p:anim>
                                    <p:anim calcmode="lin" valueType="num">
                                      <p:cBhvr>
                                        <p:cTn id="42" dur="1000" fill="hold"/>
                                        <p:tgtEl>
                                          <p:spTgt spid="6"/>
                                        </p:tgtEl>
                                        <p:attrNameLst>
                                          <p:attrName>ppt_h</p:attrName>
                                        </p:attrNameLst>
                                      </p:cBhvr>
                                      <p:tavLst>
                                        <p:tav tm="0">
                                          <p:val>
                                            <p:fltVal val="0"/>
                                          </p:val>
                                        </p:tav>
                                        <p:tav tm="100000">
                                          <p:val>
                                            <p:strVal val="#ppt_h"/>
                                          </p:val>
                                        </p:tav>
                                      </p:tavLst>
                                    </p:anim>
                                    <p:anim calcmode="lin" valueType="num">
                                      <p:cBhvr>
                                        <p:cTn id="43" dur="1000" fill="hold"/>
                                        <p:tgtEl>
                                          <p:spTgt spid="6"/>
                                        </p:tgtEl>
                                        <p:attrNameLst>
                                          <p:attrName>style.rotation</p:attrName>
                                        </p:attrNameLst>
                                      </p:cBhvr>
                                      <p:tavLst>
                                        <p:tav tm="0">
                                          <p:val>
                                            <p:fltVal val="90"/>
                                          </p:val>
                                        </p:tav>
                                        <p:tav tm="100000">
                                          <p:val>
                                            <p:fltVal val="0"/>
                                          </p:val>
                                        </p:tav>
                                      </p:tavLst>
                                    </p:anim>
                                    <p:animEffect transition="in" filter="fade">
                                      <p:cBhvr>
                                        <p:cTn id="4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096" y="355963"/>
            <a:ext cx="2277291" cy="17079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555" y="403316"/>
            <a:ext cx="2250440" cy="17287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088" y="417019"/>
            <a:ext cx="2097133" cy="166769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94" y="2638697"/>
            <a:ext cx="2743444" cy="183124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2424" y="2782249"/>
            <a:ext cx="2250262" cy="168769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1115" y="2782249"/>
            <a:ext cx="2026106" cy="161455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556" y="4953272"/>
            <a:ext cx="2688982" cy="164347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0591" y="4953272"/>
            <a:ext cx="2242095" cy="1643471"/>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7163" y="4861694"/>
            <a:ext cx="2114010" cy="1826625"/>
          </a:xfrm>
          <a:prstGeom prst="rect">
            <a:avLst/>
          </a:prstGeom>
        </p:spPr>
      </p:pic>
      <p:cxnSp>
        <p:nvCxnSpPr>
          <p:cNvPr id="14" name="Straight Connector 13"/>
          <p:cNvCxnSpPr/>
          <p:nvPr/>
        </p:nvCxnSpPr>
        <p:spPr>
          <a:xfrm>
            <a:off x="1214847" y="1092382"/>
            <a:ext cx="548639" cy="71029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367163" y="417019"/>
            <a:ext cx="2070058" cy="1646912"/>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763486" y="449853"/>
            <a:ext cx="640080" cy="132706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893865" y="466562"/>
            <a:ext cx="640080" cy="132706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9292" y="2782249"/>
            <a:ext cx="640080" cy="132706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758245" y="2879136"/>
            <a:ext cx="640080" cy="132706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749731" y="5135869"/>
            <a:ext cx="640080" cy="132706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1489166" y="3445780"/>
            <a:ext cx="540126" cy="61291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353739" y="1130093"/>
            <a:ext cx="540126" cy="61291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5271105" y="3561531"/>
            <a:ext cx="540126" cy="61291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5240723" y="5804328"/>
            <a:ext cx="540126" cy="61291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11115" y="2782249"/>
            <a:ext cx="2026106" cy="1583874"/>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367163" y="4861694"/>
            <a:ext cx="2070058" cy="1826625"/>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57556" y="4953272"/>
            <a:ext cx="2660900" cy="1643471"/>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367163" y="466562"/>
            <a:ext cx="2070058" cy="1589118"/>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8377774" y="2807684"/>
            <a:ext cx="2070058" cy="1589118"/>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411115" y="4879568"/>
            <a:ext cx="2070058" cy="1808751"/>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757556" y="4953272"/>
            <a:ext cx="2688982" cy="1675243"/>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48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ppt_x"/>
                                          </p:val>
                                        </p:tav>
                                        <p:tav tm="100000">
                                          <p:val>
                                            <p:strVal val="#ppt_x"/>
                                          </p:val>
                                        </p:tav>
                                      </p:tavLst>
                                    </p:anim>
                                    <p:anim calcmode="lin" valueType="num">
                                      <p:cBhvr additive="base">
                                        <p:cTn id="7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additive="base">
                                        <p:cTn id="85" dur="500" fill="hold"/>
                                        <p:tgtEl>
                                          <p:spTgt spid="36"/>
                                        </p:tgtEl>
                                        <p:attrNameLst>
                                          <p:attrName>ppt_x</p:attrName>
                                        </p:attrNameLst>
                                      </p:cBhvr>
                                      <p:tavLst>
                                        <p:tav tm="0">
                                          <p:val>
                                            <p:strVal val="#ppt_x"/>
                                          </p:val>
                                        </p:tav>
                                        <p:tav tm="100000">
                                          <p:val>
                                            <p:strVal val="#ppt_x"/>
                                          </p:val>
                                        </p:tav>
                                      </p:tavLst>
                                    </p:anim>
                                    <p:anim calcmode="lin" valueType="num">
                                      <p:cBhvr additive="base">
                                        <p:cTn id="8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ppt_x"/>
                                          </p:val>
                                        </p:tav>
                                        <p:tav tm="100000">
                                          <p:val>
                                            <p:strVal val="#ppt_x"/>
                                          </p:val>
                                        </p:tav>
                                      </p:tavLst>
                                    </p:anim>
                                    <p:anim calcmode="lin" valueType="num">
                                      <p:cBhvr additive="base">
                                        <p:cTn id="9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500" fill="hold"/>
                                        <p:tgtEl>
                                          <p:spTgt spid="24"/>
                                        </p:tgtEl>
                                        <p:attrNameLst>
                                          <p:attrName>ppt_x</p:attrName>
                                        </p:attrNameLst>
                                      </p:cBhvr>
                                      <p:tavLst>
                                        <p:tav tm="0">
                                          <p:val>
                                            <p:strVal val="#ppt_x"/>
                                          </p:val>
                                        </p:tav>
                                        <p:tav tm="100000">
                                          <p:val>
                                            <p:strVal val="#ppt_x"/>
                                          </p:val>
                                        </p:tav>
                                      </p:tavLst>
                                    </p:anim>
                                    <p:anim calcmode="lin" valueType="num">
                                      <p:cBhvr additive="base">
                                        <p:cTn id="9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1"/>
                                        </p:tgtEl>
                                        <p:attrNameLst>
                                          <p:attrName>style.visibility</p:attrName>
                                        </p:attrNameLst>
                                      </p:cBhvr>
                                      <p:to>
                                        <p:strVal val="visible"/>
                                      </p:to>
                                    </p:set>
                                    <p:anim calcmode="lin" valueType="num">
                                      <p:cBhvr additive="base">
                                        <p:cTn id="103" dur="500" fill="hold"/>
                                        <p:tgtEl>
                                          <p:spTgt spid="41"/>
                                        </p:tgtEl>
                                        <p:attrNameLst>
                                          <p:attrName>ppt_x</p:attrName>
                                        </p:attrNameLst>
                                      </p:cBhvr>
                                      <p:tavLst>
                                        <p:tav tm="0">
                                          <p:val>
                                            <p:strVal val="#ppt_x"/>
                                          </p:val>
                                        </p:tav>
                                        <p:tav tm="100000">
                                          <p:val>
                                            <p:strVal val="#ppt_x"/>
                                          </p:val>
                                        </p:tav>
                                      </p:tavLst>
                                    </p:anim>
                                    <p:anim calcmode="lin" valueType="num">
                                      <p:cBhvr additive="base">
                                        <p:cTn id="10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additive="base">
                                        <p:cTn id="109" dur="500" fill="hold"/>
                                        <p:tgtEl>
                                          <p:spTgt spid="34"/>
                                        </p:tgtEl>
                                        <p:attrNameLst>
                                          <p:attrName>ppt_x</p:attrName>
                                        </p:attrNameLst>
                                      </p:cBhvr>
                                      <p:tavLst>
                                        <p:tav tm="0">
                                          <p:val>
                                            <p:strVal val="#ppt_x"/>
                                          </p:val>
                                        </p:tav>
                                        <p:tav tm="100000">
                                          <p:val>
                                            <p:strVal val="#ppt_x"/>
                                          </p:val>
                                        </p:tav>
                                      </p:tavLst>
                                    </p:anim>
                                    <p:anim calcmode="lin" valueType="num">
                                      <p:cBhvr additive="base">
                                        <p:cTn id="11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822" y="244698"/>
            <a:ext cx="7109138" cy="1313646"/>
          </a:xfrm>
        </p:spPr>
        <p:txBody>
          <a:bodyPr>
            <a:normAutofit/>
          </a:bodyPr>
          <a:lstStyle/>
          <a:p>
            <a:r>
              <a:rPr lang="en-US" sz="2800" dirty="0"/>
              <a:t>Which can you recycle?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821" y="1558344"/>
            <a:ext cx="2369713" cy="1757537"/>
          </a:xfrm>
          <a:prstGeom prst="rect">
            <a:avLst/>
          </a:prstGeom>
        </p:spPr>
      </p:pic>
      <p:cxnSp>
        <p:nvCxnSpPr>
          <p:cNvPr id="6" name="Straight Connector 5"/>
          <p:cNvCxnSpPr/>
          <p:nvPr/>
        </p:nvCxnSpPr>
        <p:spPr>
          <a:xfrm>
            <a:off x="1035460" y="2250554"/>
            <a:ext cx="522884" cy="621436"/>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558344" y="1728531"/>
            <a:ext cx="558942" cy="1143459"/>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696" y="4134496"/>
            <a:ext cx="3075234" cy="1707788"/>
          </a:xfrm>
          <a:prstGeom prst="rect">
            <a:avLst/>
          </a:prstGeom>
        </p:spPr>
      </p:pic>
      <p:cxnSp>
        <p:nvCxnSpPr>
          <p:cNvPr id="11" name="Straight Connector 10"/>
          <p:cNvCxnSpPr/>
          <p:nvPr/>
        </p:nvCxnSpPr>
        <p:spPr>
          <a:xfrm>
            <a:off x="9366864" y="4742873"/>
            <a:ext cx="522884" cy="621436"/>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872301" y="4261639"/>
            <a:ext cx="716373" cy="1164612"/>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94" y="4008091"/>
            <a:ext cx="2554840" cy="1916873"/>
          </a:xfrm>
          <a:prstGeom prst="rect">
            <a:avLst/>
          </a:prstGeom>
        </p:spPr>
      </p:pic>
      <p:cxnSp>
        <p:nvCxnSpPr>
          <p:cNvPr id="16" name="Straight Connector 15"/>
          <p:cNvCxnSpPr/>
          <p:nvPr/>
        </p:nvCxnSpPr>
        <p:spPr>
          <a:xfrm>
            <a:off x="475230" y="4051817"/>
            <a:ext cx="2551304" cy="1873147"/>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71694" y="4029953"/>
            <a:ext cx="2464045" cy="1895011"/>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2146" y="1558344"/>
            <a:ext cx="2746636" cy="1757537"/>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2146" y="3733374"/>
            <a:ext cx="3288406" cy="2466305"/>
          </a:xfrm>
          <a:prstGeom prst="rect">
            <a:avLst/>
          </a:prstGeom>
        </p:spPr>
      </p:pic>
      <p:cxnSp>
        <p:nvCxnSpPr>
          <p:cNvPr id="23" name="Straight Connector 22"/>
          <p:cNvCxnSpPr/>
          <p:nvPr/>
        </p:nvCxnSpPr>
        <p:spPr>
          <a:xfrm>
            <a:off x="3812146" y="1590189"/>
            <a:ext cx="2746636" cy="1725692"/>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25791" y="4326532"/>
            <a:ext cx="2551304" cy="1873147"/>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12146" y="1590190"/>
            <a:ext cx="2746636" cy="1725691"/>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573656" y="4261639"/>
            <a:ext cx="2139145" cy="1916872"/>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7656" y="1304499"/>
            <a:ext cx="2781300" cy="2428875"/>
          </a:xfrm>
          <a:prstGeom prst="rect">
            <a:avLst/>
          </a:prstGeom>
        </p:spPr>
      </p:pic>
      <p:cxnSp>
        <p:nvCxnSpPr>
          <p:cNvPr id="34" name="Straight Connector 33"/>
          <p:cNvCxnSpPr/>
          <p:nvPr/>
        </p:nvCxnSpPr>
        <p:spPr>
          <a:xfrm>
            <a:off x="8564995" y="2414221"/>
            <a:ext cx="599605" cy="963758"/>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9129895" y="1555171"/>
            <a:ext cx="1301992" cy="1822807"/>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7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ppt_x"/>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3123" y="339634"/>
            <a:ext cx="2749731" cy="197249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282" y="390797"/>
            <a:ext cx="2581547" cy="19213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2466" y="390797"/>
            <a:ext cx="2221774" cy="192132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045" y="2693126"/>
            <a:ext cx="2048691" cy="204869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4282" y="2693126"/>
            <a:ext cx="2197282" cy="219728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2467" y="2521130"/>
            <a:ext cx="2221774" cy="210166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959" y="4890408"/>
            <a:ext cx="1885950" cy="19050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4282" y="4974480"/>
            <a:ext cx="2426426" cy="173685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42466" y="4948354"/>
            <a:ext cx="2373358" cy="1548777"/>
          </a:xfrm>
          <a:prstGeom prst="rect">
            <a:avLst/>
          </a:prstGeom>
        </p:spPr>
      </p:pic>
      <p:cxnSp>
        <p:nvCxnSpPr>
          <p:cNvPr id="13" name="Straight Connector 12"/>
          <p:cNvCxnSpPr/>
          <p:nvPr/>
        </p:nvCxnSpPr>
        <p:spPr>
          <a:xfrm flipV="1">
            <a:off x="4864282" y="390797"/>
            <a:ext cx="2581547" cy="1921329"/>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842466" y="390797"/>
            <a:ext cx="2221708" cy="1921329"/>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065810" y="2873829"/>
            <a:ext cx="1017503" cy="1389749"/>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013337" y="2693126"/>
            <a:ext cx="1903650" cy="2020759"/>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842466" y="2521130"/>
            <a:ext cx="2214636" cy="2101669"/>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282959" y="4890408"/>
            <a:ext cx="1885950" cy="1821527"/>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850868" y="2559761"/>
            <a:ext cx="2206234" cy="2063038"/>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8850868" y="409958"/>
            <a:ext cx="2206234" cy="1902168"/>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864216" y="409958"/>
            <a:ext cx="2515144" cy="1873887"/>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82958" y="4862476"/>
            <a:ext cx="1885951" cy="1932932"/>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013338" y="2721407"/>
            <a:ext cx="2029312" cy="202041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588651" y="3488154"/>
            <a:ext cx="449089" cy="77542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037806" y="568844"/>
            <a:ext cx="1280159" cy="1462749"/>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762491" y="5007913"/>
            <a:ext cx="1280159" cy="1462749"/>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9677457" y="5107578"/>
            <a:ext cx="981834" cy="1272692"/>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339094" y="1396397"/>
            <a:ext cx="698646" cy="619797"/>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165110" y="5809195"/>
            <a:ext cx="698646" cy="619797"/>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978811" y="5760473"/>
            <a:ext cx="698646" cy="619797"/>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86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additive="base">
                                        <p:cTn id="91" dur="500" fill="hold"/>
                                        <p:tgtEl>
                                          <p:spTgt spid="49"/>
                                        </p:tgtEl>
                                        <p:attrNameLst>
                                          <p:attrName>ppt_x</p:attrName>
                                        </p:attrNameLst>
                                      </p:cBhvr>
                                      <p:tavLst>
                                        <p:tav tm="0">
                                          <p:val>
                                            <p:strVal val="#ppt_x"/>
                                          </p:val>
                                        </p:tav>
                                        <p:tav tm="100000">
                                          <p:val>
                                            <p:strVal val="#ppt_x"/>
                                          </p:val>
                                        </p:tav>
                                      </p:tavLst>
                                    </p:anim>
                                    <p:anim calcmode="lin" valueType="num">
                                      <p:cBhvr additive="base">
                                        <p:cTn id="9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4"/>
                                        </p:tgtEl>
                                        <p:attrNameLst>
                                          <p:attrName>style.visibility</p:attrName>
                                        </p:attrNameLst>
                                      </p:cBhvr>
                                      <p:to>
                                        <p:strVal val="visible"/>
                                      </p:to>
                                    </p:set>
                                    <p:anim calcmode="lin" valueType="num">
                                      <p:cBhvr additive="base">
                                        <p:cTn id="97" dur="500" fill="hold"/>
                                        <p:tgtEl>
                                          <p:spTgt spid="44"/>
                                        </p:tgtEl>
                                        <p:attrNameLst>
                                          <p:attrName>ppt_x</p:attrName>
                                        </p:attrNameLst>
                                      </p:cBhvr>
                                      <p:tavLst>
                                        <p:tav tm="0">
                                          <p:val>
                                            <p:strVal val="#ppt_x"/>
                                          </p:val>
                                        </p:tav>
                                        <p:tav tm="100000">
                                          <p:val>
                                            <p:strVal val="#ppt_x"/>
                                          </p:val>
                                        </p:tav>
                                      </p:tavLst>
                                    </p:anim>
                                    <p:anim calcmode="lin" valueType="num">
                                      <p:cBhvr additive="base">
                                        <p:cTn id="9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fill="hold"/>
                                        <p:tgtEl>
                                          <p:spTgt spid="45"/>
                                        </p:tgtEl>
                                        <p:attrNameLst>
                                          <p:attrName>ppt_x</p:attrName>
                                        </p:attrNameLst>
                                      </p:cBhvr>
                                      <p:tavLst>
                                        <p:tav tm="0">
                                          <p:val>
                                            <p:strVal val="#ppt_x"/>
                                          </p:val>
                                        </p:tav>
                                        <p:tav tm="100000">
                                          <p:val>
                                            <p:strVal val="#ppt_x"/>
                                          </p:val>
                                        </p:tav>
                                      </p:tavLst>
                                    </p:anim>
                                    <p:anim calcmode="lin" valueType="num">
                                      <p:cBhvr additive="base">
                                        <p:cTn id="11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3448" y="226914"/>
            <a:ext cx="7109138" cy="1313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a:lstStyle>
          <a:p>
            <a:r>
              <a:rPr lang="en-US" sz="2800" dirty="0"/>
              <a:t>Which are trash and which are not?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828496" y="1406760"/>
            <a:ext cx="2528658" cy="168366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22" y="3788228"/>
            <a:ext cx="2845526" cy="284552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6476" y="1359488"/>
            <a:ext cx="4819650" cy="26765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1080" y="4119867"/>
            <a:ext cx="3715156" cy="213621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3136" y="3958990"/>
            <a:ext cx="3692367" cy="2457968"/>
          </a:xfrm>
          <a:prstGeom prst="rect">
            <a:avLst/>
          </a:prstGeom>
        </p:spPr>
      </p:pic>
      <p:cxnSp>
        <p:nvCxnSpPr>
          <p:cNvPr id="12" name="Straight Connector 11"/>
          <p:cNvCxnSpPr/>
          <p:nvPr/>
        </p:nvCxnSpPr>
        <p:spPr>
          <a:xfrm>
            <a:off x="1188603" y="2031563"/>
            <a:ext cx="602815" cy="744001"/>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744971" y="1674359"/>
            <a:ext cx="719912" cy="1044957"/>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320076" y="1474490"/>
            <a:ext cx="2798927" cy="2091669"/>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675535" y="1627726"/>
            <a:ext cx="2240245" cy="1785195"/>
          </a:xfrm>
          <a:prstGeom prst="rect">
            <a:avLst/>
          </a:prstGeom>
        </p:spPr>
      </p:pic>
      <p:cxnSp>
        <p:nvCxnSpPr>
          <p:cNvPr id="36" name="Straight Connector 35"/>
          <p:cNvCxnSpPr/>
          <p:nvPr/>
        </p:nvCxnSpPr>
        <p:spPr>
          <a:xfrm>
            <a:off x="4514034" y="1558344"/>
            <a:ext cx="2776582" cy="2122817"/>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002860" y="2396750"/>
            <a:ext cx="661648" cy="73571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88603" y="5143548"/>
            <a:ext cx="661648" cy="73571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313520" y="5268999"/>
            <a:ext cx="661648" cy="73571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9628496" y="1674359"/>
            <a:ext cx="893543" cy="142957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936226" y="4546537"/>
            <a:ext cx="893543" cy="142957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852977" y="4389053"/>
            <a:ext cx="893543" cy="142957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651382" y="4181945"/>
            <a:ext cx="2936958" cy="2334765"/>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651382" y="4036013"/>
            <a:ext cx="2694905" cy="222007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21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 y="718455"/>
            <a:ext cx="2303418" cy="11517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0862" y="190500"/>
            <a:ext cx="2168113" cy="201453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759" y="2205038"/>
            <a:ext cx="2471420" cy="185356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7450" y="2515535"/>
            <a:ext cx="2073729" cy="148439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6295" y="2574211"/>
            <a:ext cx="2805109" cy="157792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722" y="4754879"/>
            <a:ext cx="2993290" cy="186182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8046" y="4268198"/>
            <a:ext cx="2308113" cy="2447063"/>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4794" y="4599647"/>
            <a:ext cx="2000250" cy="2017059"/>
          </a:xfrm>
          <a:prstGeom prst="rect">
            <a:avLst/>
          </a:prstGeom>
        </p:spPr>
      </p:pic>
      <p:cxnSp>
        <p:nvCxnSpPr>
          <p:cNvPr id="15" name="Straight Connector 14"/>
          <p:cNvCxnSpPr/>
          <p:nvPr/>
        </p:nvCxnSpPr>
        <p:spPr>
          <a:xfrm>
            <a:off x="1543163" y="1197769"/>
            <a:ext cx="546894" cy="490451"/>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045801" y="712573"/>
            <a:ext cx="1055164" cy="943867"/>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6602" y="656918"/>
            <a:ext cx="2049557" cy="1366799"/>
          </a:xfrm>
          <a:prstGeom prst="rect">
            <a:avLst/>
          </a:prstGeom>
        </p:spPr>
      </p:pic>
      <p:cxnSp>
        <p:nvCxnSpPr>
          <p:cNvPr id="10" name="Straight Connector 9"/>
          <p:cNvCxnSpPr/>
          <p:nvPr/>
        </p:nvCxnSpPr>
        <p:spPr>
          <a:xfrm>
            <a:off x="4976031" y="1038232"/>
            <a:ext cx="686071" cy="7101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517459" y="208813"/>
            <a:ext cx="2151516" cy="1996225"/>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808632" y="5468347"/>
            <a:ext cx="686071" cy="7101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974091" y="2446156"/>
            <a:ext cx="872140" cy="139947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898847" y="5608176"/>
            <a:ext cx="686071" cy="7101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337956" y="3149356"/>
            <a:ext cx="686071" cy="7101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494703" y="4599647"/>
            <a:ext cx="712914" cy="159703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9542525" y="4772873"/>
            <a:ext cx="542456" cy="154542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631553" y="546414"/>
            <a:ext cx="821983" cy="117077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8517459" y="208813"/>
            <a:ext cx="2151516" cy="1917882"/>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365059" y="2632177"/>
            <a:ext cx="2706345" cy="1512794"/>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223683" y="2604721"/>
            <a:ext cx="2847721" cy="1567787"/>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931462" y="4897427"/>
            <a:ext cx="2949024" cy="1719279"/>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833640" y="2566306"/>
            <a:ext cx="1963501" cy="1433621"/>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754546" y="2515535"/>
            <a:ext cx="2104373" cy="1516784"/>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937737" y="4761803"/>
            <a:ext cx="2961767" cy="1854903"/>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93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additive="base">
                                        <p:cTn id="55" dur="500" fill="hold"/>
                                        <p:tgtEl>
                                          <p:spTgt spid="57"/>
                                        </p:tgtEl>
                                        <p:attrNameLst>
                                          <p:attrName>ppt_x</p:attrName>
                                        </p:attrNameLst>
                                      </p:cBhvr>
                                      <p:tavLst>
                                        <p:tav tm="0">
                                          <p:val>
                                            <p:strVal val="#ppt_x"/>
                                          </p:val>
                                        </p:tav>
                                        <p:tav tm="100000">
                                          <p:val>
                                            <p:strVal val="#ppt_x"/>
                                          </p:val>
                                        </p:tav>
                                      </p:tavLst>
                                    </p:anim>
                                    <p:anim calcmode="lin" valueType="num">
                                      <p:cBhvr additive="base">
                                        <p:cTn id="5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anim calcmode="lin" valueType="num">
                                      <p:cBhvr additive="base">
                                        <p:cTn id="67" dur="500" fill="hold"/>
                                        <p:tgtEl>
                                          <p:spTgt spid="51"/>
                                        </p:tgtEl>
                                        <p:attrNameLst>
                                          <p:attrName>ppt_x</p:attrName>
                                        </p:attrNameLst>
                                      </p:cBhvr>
                                      <p:tavLst>
                                        <p:tav tm="0">
                                          <p:val>
                                            <p:strVal val="#ppt_x"/>
                                          </p:val>
                                        </p:tav>
                                        <p:tav tm="100000">
                                          <p:val>
                                            <p:strVal val="#ppt_x"/>
                                          </p:val>
                                        </p:tav>
                                      </p:tavLst>
                                    </p:anim>
                                    <p:anim calcmode="lin" valueType="num">
                                      <p:cBhvr additive="base">
                                        <p:cTn id="6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500" fill="hold"/>
                                        <p:tgtEl>
                                          <p:spTgt spid="49"/>
                                        </p:tgtEl>
                                        <p:attrNameLst>
                                          <p:attrName>ppt_x</p:attrName>
                                        </p:attrNameLst>
                                      </p:cBhvr>
                                      <p:tavLst>
                                        <p:tav tm="0">
                                          <p:val>
                                            <p:strVal val="#ppt_x"/>
                                          </p:val>
                                        </p:tav>
                                        <p:tav tm="100000">
                                          <p:val>
                                            <p:strVal val="#ppt_x"/>
                                          </p:val>
                                        </p:tav>
                                      </p:tavLst>
                                    </p:anim>
                                    <p:anim calcmode="lin" valueType="num">
                                      <p:cBhvr additive="base">
                                        <p:cTn id="7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500" fill="hold"/>
                                        <p:tgtEl>
                                          <p:spTgt spid="59"/>
                                        </p:tgtEl>
                                        <p:attrNameLst>
                                          <p:attrName>ppt_x</p:attrName>
                                        </p:attrNameLst>
                                      </p:cBhvr>
                                      <p:tavLst>
                                        <p:tav tm="0">
                                          <p:val>
                                            <p:strVal val="#ppt_x"/>
                                          </p:val>
                                        </p:tav>
                                        <p:tav tm="100000">
                                          <p:val>
                                            <p:strVal val="#ppt_x"/>
                                          </p:val>
                                        </p:tav>
                                      </p:tavLst>
                                    </p:anim>
                                    <p:anim calcmode="lin" valueType="num">
                                      <p:cBhvr additive="base">
                                        <p:cTn id="8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53"/>
                                        </p:tgtEl>
                                        <p:attrNameLst>
                                          <p:attrName>style.visibility</p:attrName>
                                        </p:attrNameLst>
                                      </p:cBhvr>
                                      <p:to>
                                        <p:strVal val="visible"/>
                                      </p:to>
                                    </p:set>
                                    <p:anim calcmode="lin" valueType="num">
                                      <p:cBhvr additive="base">
                                        <p:cTn id="85" dur="500" fill="hold"/>
                                        <p:tgtEl>
                                          <p:spTgt spid="53"/>
                                        </p:tgtEl>
                                        <p:attrNameLst>
                                          <p:attrName>ppt_x</p:attrName>
                                        </p:attrNameLst>
                                      </p:cBhvr>
                                      <p:tavLst>
                                        <p:tav tm="0">
                                          <p:val>
                                            <p:strVal val="#ppt_x"/>
                                          </p:val>
                                        </p:tav>
                                        <p:tav tm="100000">
                                          <p:val>
                                            <p:strVal val="#ppt_x"/>
                                          </p:val>
                                        </p:tav>
                                      </p:tavLst>
                                    </p:anim>
                                    <p:anim calcmode="lin" valueType="num">
                                      <p:cBhvr additive="base">
                                        <p:cTn id="8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additive="base">
                                        <p:cTn id="97" dur="500" fill="hold"/>
                                        <p:tgtEl>
                                          <p:spTgt spid="42"/>
                                        </p:tgtEl>
                                        <p:attrNameLst>
                                          <p:attrName>ppt_x</p:attrName>
                                        </p:attrNameLst>
                                      </p:cBhvr>
                                      <p:tavLst>
                                        <p:tav tm="0">
                                          <p:val>
                                            <p:strVal val="#ppt_x"/>
                                          </p:val>
                                        </p:tav>
                                        <p:tav tm="100000">
                                          <p:val>
                                            <p:strVal val="#ppt_x"/>
                                          </p:val>
                                        </p:tav>
                                      </p:tavLst>
                                    </p:anim>
                                    <p:anim calcmode="lin" valueType="num">
                                      <p:cBhvr additive="base">
                                        <p:cTn id="9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3"/>
                                        </p:tgtEl>
                                        <p:attrNameLst>
                                          <p:attrName>style.visibility</p:attrName>
                                        </p:attrNameLst>
                                      </p:cBhvr>
                                      <p:to>
                                        <p:strVal val="visible"/>
                                      </p:to>
                                    </p:set>
                                    <p:anim calcmode="lin" valueType="num">
                                      <p:cBhvr additive="base">
                                        <p:cTn id="109" dur="500" fill="hold"/>
                                        <p:tgtEl>
                                          <p:spTgt spid="43"/>
                                        </p:tgtEl>
                                        <p:attrNameLst>
                                          <p:attrName>ppt_x</p:attrName>
                                        </p:attrNameLst>
                                      </p:cBhvr>
                                      <p:tavLst>
                                        <p:tav tm="0">
                                          <p:val>
                                            <p:strVal val="#ppt_x"/>
                                          </p:val>
                                        </p:tav>
                                        <p:tav tm="100000">
                                          <p:val>
                                            <p:strVal val="#ppt_x"/>
                                          </p:val>
                                        </p:tav>
                                      </p:tavLst>
                                    </p:anim>
                                    <p:anim calcmode="lin" valueType="num">
                                      <p:cBhvr additive="base">
                                        <p:cTn id="11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 day history</a:t>
            </a:r>
          </a:p>
        </p:txBody>
      </p:sp>
      <p:sp>
        <p:nvSpPr>
          <p:cNvPr id="3" name="Content Placeholder 2"/>
          <p:cNvSpPr>
            <a:spLocks noGrp="1"/>
          </p:cNvSpPr>
          <p:nvPr>
            <p:ph idx="1"/>
          </p:nvPr>
        </p:nvSpPr>
        <p:spPr>
          <a:xfrm>
            <a:off x="1141412" y="2249487"/>
            <a:ext cx="9905999" cy="4048282"/>
          </a:xfrm>
        </p:spPr>
        <p:txBody>
          <a:bodyPr vert="horz" lIns="91440" tIns="45720" rIns="91440" bIns="45720" rtlCol="0" anchor="t">
            <a:normAutofit lnSpcReduction="10000"/>
          </a:bodyPr>
          <a:lstStyle/>
          <a:p>
            <a:pPr marL="0" indent="0">
              <a:buNone/>
            </a:pPr>
            <a:r>
              <a:rPr lang="en-US" dirty="0">
                <a:effectLst/>
              </a:rPr>
              <a:t>This year is the 50</a:t>
            </a:r>
            <a:r>
              <a:rPr lang="en-US" baseline="30000" dirty="0">
                <a:effectLst/>
              </a:rPr>
              <a:t>th</a:t>
            </a:r>
            <a:r>
              <a:rPr lang="en-US" dirty="0">
                <a:effectLst/>
              </a:rPr>
              <a:t> Earth Day. Earth Day is on April 22</a:t>
            </a:r>
            <a:r>
              <a:rPr lang="en-US" baseline="30000" dirty="0">
                <a:effectLst/>
              </a:rPr>
              <a:t>nd</a:t>
            </a:r>
            <a:r>
              <a:rPr lang="en-US" dirty="0">
                <a:effectLst/>
              </a:rPr>
              <a:t> every year. First celebrated in 1970, Earth Day was how citizens showed they cared for the environment and were against air pollution and global warming. Earth Day was founded by Gaylord Nelson who was a U.S. senator who saw the oil spill in Santa Barbara California. On April 22,</a:t>
            </a:r>
            <a:r>
              <a:rPr lang="en-US" baseline="30000" dirty="0">
                <a:effectLst/>
              </a:rPr>
              <a:t>nd</a:t>
            </a:r>
            <a:r>
              <a:rPr lang="en-US" dirty="0">
                <a:effectLst/>
              </a:rPr>
              <a:t> 1970 20 million Americans, 10% at the time went to parks and stood on streets to protest on air pollution and global warming. Now in 2020 are more than 190 countries that celebrate Earth Day.</a:t>
            </a:r>
          </a:p>
          <a:p>
            <a:pPr marL="0" indent="0">
              <a:buNone/>
            </a:pPr>
            <a:r>
              <a:rPr lang="en-US" sz="2000" u="sng" dirty="0">
                <a:effectLst/>
                <a:hlinkClick r:id="rId2"/>
              </a:rPr>
              <a:t>https://www.earthday.org/history/</a:t>
            </a:r>
            <a:r>
              <a:rPr lang="en-US" sz="2000" dirty="0">
                <a:effectLst/>
              </a:rPr>
              <a:t> </a:t>
            </a:r>
            <a:endParaRPr lang="en-US" sz="2000" dirty="0"/>
          </a:p>
        </p:txBody>
      </p:sp>
    </p:spTree>
    <p:extLst>
      <p:ext uri="{BB962C8B-B14F-4D97-AF65-F5344CB8AC3E}">
        <p14:creationId xmlns:p14="http://schemas.microsoft.com/office/powerpoint/2010/main" val="322562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8620774" cy="1313313"/>
          </a:xfrm>
        </p:spPr>
        <p:txBody>
          <a:bodyPr/>
          <a:lstStyle/>
          <a:p>
            <a:r>
              <a:rPr lang="en-US" dirty="0"/>
              <a:t>The Great pacific garbage patch</a:t>
            </a:r>
          </a:p>
        </p:txBody>
      </p:sp>
      <p:sp>
        <p:nvSpPr>
          <p:cNvPr id="3" name="Content Placeholder 2"/>
          <p:cNvSpPr>
            <a:spLocks noGrp="1"/>
          </p:cNvSpPr>
          <p:nvPr>
            <p:ph idx="1"/>
          </p:nvPr>
        </p:nvSpPr>
        <p:spPr>
          <a:xfrm>
            <a:off x="1141412" y="2249487"/>
            <a:ext cx="9985933" cy="3541714"/>
          </a:xfrm>
        </p:spPr>
        <p:txBody>
          <a:bodyPr>
            <a:normAutofit fontScale="92500" lnSpcReduction="20000"/>
          </a:bodyPr>
          <a:lstStyle/>
          <a:p>
            <a:pPr marL="0" indent="0">
              <a:buNone/>
            </a:pPr>
            <a:r>
              <a:rPr lang="en-US" dirty="0"/>
              <a:t>The Great Pacific Garbage Patch is a part of the North Pacific Ocean that is filled with trash. The garbage patch is actually two patches of garbage that connect in the middle to create the Great Pacific Garbage Patch. Those patches are the Western Garbage Patch and the Eastern Garbage Patch. The Great Pacific Garbage Patch stretches from North America to Japan. The Great Pacific Garbage Patch is also known as the Pacific Trash Vortex. It is two times as big as Texas and will keep growing unless people stop throwing trash in the ocean.</a:t>
            </a:r>
          </a:p>
          <a:p>
            <a:pPr marL="0" indent="0">
              <a:buNone/>
            </a:pPr>
            <a:endParaRPr lang="en-US" dirty="0"/>
          </a:p>
          <a:p>
            <a:pPr marL="0" indent="0">
              <a:buNone/>
            </a:pPr>
            <a:r>
              <a:rPr lang="en-US" sz="2000" dirty="0">
                <a:hlinkClick r:id="rId2"/>
              </a:rPr>
              <a:t>https://www.nationalgeographic.org/encyclopedia/great-pacific-garbage-patch/</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6503" y="35231"/>
            <a:ext cx="2324635" cy="1896600"/>
          </a:xfrm>
          <a:prstGeom prst="rect">
            <a:avLst/>
          </a:prstGeom>
        </p:spPr>
      </p:pic>
    </p:spTree>
    <p:extLst>
      <p:ext uri="{BB962C8B-B14F-4D97-AF65-F5344CB8AC3E}">
        <p14:creationId xmlns:p14="http://schemas.microsoft.com/office/powerpoint/2010/main" val="208577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Gulf oil spill</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0" indent="0">
              <a:buNone/>
            </a:pPr>
            <a:r>
              <a:rPr lang="en-US" dirty="0"/>
              <a:t>The Gulf Oil Spill was the worst oil spill ever. 0n April 20th, 2010 a Deep Water Horizon oil drill exploded and sunk into the bottom of the ocean killing 11 people and the drill leaked over 130 million gallon of oil into the ocean. Once the oil left the well it spread through the ocean. As the wind pushed the oil, it spread even more. The oil mixed with the water and the oil kept spreading. Some oil mixed together and sunk to the ocean floor harming the coral reefs and other ecosystems.</a:t>
            </a:r>
          </a:p>
          <a:p>
            <a:pPr marL="0" indent="0">
              <a:buNone/>
            </a:pPr>
            <a:r>
              <a:rPr lang="en-US" dirty="0">
                <a:hlinkClick r:id="rId2"/>
              </a:rPr>
              <a:t>https://ocean.si.edu/conservation/pollution/gulf-oil-spill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338" y="-6178"/>
            <a:ext cx="3863662" cy="2179466"/>
          </a:xfrm>
          <a:prstGeom prst="rect">
            <a:avLst/>
          </a:prstGeom>
        </p:spPr>
      </p:pic>
    </p:spTree>
    <p:extLst>
      <p:ext uri="{BB962C8B-B14F-4D97-AF65-F5344CB8AC3E}">
        <p14:creationId xmlns:p14="http://schemas.microsoft.com/office/powerpoint/2010/main" val="80602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23" y="2279893"/>
            <a:ext cx="9905998" cy="1478570"/>
          </a:xfrm>
        </p:spPr>
        <p:txBody>
          <a:bodyPr/>
          <a:lstStyle/>
          <a:p>
            <a:r>
              <a:rPr lang="en-US" dirty="0"/>
              <a:t>                   How can you help</a:t>
            </a:r>
          </a:p>
        </p:txBody>
      </p:sp>
    </p:spTree>
    <p:extLst>
      <p:ext uri="{BB962C8B-B14F-4D97-AF65-F5344CB8AC3E}">
        <p14:creationId xmlns:p14="http://schemas.microsoft.com/office/powerpoint/2010/main" val="203218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89601078"/>
              </p:ext>
            </p:extLst>
          </p:nvPr>
        </p:nvGraphicFramePr>
        <p:xfrm>
          <a:off x="1094705" y="180305"/>
          <a:ext cx="9942489" cy="5731701"/>
        </p:xfrm>
        <a:graphic>
          <a:graphicData uri="http://schemas.openxmlformats.org/drawingml/2006/table">
            <a:tbl>
              <a:tblPr firstRow="1" bandRow="1">
                <a:tableStyleId>{5C22544A-7EE6-4342-B048-85BDC9FD1C3A}</a:tableStyleId>
              </a:tblPr>
              <a:tblGrid>
                <a:gridCol w="3314163">
                  <a:extLst>
                    <a:ext uri="{9D8B030D-6E8A-4147-A177-3AD203B41FA5}">
                      <a16:colId xmlns:a16="http://schemas.microsoft.com/office/drawing/2014/main" val="20000"/>
                    </a:ext>
                  </a:extLst>
                </a:gridCol>
                <a:gridCol w="3314163">
                  <a:extLst>
                    <a:ext uri="{9D8B030D-6E8A-4147-A177-3AD203B41FA5}">
                      <a16:colId xmlns:a16="http://schemas.microsoft.com/office/drawing/2014/main" val="20001"/>
                    </a:ext>
                  </a:extLst>
                </a:gridCol>
                <a:gridCol w="3314163">
                  <a:extLst>
                    <a:ext uri="{9D8B030D-6E8A-4147-A177-3AD203B41FA5}">
                      <a16:colId xmlns:a16="http://schemas.microsoft.com/office/drawing/2014/main" val="20002"/>
                    </a:ext>
                  </a:extLst>
                </a:gridCol>
              </a:tblGrid>
              <a:tr h="515770">
                <a:tc>
                  <a:txBody>
                    <a:bodyPr/>
                    <a:lstStyle/>
                    <a:p>
                      <a:r>
                        <a:rPr lang="en-US" sz="2800" dirty="0"/>
                        <a:t>Compost</a:t>
                      </a:r>
                    </a:p>
                  </a:txBody>
                  <a:tcPr/>
                </a:tc>
                <a:tc>
                  <a:txBody>
                    <a:bodyPr/>
                    <a:lstStyle/>
                    <a:p>
                      <a:r>
                        <a:rPr lang="en-US" sz="2800" dirty="0"/>
                        <a:t>Trash </a:t>
                      </a:r>
                    </a:p>
                  </a:txBody>
                  <a:tcPr/>
                </a:tc>
                <a:tc>
                  <a:txBody>
                    <a:bodyPr/>
                    <a:lstStyle/>
                    <a:p>
                      <a:r>
                        <a:rPr lang="en-US" sz="2800" dirty="0"/>
                        <a:t>Recycling</a:t>
                      </a:r>
                    </a:p>
                  </a:txBody>
                  <a:tcPr/>
                </a:tc>
                <a:extLst>
                  <a:ext uri="{0D108BD9-81ED-4DB2-BD59-A6C34878D82A}">
                    <a16:rowId xmlns:a16="http://schemas.microsoft.com/office/drawing/2014/main" val="10000"/>
                  </a:ext>
                </a:extLst>
              </a:tr>
              <a:tr h="5202449">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Fruit peals/cores</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Eggs or egg shells</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Used paper towels napkins or plates</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Plat materials such as corn cobs, coffee grounds and flowers</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Grass clippings</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Nuts or grains</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Shredded paper</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Tea bags or leaves</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Small pieces of cardboard</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Bread</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Chips</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Pasta</a:t>
                      </a:r>
                    </a:p>
                  </a:txBody>
                  <a:tcPr marL="114300" marR="114300" marT="0" marB="0"/>
                </a:tc>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Meat or fish</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Dairy</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Lots of liquid</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Metal</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Plastic</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Rubber</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Plastic wrap</a:t>
                      </a:r>
                    </a:p>
                  </a:txBody>
                  <a:tcPr marL="114300" marR="114300" marT="0" marB="0"/>
                </a:tc>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Glass bottles</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Aluminum cans</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Large cardboard boxes</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plastic containers &amp; bottles</a:t>
                      </a:r>
                    </a:p>
                    <a:p>
                      <a:pPr marL="0" marR="0" algn="l">
                        <a:lnSpc>
                          <a:spcPct val="107000"/>
                        </a:lnSpc>
                        <a:spcBef>
                          <a:spcPts val="0"/>
                        </a:spcBef>
                        <a:spcAft>
                          <a:spcPts val="800"/>
                        </a:spcAft>
                      </a:pPr>
                      <a:r>
                        <a:rPr lang="en-US" sz="1800" kern="1200" dirty="0">
                          <a:solidFill>
                            <a:schemeClr val="dk1"/>
                          </a:solidFill>
                          <a:effectLst/>
                          <a:latin typeface="+mn-lt"/>
                          <a:ea typeface="+mn-ea"/>
                          <a:cs typeface="+mn-cs"/>
                        </a:rPr>
                        <a:t>Some bags [only at stores with bins. </a:t>
                      </a:r>
                      <a:r>
                        <a:rPr lang="en-US" sz="1800" b="1" kern="1200" dirty="0">
                          <a:solidFill>
                            <a:schemeClr val="dk1"/>
                          </a:solidFill>
                          <a:effectLst/>
                          <a:latin typeface="+mn-lt"/>
                          <a:ea typeface="+mn-ea"/>
                          <a:cs typeface="+mn-cs"/>
                        </a:rPr>
                        <a:t>NOT</a:t>
                      </a:r>
                      <a:r>
                        <a:rPr lang="en-US" sz="1800" kern="1200" dirty="0">
                          <a:solidFill>
                            <a:schemeClr val="dk1"/>
                          </a:solidFill>
                          <a:effectLst/>
                          <a:latin typeface="+mn-lt"/>
                          <a:ea typeface="+mn-ea"/>
                          <a:cs typeface="+mn-cs"/>
                        </a:rPr>
                        <a:t> at home]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0001"/>
                  </a:ext>
                </a:extLst>
              </a:tr>
            </a:tbl>
          </a:graphicData>
        </a:graphic>
      </p:graphicFrame>
      <p:sp>
        <p:nvSpPr>
          <p:cNvPr id="8" name="TextBox 7"/>
          <p:cNvSpPr txBox="1"/>
          <p:nvPr/>
        </p:nvSpPr>
        <p:spPr>
          <a:xfrm>
            <a:off x="3412901" y="6194738"/>
            <a:ext cx="5731099" cy="369332"/>
          </a:xfrm>
          <a:prstGeom prst="rect">
            <a:avLst/>
          </a:prstGeom>
          <a:noFill/>
        </p:spPr>
        <p:txBody>
          <a:bodyPr wrap="square" rtlCol="0">
            <a:spAutoFit/>
          </a:bodyPr>
          <a:lstStyle/>
          <a:p>
            <a:r>
              <a:rPr lang="en-US" dirty="0"/>
              <a:t> </a:t>
            </a:r>
            <a:r>
              <a:rPr lang="en-US" u="sng" dirty="0">
                <a:hlinkClick r:id="rId2"/>
              </a:rPr>
              <a:t>https://www.crowntowncompost.com/what-can-i-compost</a:t>
            </a:r>
            <a:endParaRPr lang="en-US" dirty="0"/>
          </a:p>
        </p:txBody>
      </p:sp>
    </p:spTree>
    <p:extLst>
      <p:ext uri="{BB962C8B-B14F-4D97-AF65-F5344CB8AC3E}">
        <p14:creationId xmlns:p14="http://schemas.microsoft.com/office/powerpoint/2010/main" val="213771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602" y="-16318"/>
            <a:ext cx="6268239" cy="68565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58355"/>
            <a:ext cx="3284112" cy="35996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3284112" cy="325835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4504" y="0"/>
            <a:ext cx="3206329" cy="336138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5671" y="3361386"/>
            <a:ext cx="3206329" cy="3496614"/>
          </a:xfrm>
          <a:prstGeom prst="rect">
            <a:avLst/>
          </a:prstGeom>
        </p:spPr>
      </p:pic>
      <p:cxnSp>
        <p:nvCxnSpPr>
          <p:cNvPr id="13" name="Straight Connector 12"/>
          <p:cNvCxnSpPr/>
          <p:nvPr/>
        </p:nvCxnSpPr>
        <p:spPr>
          <a:xfrm>
            <a:off x="26279" y="0"/>
            <a:ext cx="3284112" cy="3258353"/>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3140" y="3005"/>
            <a:ext cx="3257834" cy="3258352"/>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985670" y="116344"/>
            <a:ext cx="3206330" cy="3236458"/>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985672" y="0"/>
            <a:ext cx="3206328" cy="3361386"/>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59" y="4855028"/>
            <a:ext cx="783771" cy="840378"/>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149531" y="3540034"/>
            <a:ext cx="1436915" cy="2155372"/>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985670" y="3382608"/>
            <a:ext cx="3232082" cy="3475392"/>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942010" y="3377702"/>
            <a:ext cx="3249990" cy="3480298"/>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186785" y="116344"/>
            <a:ext cx="3939871" cy="369332"/>
          </a:xfrm>
          <a:prstGeom prst="rect">
            <a:avLst/>
          </a:prstGeom>
          <a:noFill/>
        </p:spPr>
        <p:txBody>
          <a:bodyPr wrap="square" rtlCol="0">
            <a:spAutoFit/>
          </a:bodyPr>
          <a:lstStyle/>
          <a:p>
            <a:r>
              <a:rPr lang="en-US" dirty="0"/>
              <a:t>      How do these affect the earth?</a:t>
            </a:r>
          </a:p>
        </p:txBody>
      </p:sp>
    </p:spTree>
    <p:extLst>
      <p:ext uri="{BB962C8B-B14F-4D97-AF65-F5344CB8AC3E}">
        <p14:creationId xmlns:p14="http://schemas.microsoft.com/office/powerpoint/2010/main" val="34512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140" y="2524591"/>
            <a:ext cx="9905998" cy="1478570"/>
          </a:xfrm>
        </p:spPr>
        <p:txBody>
          <a:bodyPr/>
          <a:lstStyle/>
          <a:p>
            <a:r>
              <a:rPr lang="en-US" dirty="0"/>
              <a:t>                  </a:t>
            </a:r>
            <a:r>
              <a:rPr lang="en-US" sz="9600" dirty="0"/>
              <a:t>Quiz time </a:t>
            </a:r>
          </a:p>
        </p:txBody>
      </p:sp>
    </p:spTree>
    <p:extLst>
      <p:ext uri="{BB962C8B-B14F-4D97-AF65-F5344CB8AC3E}">
        <p14:creationId xmlns:p14="http://schemas.microsoft.com/office/powerpoint/2010/main" val="1390170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6822" y="244698"/>
            <a:ext cx="8147544" cy="1313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a:lstStyle>
          <a:p>
            <a:r>
              <a:rPr lang="en-US" sz="2800" dirty="0"/>
              <a:t>Which can be composted and which Cannot?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041" y="1410488"/>
            <a:ext cx="1909899" cy="20116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0227" y="4245429"/>
            <a:ext cx="2455818" cy="219455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391" y="4049485"/>
            <a:ext cx="3223150" cy="239050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931" y="1250607"/>
            <a:ext cx="2989960" cy="233204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178" y="3921711"/>
            <a:ext cx="1397991" cy="264605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5136" y="1250607"/>
            <a:ext cx="2286000" cy="2124075"/>
          </a:xfrm>
          <a:prstGeom prst="rect">
            <a:avLst/>
          </a:prstGeom>
        </p:spPr>
      </p:pic>
      <p:cxnSp>
        <p:nvCxnSpPr>
          <p:cNvPr id="13" name="Straight Connector 12"/>
          <p:cNvCxnSpPr/>
          <p:nvPr/>
        </p:nvCxnSpPr>
        <p:spPr>
          <a:xfrm>
            <a:off x="1180814" y="2501481"/>
            <a:ext cx="646360" cy="60486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93623" y="1250607"/>
            <a:ext cx="2940918" cy="2289427"/>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827174" y="1986715"/>
            <a:ext cx="440606" cy="1167562"/>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07263" y="4965580"/>
            <a:ext cx="1018100" cy="988234"/>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604843" y="4193461"/>
            <a:ext cx="977060" cy="16782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9536762" y="4503564"/>
            <a:ext cx="977060" cy="16782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8975060" y="5342707"/>
            <a:ext cx="561702" cy="839144"/>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401130" y="1292625"/>
            <a:ext cx="977060" cy="16782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8804366" y="2312644"/>
            <a:ext cx="596765" cy="601009"/>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468931" y="1292625"/>
            <a:ext cx="2965610" cy="2247409"/>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57646" y="3921711"/>
            <a:ext cx="1945616" cy="2518277"/>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95651" y="3937235"/>
            <a:ext cx="2738680" cy="2630526"/>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0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395</TotalTime>
  <Words>467</Words>
  <Application>Microsoft Office PowerPoint</Application>
  <PresentationFormat>Widescreen</PresentationFormat>
  <Paragraphs>48</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Times New Roman</vt:lpstr>
      <vt:lpstr>Trebuchet MS</vt:lpstr>
      <vt:lpstr>Tw Cen MT</vt:lpstr>
      <vt:lpstr>Circuit</vt:lpstr>
      <vt:lpstr>    Earth Day </vt:lpstr>
      <vt:lpstr>Earth day history</vt:lpstr>
      <vt:lpstr>The Great pacific garbage patch</vt:lpstr>
      <vt:lpstr>Gulf oil spill</vt:lpstr>
      <vt:lpstr>                   How can you help</vt:lpstr>
      <vt:lpstr>PowerPoint Presentation</vt:lpstr>
      <vt:lpstr>PowerPoint Presentation</vt:lpstr>
      <vt:lpstr>                  Quiz time </vt:lpstr>
      <vt:lpstr>PowerPoint Presentation</vt:lpstr>
      <vt:lpstr>PowerPoint Presentation</vt:lpstr>
      <vt:lpstr>Which can you recycle?</vt:lpstr>
      <vt:lpstr>PowerPoint Presentation</vt:lpstr>
      <vt:lpstr>PowerPoint Presentation</vt:lpstr>
      <vt:lpstr>PowerPoint Presentation</vt:lpstr>
    </vt:vector>
  </TitlesOfParts>
  <Company>Leon County Schools -LCSB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Day</dc:title>
  <dc:creator>Millard, William</dc:creator>
  <cp:lastModifiedBy>Perez, Kimberly</cp:lastModifiedBy>
  <cp:revision>45</cp:revision>
  <cp:lastPrinted>2020-04-23T12:34:07Z</cp:lastPrinted>
  <dcterms:created xsi:type="dcterms:W3CDTF">2020-04-16T15:56:14Z</dcterms:created>
  <dcterms:modified xsi:type="dcterms:W3CDTF">2020-05-05T01:57:31Z</dcterms:modified>
</cp:coreProperties>
</file>