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0" r:id="rId2"/>
    <p:sldMasterId id="2147483654" r:id="rId3"/>
    <p:sldMasterId id="2147483656" r:id="rId4"/>
    <p:sldMasterId id="2147483657" r:id="rId5"/>
    <p:sldMasterId id="2147483658" r:id="rId6"/>
    <p:sldMasterId id="2147483820" r:id="rId7"/>
  </p:sldMasterIdLst>
  <p:notesMasterIdLst>
    <p:notesMasterId r:id="rId27"/>
  </p:notesMasterIdLst>
  <p:handoutMasterIdLst>
    <p:handoutMasterId r:id="rId28"/>
  </p:handoutMasterIdLst>
  <p:sldIdLst>
    <p:sldId id="615" r:id="rId8"/>
    <p:sldId id="595" r:id="rId9"/>
    <p:sldId id="596" r:id="rId10"/>
    <p:sldId id="489" r:id="rId11"/>
    <p:sldId id="597" r:id="rId12"/>
    <p:sldId id="478" r:id="rId13"/>
    <p:sldId id="598" r:id="rId14"/>
    <p:sldId id="602" r:id="rId15"/>
    <p:sldId id="601" r:id="rId16"/>
    <p:sldId id="612" r:id="rId17"/>
    <p:sldId id="600" r:id="rId18"/>
    <p:sldId id="369" r:id="rId19"/>
    <p:sldId id="370" r:id="rId20"/>
    <p:sldId id="616" r:id="rId21"/>
    <p:sldId id="603" r:id="rId22"/>
    <p:sldId id="617" r:id="rId23"/>
    <p:sldId id="618" r:id="rId24"/>
    <p:sldId id="546" r:id="rId25"/>
    <p:sldId id="491" r:id="rId26"/>
  </p:sldIdLst>
  <p:sldSz cx="9144000" cy="6858000" type="screen4x3"/>
  <p:notesSz cx="6950075" cy="9236075"/>
  <p:defaultTextStyle>
    <a:defPPr>
      <a:defRPr lang="en-CA"/>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968">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Park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0000"/>
    <a:srgbClr val="FF6600"/>
    <a:srgbClr val="E50030"/>
    <a:srgbClr val="00468F"/>
    <a:srgbClr val="FF3300"/>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1" autoAdjust="0"/>
    <p:restoredTop sz="94575" autoAdjust="0"/>
  </p:normalViewPr>
  <p:slideViewPr>
    <p:cSldViewPr snapToObjects="1">
      <p:cViewPr varScale="1">
        <p:scale>
          <a:sx n="86" d="100"/>
          <a:sy n="86" d="100"/>
        </p:scale>
        <p:origin x="996" y="90"/>
      </p:cViewPr>
      <p:guideLst>
        <p:guide orient="horz" pos="2160"/>
        <p:guide pos="1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6980"/>
    </p:cViewPr>
  </p:sorterViewPr>
  <p:notesViewPr>
    <p:cSldViewPr snapToObjects="1">
      <p:cViewPr>
        <p:scale>
          <a:sx n="100" d="100"/>
          <a:sy n="100" d="100"/>
        </p:scale>
        <p:origin x="-2028" y="80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defRPr sz="1200">
                <a:latin typeface="Tahoma" pitchFamily="34" charset="0"/>
              </a:defRPr>
            </a:lvl1pPr>
          </a:lstStyle>
          <a:p>
            <a:endParaRPr lang="en-CA" altLang="en-US"/>
          </a:p>
        </p:txBody>
      </p:sp>
      <p:sp>
        <p:nvSpPr>
          <p:cNvPr id="60419" name="Rectangle 3"/>
          <p:cNvSpPr>
            <a:spLocks noGrp="1" noChangeArrowheads="1"/>
          </p:cNvSpPr>
          <p:nvPr>
            <p:ph type="dt" sz="quarter" idx="1"/>
          </p:nvPr>
        </p:nvSpPr>
        <p:spPr bwMode="auto">
          <a:xfrm>
            <a:off x="3938376"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lgn="r">
              <a:defRPr sz="1200">
                <a:latin typeface="Tahoma" pitchFamily="34" charset="0"/>
              </a:defRPr>
            </a:lvl1pPr>
          </a:lstStyle>
          <a:p>
            <a:endParaRPr lang="en-CA" altLang="en-US"/>
          </a:p>
        </p:txBody>
      </p:sp>
      <p:sp>
        <p:nvSpPr>
          <p:cNvPr id="60420" name="Rectangle 4"/>
          <p:cNvSpPr>
            <a:spLocks noGrp="1" noChangeArrowheads="1"/>
          </p:cNvSpPr>
          <p:nvPr>
            <p:ph type="ftr" sz="quarter" idx="2"/>
          </p:nvPr>
        </p:nvSpPr>
        <p:spPr bwMode="auto">
          <a:xfrm>
            <a:off x="0"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defRPr sz="1200">
                <a:latin typeface="Tahoma" pitchFamily="34" charset="0"/>
              </a:defRPr>
            </a:lvl1pPr>
          </a:lstStyle>
          <a:p>
            <a:endParaRPr lang="en-CA" altLang="en-US"/>
          </a:p>
        </p:txBody>
      </p:sp>
      <p:sp>
        <p:nvSpPr>
          <p:cNvPr id="60421" name="Rectangle 5"/>
          <p:cNvSpPr>
            <a:spLocks noGrp="1" noChangeArrowheads="1"/>
          </p:cNvSpPr>
          <p:nvPr>
            <p:ph type="sldNum" sz="quarter" idx="3"/>
          </p:nvPr>
        </p:nvSpPr>
        <p:spPr bwMode="auto">
          <a:xfrm>
            <a:off x="3938376"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lgn="r">
              <a:defRPr sz="1200">
                <a:latin typeface="Tahoma" pitchFamily="34" charset="0"/>
              </a:defRPr>
            </a:lvl1pPr>
          </a:lstStyle>
          <a:p>
            <a:fld id="{DD1BC66C-2696-42EF-B755-9AB20456A33B}" type="slidenum">
              <a:rPr lang="en-CA" altLang="en-US"/>
              <a:pPr/>
              <a:t>‹#›</a:t>
            </a:fld>
            <a:endParaRPr lang="en-CA" altLang="en-US"/>
          </a:p>
        </p:txBody>
      </p:sp>
    </p:spTree>
    <p:extLst>
      <p:ext uri="{BB962C8B-B14F-4D97-AF65-F5344CB8AC3E}">
        <p14:creationId xmlns:p14="http://schemas.microsoft.com/office/powerpoint/2010/main" val="3828903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defRPr sz="1200">
                <a:latin typeface="Tahoma" pitchFamily="34" charset="0"/>
              </a:defRPr>
            </a:lvl1pPr>
          </a:lstStyle>
          <a:p>
            <a:endParaRPr lang="en-CA" altLang="en-US"/>
          </a:p>
        </p:txBody>
      </p:sp>
      <p:sp>
        <p:nvSpPr>
          <p:cNvPr id="61443" name="Rectangle 1027"/>
          <p:cNvSpPr>
            <a:spLocks noGrp="1" noChangeArrowheads="1"/>
          </p:cNvSpPr>
          <p:nvPr>
            <p:ph type="dt" idx="1"/>
          </p:nvPr>
        </p:nvSpPr>
        <p:spPr bwMode="auto">
          <a:xfrm>
            <a:off x="3938376"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lgn="r">
              <a:defRPr sz="1200">
                <a:latin typeface="Tahoma" pitchFamily="34" charset="0"/>
              </a:defRPr>
            </a:lvl1pPr>
          </a:lstStyle>
          <a:p>
            <a:endParaRPr lang="en-CA" altLang="en-US"/>
          </a:p>
        </p:txBody>
      </p:sp>
      <p:sp>
        <p:nvSpPr>
          <p:cNvPr id="61444" name="Rectangle 1028"/>
          <p:cNvSpPr>
            <a:spLocks noGrp="1" noRot="1" noChangeAspect="1" noChangeArrowheads="1" noTextEdit="1"/>
          </p:cNvSpPr>
          <p:nvPr>
            <p:ph type="sldImg" idx="2"/>
          </p:nvPr>
        </p:nvSpPr>
        <p:spPr bwMode="auto">
          <a:xfrm>
            <a:off x="1165225" y="692150"/>
            <a:ext cx="4619625" cy="34639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1029"/>
          <p:cNvSpPr>
            <a:spLocks noGrp="1" noChangeArrowheads="1"/>
          </p:cNvSpPr>
          <p:nvPr>
            <p:ph type="body" sz="quarter" idx="3"/>
          </p:nvPr>
        </p:nvSpPr>
        <p:spPr bwMode="auto">
          <a:xfrm>
            <a:off x="926677" y="4387136"/>
            <a:ext cx="5096722" cy="41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61446" name="Rectangle 1030"/>
          <p:cNvSpPr>
            <a:spLocks noGrp="1" noChangeArrowheads="1"/>
          </p:cNvSpPr>
          <p:nvPr>
            <p:ph type="ftr" sz="quarter" idx="4"/>
          </p:nvPr>
        </p:nvSpPr>
        <p:spPr bwMode="auto">
          <a:xfrm>
            <a:off x="0"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defRPr sz="1200">
                <a:latin typeface="Tahoma" pitchFamily="34" charset="0"/>
              </a:defRPr>
            </a:lvl1pPr>
          </a:lstStyle>
          <a:p>
            <a:endParaRPr lang="en-CA" altLang="en-US"/>
          </a:p>
        </p:txBody>
      </p:sp>
      <p:sp>
        <p:nvSpPr>
          <p:cNvPr id="61447" name="Rectangle 1031"/>
          <p:cNvSpPr>
            <a:spLocks noGrp="1" noChangeArrowheads="1"/>
          </p:cNvSpPr>
          <p:nvPr>
            <p:ph type="sldNum" sz="quarter" idx="5"/>
          </p:nvPr>
        </p:nvSpPr>
        <p:spPr bwMode="auto">
          <a:xfrm>
            <a:off x="3938376"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lgn="r">
              <a:defRPr sz="1200">
                <a:latin typeface="Tahoma" pitchFamily="34" charset="0"/>
              </a:defRPr>
            </a:lvl1pPr>
          </a:lstStyle>
          <a:p>
            <a:fld id="{A2520F0E-C3EE-44C0-B4B1-7B083C7D50E7}" type="slidenum">
              <a:rPr lang="en-CA" altLang="en-US"/>
              <a:pPr/>
              <a:t>‹#›</a:t>
            </a:fld>
            <a:endParaRPr lang="en-CA" altLang="en-US"/>
          </a:p>
        </p:txBody>
      </p:sp>
    </p:spTree>
    <p:extLst>
      <p:ext uri="{BB962C8B-B14F-4D97-AF65-F5344CB8AC3E}">
        <p14:creationId xmlns:p14="http://schemas.microsoft.com/office/powerpoint/2010/main" val="1180142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ern="1200">
        <a:solidFill>
          <a:schemeClr val="tx1"/>
        </a:solidFill>
        <a:latin typeface="Times New Roman" pitchFamily="18" charset="0"/>
        <a:ea typeface="+mn-ea"/>
        <a:cs typeface="+mn-cs"/>
      </a:defRPr>
    </a:lvl1pPr>
    <a:lvl2pPr marL="457200" algn="l" rtl="0" fontAlgn="base">
      <a:spcBef>
        <a:spcPct val="30000"/>
      </a:spcBef>
      <a:spcAft>
        <a:spcPct val="0"/>
      </a:spcAft>
      <a:defRPr sz="16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23E8E3C-102A-4A4A-B55F-F31981BA68A2}" type="slidenum">
              <a:rPr lang="en-CA" altLang="en-US"/>
              <a:pPr/>
              <a:t>4</a:t>
            </a:fld>
            <a:endParaRPr lang="en-CA" alt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11043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30A57D9-CC67-4AE2-B294-5FD29542CE4B}" type="slidenum">
              <a:rPr lang="en-CA" altLang="en-US"/>
              <a:pPr/>
              <a:t>6</a:t>
            </a:fld>
            <a:endParaRPr lang="en-CA" altLang="en-US"/>
          </a:p>
        </p:txBody>
      </p:sp>
      <p:sp>
        <p:nvSpPr>
          <p:cNvPr id="368642" name="Rectangle 2"/>
          <p:cNvSpPr>
            <a:spLocks noGrp="1" noRot="1" noChangeAspect="1" noChangeArrowheads="1" noTextEdit="1"/>
          </p:cNvSpPr>
          <p:nvPr>
            <p:ph type="sldImg"/>
          </p:nvPr>
        </p:nvSpPr>
        <p:spPr>
          <a:xfrm>
            <a:off x="481013" y="206375"/>
            <a:ext cx="5989637" cy="4492625"/>
          </a:xfrm>
          <a:ln/>
        </p:spPr>
      </p:sp>
      <p:sp>
        <p:nvSpPr>
          <p:cNvPr id="368643" name="Rectangle 3"/>
          <p:cNvSpPr>
            <a:spLocks noGrp="1" noChangeArrowheads="1"/>
          </p:cNvSpPr>
          <p:nvPr>
            <p:ph type="body" idx="1"/>
          </p:nvPr>
        </p:nvSpPr>
        <p:spPr>
          <a:xfrm>
            <a:off x="772230" y="4887423"/>
            <a:ext cx="5096722" cy="3516444"/>
          </a:xfrm>
        </p:spPr>
        <p:txBody>
          <a:bodyPr lIns="85499" tIns="42750" rIns="85499" bIns="42750"/>
          <a:lstStyle/>
          <a:p>
            <a:r>
              <a:rPr lang="en-GB" altLang="en-US" dirty="0"/>
              <a:t>When you draw a shift of the supply curve, again be careful to draw the arrows in the horizontal direction. Follow the text by always describing shifts of supply curves as “rightward” or “leftward.” Do not say that the curves shift “up” or “down.” This description </a:t>
            </a:r>
            <a:r>
              <a:rPr lang="en-US" altLang="en-US" dirty="0"/>
              <a:t>of a shift is </a:t>
            </a:r>
            <a:r>
              <a:rPr lang="en-GB" altLang="en-US" dirty="0"/>
              <a:t>especially confusing for the supply curve. A rightward shift of the supply curve makes it look as if the curve is moving lower. Students who do not think in terms of “rightward” and “leftward” believe this shift reflects a decrease in supply, which is wrong.  Get the student to always go </a:t>
            </a:r>
            <a:r>
              <a:rPr lang="en-GB" altLang="en-US" dirty="0" err="1"/>
              <a:t>lef</a:t>
            </a:r>
            <a:r>
              <a:rPr lang="en-US" altLang="en-US" dirty="0"/>
              <a:t>t and right and draw the shift arrows too.</a:t>
            </a:r>
            <a:endParaRPr lang="en-US" altLang="en-US" noProof="1"/>
          </a:p>
        </p:txBody>
      </p:sp>
    </p:spTree>
    <p:extLst>
      <p:ext uri="{BB962C8B-B14F-4D97-AF65-F5344CB8AC3E}">
        <p14:creationId xmlns:p14="http://schemas.microsoft.com/office/powerpoint/2010/main" val="361867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F8FB1E-5CB0-40EE-975B-4CB834080407}" type="slidenum">
              <a:rPr lang="en-CA" altLang="en-US"/>
              <a:pPr/>
              <a:t>12</a:t>
            </a:fld>
            <a:endParaRPr lang="en-CA" altLang="en-US"/>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2247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CCB02D-E2D5-4BDB-B48C-05CC1D005E9D}" type="slidenum">
              <a:rPr lang="en-CA" altLang="en-US"/>
              <a:pPr/>
              <a:t>13</a:t>
            </a:fld>
            <a:endParaRPr lang="en-CA" altLang="en-US"/>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702623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96F720A-87F9-4EE5-91E7-9E86549AC3DC}" type="slidenum">
              <a:rPr lang="en-CA" altLang="en-US"/>
              <a:pPr/>
              <a:t>18</a:t>
            </a:fld>
            <a:endParaRPr lang="en-CA" alt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7133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BD80A3-FC91-4E6C-AB73-6CF9E4588EC2}" type="slidenum">
              <a:rPr lang="en-CA" altLang="en-US"/>
              <a:pPr/>
              <a:t>19</a:t>
            </a:fld>
            <a:endParaRPr lang="en-CA" altLang="en-U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63658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2281573"/>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5287663"/>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6969432"/>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147778"/>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829193"/>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0844726"/>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9666790"/>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045893"/>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93612606"/>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38238"/>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7877853"/>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221595"/>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6180796"/>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110923"/>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378124"/>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1985795"/>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306876"/>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9250077"/>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846000"/>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85344"/>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5097644"/>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07587"/>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747879"/>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0798582"/>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7632671"/>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5823449"/>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20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203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0993584"/>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a:prstGeom prst="rect">
            <a:avLst/>
          </a:prstGeom>
        </p:spPr>
        <p:txBody>
          <a:bodyPr/>
          <a:lstStyle>
            <a:lvl1pPr>
              <a:defRPr/>
            </a:lvl1pPr>
          </a:lstStyle>
          <a:p>
            <a:fld id="{019FD20A-80F0-455C-A9B5-3C0D7F456C1E}" type="slidenum">
              <a:rPr lang="en-US"/>
              <a:pPr/>
              <a:t>‹#›</a:t>
            </a:fld>
            <a:endParaRPr 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7" name="Footer Placeholder 6"/>
          <p:cNvSpPr>
            <a:spLocks noGrp="1"/>
          </p:cNvSpPr>
          <p:nvPr>
            <p:ph type="ftr" sz="quarter" idx="12"/>
          </p:nvPr>
        </p:nvSpPr>
        <p:spPr>
          <a:xfrm>
            <a:off x="3124200" y="6243638"/>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4584475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9018600"/>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010862"/>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4486178"/>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324897"/>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836388"/>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89999"/>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9102675"/>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125001"/>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8190422"/>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6238703"/>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579904"/>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0629347"/>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2807160"/>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43713"/>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159627"/>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67971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067492"/>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482337"/>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5926231"/>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50808"/>
      </p:ext>
    </p:extLst>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7011907"/>
      </p:ext>
    </p:extLst>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7694569"/>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94168"/>
      </p:ext>
    </p:extLst>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793103"/>
      </p:ext>
    </p:extLst>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CE38D72C-27FD-4753-B123-22E446A0E1E3}" type="slidenum">
              <a:rPr lang="en-US"/>
              <a:pPr>
                <a:defRPr/>
              </a:pPr>
              <a:t>‹#›</a:t>
            </a:fld>
            <a:endParaRPr lang="en-US"/>
          </a:p>
        </p:txBody>
      </p:sp>
    </p:spTree>
    <p:extLst>
      <p:ext uri="{BB962C8B-B14F-4D97-AF65-F5344CB8AC3E}">
        <p14:creationId xmlns:p14="http://schemas.microsoft.com/office/powerpoint/2010/main" val="216375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74388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23737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70802739"/>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192837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630364"/>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495178"/>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05808639"/>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734099"/>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1268364"/>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368618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101209"/>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4636243"/>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9A650A-8BD1-4FDE-9899-1C20DF4B7708}"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780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59053"/>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07E61-D2F8-452B-B53A-91FE1E439E24}"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7212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0D44C-5E2F-400D-88F9-B60B318A44C9}"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00089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543A57-F65A-4C42-9156-7629C10666E9}" type="datetimeFigureOut">
              <a:rPr lang="en-US" smtClean="0"/>
              <a:t>01/23/2017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628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9FBF0B-319E-4F95-BA43-902EB3DC9783}" type="datetimeFigureOut">
              <a:rPr lang="en-US" smtClean="0"/>
              <a:t>01/23/2017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3644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1158B3-6703-4BBB-A09E-33FD65E7DB24}" type="datetimeFigureOut">
              <a:rPr lang="en-US" smtClean="0"/>
              <a:t>01/23/2017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83976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smtClean="0"/>
              <a:t>01/23/2017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7918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88A28-1D79-4F41-9521-CF26BB2C7EE3}" type="datetimeFigureOut">
              <a:rPr lang="en-US" smtClean="0"/>
              <a:t>01/23/2017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24998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950-AF07-4F2A-A949-E1C816A93B30}" type="datetimeFigureOut">
              <a:rPr lang="en-US" smtClean="0"/>
              <a:t>01/23/2017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54813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2823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0756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7317362"/>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0522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9269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43A2E-6632-4F9D-8728-2CF59ACBBE60}"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0392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A3262D-6073-4A30-973C-53BE1D29884A}"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2405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0AB0AF-EEE9-4421-9298-EB11A547E63F}" type="datetimeFigureOut">
              <a:rPr lang="en-US" smtClean="0"/>
              <a:t>01/23/2017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646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a:prstGeom prst="rect">
            <a:avLst/>
          </a:prstGeom>
        </p:spPr>
        <p:txBody>
          <a:bodyPr/>
          <a:lstStyle>
            <a:lvl1pPr>
              <a:defRPr/>
            </a:lvl1pPr>
          </a:lstStyle>
          <a:p>
            <a:fld id="{019FD20A-80F0-455C-A9B5-3C0D7F456C1E}" type="slidenum">
              <a:rPr lang="en-US"/>
              <a:pPr/>
              <a:t>‹#›</a:t>
            </a:fld>
            <a:endParaRPr 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7" name="Footer Placeholder 6"/>
          <p:cNvSpPr>
            <a:spLocks noGrp="1"/>
          </p:cNvSpPr>
          <p:nvPr>
            <p:ph type="ftr" sz="quarter" idx="12"/>
          </p:nvPr>
        </p:nvSpPr>
        <p:spPr>
          <a:xfrm>
            <a:off x="3124200" y="6243638"/>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9901866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956619"/>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3276600" y="914400"/>
            <a:ext cx="4114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
        <p:nvSpPr>
          <p:cNvPr id="628739" name="Text Box 3"/>
          <p:cNvSpPr txBox="1">
            <a:spLocks noChangeArrowheads="1"/>
          </p:cNvSpPr>
          <p:nvPr userDrawn="1"/>
        </p:nvSpPr>
        <p:spPr bwMode="auto">
          <a:xfrm>
            <a:off x="431800" y="6643688"/>
            <a:ext cx="1692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t>© 2011 Pearson Education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28738">
                                            <p:txEl>
                                              <p:pRg st="0" end="0"/>
                                            </p:txEl>
                                          </p:spTgt>
                                        </p:tgtEl>
                                        <p:attrNameLst>
                                          <p:attrName>style.visibility</p:attrName>
                                        </p:attrNameLst>
                                      </p:cBhvr>
                                      <p:to>
                                        <p:strVal val="visible"/>
                                      </p:to>
                                    </p:set>
                                    <p:animEffect transition="in" filter="wipe(left)">
                                      <p:cBhvr>
                                        <p:cTn id="7" dur="500"/>
                                        <p:tgtEl>
                                          <p:spTgt spid="628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28738"/>
                        </p:tgtEl>
                        <p:attrNameLst>
                          <p:attrName>style.visibility</p:attrName>
                        </p:attrNameLst>
                      </p:cBhvr>
                      <p:to>
                        <p:strVal val="visible"/>
                      </p:to>
                    </p:set>
                    <p:animEffect transition="in" filter="wipe(left)">
                      <p:cBhvr>
                        <p:cTn dur="500"/>
                        <p:tgtEl>
                          <p:spTgt spid="628738"/>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9762" name="Rectangle 2"/>
          <p:cNvSpPr>
            <a:spLocks noChangeArrowheads="1"/>
          </p:cNvSpPr>
          <p:nvPr/>
        </p:nvSpPr>
        <p:spPr bwMode="auto">
          <a:xfrm>
            <a:off x="3276600" y="914400"/>
            <a:ext cx="4114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29762">
                                            <p:txEl>
                                              <p:pRg st="0" end="0"/>
                                            </p:txEl>
                                          </p:spTgt>
                                        </p:tgtEl>
                                        <p:attrNameLst>
                                          <p:attrName>style.visibility</p:attrName>
                                        </p:attrNameLst>
                                      </p:cBhvr>
                                      <p:to>
                                        <p:strVal val="visible"/>
                                      </p:to>
                                    </p:set>
                                    <p:animEffect transition="in" filter="wipe(left)">
                                      <p:cBhvr>
                                        <p:cTn id="7" dur="500"/>
                                        <p:tgtEl>
                                          <p:spTgt spid="629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29762"/>
                        </p:tgtEl>
                        <p:attrNameLst>
                          <p:attrName>style.visibility</p:attrName>
                        </p:attrNameLst>
                      </p:cBhvr>
                      <p:to>
                        <p:strVal val="visible"/>
                      </p:to>
                    </p:set>
                    <p:animEffect transition="in" filter="wipe(left)">
                      <p:cBhvr>
                        <p:cTn dur="500"/>
                        <p:tgtEl>
                          <p:spTgt spid="629762"/>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body" idx="1"/>
          </p:nvPr>
        </p:nvSpPr>
        <p:spPr bwMode="auto">
          <a:xfrm>
            <a:off x="381000" y="1905000"/>
            <a:ext cx="82296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2131"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27" r:id="rId12"/>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animEffect transition="in" filter="wipe(left)">
                                      <p:cBhvr>
                                        <p:cTn id="7" dur="500"/>
                                        <p:tgtEl>
                                          <p:spTgt spid="432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2130">
                                            <p:txEl>
                                              <p:pRg st="1" end="1"/>
                                            </p:txEl>
                                          </p:spTgt>
                                        </p:tgtEl>
                                        <p:attrNameLst>
                                          <p:attrName>style.visibility</p:attrName>
                                        </p:attrNameLst>
                                      </p:cBhvr>
                                      <p:to>
                                        <p:strVal val="visible"/>
                                      </p:to>
                                    </p:set>
                                    <p:animEffect transition="in" filter="wipe(left)">
                                      <p:cBhvr>
                                        <p:cTn id="12" dur="500"/>
                                        <p:tgtEl>
                                          <p:spTgt spid="4321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2130">
                                            <p:txEl>
                                              <p:pRg st="2" end="2"/>
                                            </p:txEl>
                                          </p:spTgt>
                                        </p:tgtEl>
                                        <p:attrNameLst>
                                          <p:attrName>style.visibility</p:attrName>
                                        </p:attrNameLst>
                                      </p:cBhvr>
                                      <p:to>
                                        <p:strVal val="visible"/>
                                      </p:to>
                                    </p:set>
                                    <p:animEffect transition="in" filter="wipe(left)">
                                      <p:cBhvr>
                                        <p:cTn id="17" dur="500"/>
                                        <p:tgtEl>
                                          <p:spTgt spid="4321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2130">
                                            <p:txEl>
                                              <p:pRg st="3" end="3"/>
                                            </p:txEl>
                                          </p:spTgt>
                                        </p:tgtEl>
                                        <p:attrNameLst>
                                          <p:attrName>style.visibility</p:attrName>
                                        </p:attrNameLst>
                                      </p:cBhvr>
                                      <p:to>
                                        <p:strVal val="visible"/>
                                      </p:to>
                                    </p:set>
                                    <p:animEffect transition="in" filter="wipe(left)">
                                      <p:cBhvr>
                                        <p:cTn id="22" dur="500"/>
                                        <p:tgtEl>
                                          <p:spTgt spid="4321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2130"/>
                        </p:tgtEl>
                        <p:attrNameLst>
                          <p:attrName>style.visibility</p:attrName>
                        </p:attrNameLst>
                      </p:cBhvr>
                      <p:to>
                        <p:strVal val="visible"/>
                      </p:to>
                    </p:set>
                    <p:animEffect transition="in" filter="wipe(left)">
                      <p:cBhvr>
                        <p:cTn dur="500"/>
                        <p:tgtEl>
                          <p:spTgt spid="432130"/>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body" idx="1"/>
          </p:nvPr>
        </p:nvSpPr>
        <p:spPr bwMode="auto">
          <a:xfrm>
            <a:off x="381000" y="19050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5203"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
        <p:nvSpPr>
          <p:cNvPr id="435205" name="Rectangle 5"/>
          <p:cNvSpPr>
            <a:spLocks noChangeArrowheads="1"/>
          </p:cNvSpPr>
          <p:nvPr/>
        </p:nvSpPr>
        <p:spPr bwMode="auto">
          <a:xfrm>
            <a:off x="4610100" y="18923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468F"/>
              </a:buClr>
              <a:buFont typeface="Webdings" pitchFamily="18" charset="2"/>
              <a:buChar char="&lt;"/>
            </a:pPr>
            <a:endParaRPr lang="en-CA"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5202">
                                            <p:txEl>
                                              <p:pRg st="0" end="0"/>
                                            </p:txEl>
                                          </p:spTgt>
                                        </p:tgtEl>
                                        <p:attrNameLst>
                                          <p:attrName>style.visibility</p:attrName>
                                        </p:attrNameLst>
                                      </p:cBhvr>
                                      <p:to>
                                        <p:strVal val="visible"/>
                                      </p:to>
                                    </p:set>
                                    <p:animEffect transition="in" filter="wipe(left)">
                                      <p:cBhvr>
                                        <p:cTn id="7" dur="500"/>
                                        <p:tgtEl>
                                          <p:spTgt spid="4352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5202">
                                            <p:txEl>
                                              <p:pRg st="1" end="1"/>
                                            </p:txEl>
                                          </p:spTgt>
                                        </p:tgtEl>
                                        <p:attrNameLst>
                                          <p:attrName>style.visibility</p:attrName>
                                        </p:attrNameLst>
                                      </p:cBhvr>
                                      <p:to>
                                        <p:strVal val="visible"/>
                                      </p:to>
                                    </p:set>
                                    <p:animEffect transition="in" filter="wipe(left)">
                                      <p:cBhvr>
                                        <p:cTn id="12" dur="500"/>
                                        <p:tgtEl>
                                          <p:spTgt spid="4352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5202">
                                            <p:txEl>
                                              <p:pRg st="2" end="2"/>
                                            </p:txEl>
                                          </p:spTgt>
                                        </p:tgtEl>
                                        <p:attrNameLst>
                                          <p:attrName>style.visibility</p:attrName>
                                        </p:attrNameLst>
                                      </p:cBhvr>
                                      <p:to>
                                        <p:strVal val="visible"/>
                                      </p:to>
                                    </p:set>
                                    <p:animEffect transition="in" filter="wipe(left)">
                                      <p:cBhvr>
                                        <p:cTn id="17" dur="500"/>
                                        <p:tgtEl>
                                          <p:spTgt spid="4352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5202">
                                            <p:txEl>
                                              <p:pRg st="3" end="3"/>
                                            </p:txEl>
                                          </p:spTgt>
                                        </p:tgtEl>
                                        <p:attrNameLst>
                                          <p:attrName>style.visibility</p:attrName>
                                        </p:attrNameLst>
                                      </p:cBhvr>
                                      <p:to>
                                        <p:strVal val="visible"/>
                                      </p:to>
                                    </p:set>
                                    <p:animEffect transition="in" filter="wipe(left)">
                                      <p:cBhvr>
                                        <p:cTn id="22" dur="500"/>
                                        <p:tgtEl>
                                          <p:spTgt spid="4352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435205">
                                            <p:txEl>
                                              <p:pRg st="0" end="0"/>
                                            </p:txEl>
                                          </p:spTgt>
                                        </p:tgtEl>
                                        <p:attrNameLst>
                                          <p:attrName>style.visibility</p:attrName>
                                        </p:attrNameLst>
                                      </p:cBhvr>
                                      <p:to>
                                        <p:strVal val="visible"/>
                                      </p:to>
                                    </p:set>
                                    <p:animEffect transition="in" filter="wipe(left)">
                                      <p:cBhvr>
                                        <p:cTn id="27" dur="500"/>
                                        <p:tgtEl>
                                          <p:spTgt spid="4352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5202"/>
                        </p:tgtEl>
                        <p:attrNameLst>
                          <p:attrName>style.visibility</p:attrName>
                        </p:attrNameLst>
                      </p:cBhvr>
                      <p:to>
                        <p:strVal val="visible"/>
                      </p:to>
                    </p:set>
                    <p:animEffect transition="in" filter="wipe(left)">
                      <p:cBhvr>
                        <p:cTn dur="500"/>
                        <p:tgtEl>
                          <p:spTgt spid="435202"/>
                        </p:tgtEl>
                      </p:cBhvr>
                    </p:animEffect>
                  </p:childTnLst>
                </p:cTn>
              </p:par>
            </p:tnLst>
          </p:tmpl>
        </p:tmplLst>
      </p:bldP>
      <p:bldP spid="435205"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5205"/>
                        </p:tgtEl>
                        <p:attrNameLst>
                          <p:attrName>style.visibility</p:attrName>
                        </p:attrNameLst>
                      </p:cBhvr>
                      <p:to>
                        <p:strVal val="visible"/>
                      </p:to>
                    </p:set>
                    <p:animEffect transition="in" filter="wipe(left)">
                      <p:cBhvr>
                        <p:cTn dur="500"/>
                        <p:tgtEl>
                          <p:spTgt spid="435205"/>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body" idx="1"/>
          </p:nvPr>
        </p:nvSpPr>
        <p:spPr bwMode="auto">
          <a:xfrm>
            <a:off x="381000" y="1905000"/>
            <a:ext cx="4114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6227"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00468F">
                  <a:gamma/>
                  <a:tint val="60784"/>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436229" name="Picture 5" descr="but2">
            <a:hlinkClick r:id="" action="ppaction://hlinkshowjump?jump=nextslide" tooltip="Expand figur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66150" y="971550"/>
            <a:ext cx="581025" cy="5810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87" r:id="rId12"/>
  </p:sldLayoutIdLst>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6226">
                                            <p:txEl>
                                              <p:pRg st="0" end="0"/>
                                            </p:txEl>
                                          </p:spTgt>
                                        </p:tgtEl>
                                        <p:attrNameLst>
                                          <p:attrName>style.visibility</p:attrName>
                                        </p:attrNameLst>
                                      </p:cBhvr>
                                      <p:to>
                                        <p:strVal val="visible"/>
                                      </p:to>
                                    </p:set>
                                    <p:animEffect transition="in" filter="wipe(left)">
                                      <p:cBhvr>
                                        <p:cTn id="7" dur="500"/>
                                        <p:tgtEl>
                                          <p:spTgt spid="436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6226">
                                            <p:txEl>
                                              <p:pRg st="1" end="1"/>
                                            </p:txEl>
                                          </p:spTgt>
                                        </p:tgtEl>
                                        <p:attrNameLst>
                                          <p:attrName>style.visibility</p:attrName>
                                        </p:attrNameLst>
                                      </p:cBhvr>
                                      <p:to>
                                        <p:strVal val="visible"/>
                                      </p:to>
                                    </p:set>
                                    <p:animEffect transition="in" filter="wipe(left)">
                                      <p:cBhvr>
                                        <p:cTn id="12" dur="500"/>
                                        <p:tgtEl>
                                          <p:spTgt spid="4362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6226">
                                            <p:txEl>
                                              <p:pRg st="2" end="2"/>
                                            </p:txEl>
                                          </p:spTgt>
                                        </p:tgtEl>
                                        <p:attrNameLst>
                                          <p:attrName>style.visibility</p:attrName>
                                        </p:attrNameLst>
                                      </p:cBhvr>
                                      <p:to>
                                        <p:strVal val="visible"/>
                                      </p:to>
                                    </p:set>
                                    <p:animEffect transition="in" filter="wipe(left)">
                                      <p:cBhvr>
                                        <p:cTn id="17" dur="500"/>
                                        <p:tgtEl>
                                          <p:spTgt spid="4362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6226">
                                            <p:txEl>
                                              <p:pRg st="3" end="3"/>
                                            </p:txEl>
                                          </p:spTgt>
                                        </p:tgtEl>
                                        <p:attrNameLst>
                                          <p:attrName>style.visibility</p:attrName>
                                        </p:attrNameLst>
                                      </p:cBhvr>
                                      <p:to>
                                        <p:strVal val="visible"/>
                                      </p:to>
                                    </p:set>
                                    <p:animEffect transition="in" filter="wipe(left)">
                                      <p:cBhvr>
                                        <p:cTn id="22" dur="500"/>
                                        <p:tgtEl>
                                          <p:spTgt spid="436226">
                                            <p:txEl>
                                              <p:pRg st="3" end="3"/>
                                            </p:txEl>
                                          </p:spTgt>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436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6226"/>
                        </p:tgtEl>
                        <p:attrNameLst>
                          <p:attrName>style.visibility</p:attrName>
                        </p:attrNameLst>
                      </p:cBhvr>
                      <p:to>
                        <p:strVal val="visible"/>
                      </p:to>
                    </p:set>
                    <p:animEffect transition="in" filter="wipe(left)">
                      <p:cBhvr>
                        <p:cTn dur="500"/>
                        <p:tgtEl>
                          <p:spTgt spid="436226"/>
                        </p:tgtEl>
                      </p:cBhvr>
                    </p:animEffect>
                  </p:childTnLst>
                </p:cTn>
              </p:par>
            </p:tnLst>
          </p:tmpl>
        </p:tmplLst>
      </p:bldP>
    </p:bldLst>
  </p:timing>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fontAlgn="base">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fontAlgn="base">
        <a:lnSpc>
          <a:spcPct val="105000"/>
        </a:lnSpc>
        <a:spcBef>
          <a:spcPct val="50000"/>
        </a:spcBef>
        <a:spcAft>
          <a:spcPct val="0"/>
        </a:spcAft>
        <a:defRPr sz="2400">
          <a:solidFill>
            <a:schemeClr val="tx1"/>
          </a:solidFill>
          <a:latin typeface="+mn-lt"/>
        </a:defRPr>
      </a:lvl2pPr>
      <a:lvl3pPr marL="1143000" indent="-228600" algn="l" rtl="0" fontAlgn="base">
        <a:spcBef>
          <a:spcPct val="20000"/>
        </a:spcBef>
        <a:spcAft>
          <a:spcPct val="0"/>
        </a:spcAft>
        <a:buClr>
          <a:srgbClr val="00468F"/>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7250" name="Picture 2" descr="but1">
            <a:hlinkClick r:id="" action="ppaction://hlinkshowjump?jump=previousslide" tooltip="Back to previous 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24875" y="935038"/>
            <a:ext cx="617538" cy="61753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med">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01/23/2017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032940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0.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609600"/>
            <a:ext cx="6347713" cy="685800"/>
          </a:xfrm>
        </p:spPr>
        <p:txBody>
          <a:bodyPr/>
          <a:lstStyle/>
          <a:p>
            <a:r>
              <a:rPr lang="en-US" dirty="0" smtClean="0">
                <a:latin typeface="Palatino Linotype" panose="02040502050505030304" pitchFamily="18" charset="0"/>
              </a:rPr>
              <a:t>Monday, January 30</a:t>
            </a:r>
            <a:r>
              <a:rPr lang="en-US" baseline="30000" dirty="0" smtClean="0">
                <a:latin typeface="Palatino Linotype" panose="02040502050505030304" pitchFamily="18" charset="0"/>
              </a:rPr>
              <a:t>th</a:t>
            </a:r>
            <a:r>
              <a:rPr lang="en-US" dirty="0" smtClean="0">
                <a:latin typeface="Palatino Linotype" panose="02040502050505030304" pitchFamily="18" charset="0"/>
              </a:rPr>
              <a:t> </a:t>
            </a:r>
            <a:endParaRPr lang="en-US" dirty="0">
              <a:latin typeface="Palatino Linotype" panose="02040502050505030304" pitchFamily="18" charset="0"/>
            </a:endParaRPr>
          </a:p>
        </p:txBody>
      </p:sp>
      <p:sp>
        <p:nvSpPr>
          <p:cNvPr id="5" name="Content Placeholder 4"/>
          <p:cNvSpPr>
            <a:spLocks noGrp="1"/>
          </p:cNvSpPr>
          <p:nvPr>
            <p:ph idx="1"/>
          </p:nvPr>
        </p:nvSpPr>
        <p:spPr>
          <a:xfrm>
            <a:off x="533400" y="1600200"/>
            <a:ext cx="7772401" cy="3880773"/>
          </a:xfrm>
        </p:spPr>
        <p:txBody>
          <a:bodyPr>
            <a:noAutofit/>
          </a:bodyPr>
          <a:lstStyle/>
          <a:p>
            <a:r>
              <a:rPr lang="en-US" sz="2800" dirty="0" smtClean="0">
                <a:latin typeface="Palatino Linotype" panose="02040502050505030304" pitchFamily="18" charset="0"/>
              </a:rPr>
              <a:t>Happy </a:t>
            </a:r>
            <a:r>
              <a:rPr lang="en-US" sz="2800" dirty="0" smtClean="0">
                <a:latin typeface="Palatino Linotype" panose="02040502050505030304" pitchFamily="18" charset="0"/>
              </a:rPr>
              <a:t>Monday </a:t>
            </a:r>
            <a:r>
              <a:rPr lang="en-US" sz="2800" dirty="0" smtClean="0">
                <a:latin typeface="Palatino Linotype" panose="02040502050505030304" pitchFamily="18" charset="0"/>
                <a:sym typeface="Wingdings" panose="05000000000000000000" pitchFamily="2" charset="2"/>
              </a:rPr>
              <a:t></a:t>
            </a:r>
          </a:p>
          <a:p>
            <a:r>
              <a:rPr lang="en-US" sz="2800" dirty="0" smtClean="0">
                <a:latin typeface="Palatino Linotype" panose="02040502050505030304" pitchFamily="18" charset="0"/>
                <a:sym typeface="Wingdings" panose="05000000000000000000" pitchFamily="2" charset="2"/>
              </a:rPr>
              <a:t>Please get out your  notes and something to write with…We will also be taking notes today on “Supply</a:t>
            </a:r>
            <a:r>
              <a:rPr lang="en-US" sz="2800" dirty="0" smtClean="0">
                <a:latin typeface="Palatino Linotype" panose="02040502050505030304" pitchFamily="18" charset="0"/>
                <a:sym typeface="Wingdings" panose="05000000000000000000" pitchFamily="2" charset="2"/>
              </a:rPr>
              <a:t>”</a:t>
            </a:r>
            <a:endParaRPr lang="en-US" sz="2800" dirty="0">
              <a:latin typeface="Palatino Linotype" panose="02040502050505030304" pitchFamily="18" charset="0"/>
              <a:sym typeface="Wingdings" panose="05000000000000000000" pitchFamily="2" charset="2"/>
            </a:endParaRPr>
          </a:p>
          <a:p>
            <a:r>
              <a:rPr lang="en-US" sz="2800" dirty="0" smtClean="0">
                <a:latin typeface="Palatino Linotype" panose="02040502050505030304" pitchFamily="18" charset="0"/>
                <a:sym typeface="Wingdings" panose="05000000000000000000" pitchFamily="2" charset="2"/>
              </a:rPr>
              <a:t>Please get out your Chapter 5 Assessment – due today!</a:t>
            </a:r>
            <a:endParaRPr lang="en-US" sz="2800" dirty="0" smtClean="0">
              <a:latin typeface="Palatino Linotype" panose="02040502050505030304" pitchFamily="18" charset="0"/>
              <a:sym typeface="Wingdings" panose="05000000000000000000" pitchFamily="2" charset="2"/>
            </a:endParaRPr>
          </a:p>
        </p:txBody>
      </p:sp>
    </p:spTree>
    <p:extLst>
      <p:ext uri="{BB962C8B-B14F-4D97-AF65-F5344CB8AC3E}">
        <p14:creationId xmlns:p14="http://schemas.microsoft.com/office/powerpoint/2010/main" val="175921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conomics In One Lesson, Chapter 5- Taxes Discourage Produc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46188" y="1219200"/>
            <a:ext cx="6634162" cy="4975225"/>
          </a:xfrm>
        </p:spPr>
      </p:pic>
    </p:spTree>
    <p:extLst>
      <p:ext uri="{BB962C8B-B14F-4D97-AF65-F5344CB8AC3E}">
        <p14:creationId xmlns:p14="http://schemas.microsoft.com/office/powerpoint/2010/main" val="9151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a:latin typeface="Palatino Linotype" panose="02040502050505030304" pitchFamily="18" charset="0"/>
              </a:rPr>
              <a:t>Determinants…PET</a:t>
            </a:r>
            <a:r>
              <a:rPr lang="en-US" dirty="0">
                <a:solidFill>
                  <a:srgbClr val="C00000"/>
                </a:solidFill>
                <a:latin typeface="Palatino Linotype" panose="02040502050505030304" pitchFamily="18" charset="0"/>
              </a:rPr>
              <a:t>T</a:t>
            </a:r>
            <a:r>
              <a:rPr lang="en-US" dirty="0">
                <a:latin typeface="Palatino Linotype" panose="02040502050505030304" pitchFamily="18" charset="0"/>
              </a:rPr>
              <a:t> </a:t>
            </a:r>
            <a:r>
              <a:rPr lang="en-US" dirty="0" smtClean="0">
                <a:latin typeface="Palatino Linotype" panose="02040502050505030304" pitchFamily="18" charset="0"/>
              </a:rPr>
              <a:t>PIGSS</a:t>
            </a:r>
            <a:endParaRPr lang="en-US" dirty="0" smtClean="0"/>
          </a:p>
        </p:txBody>
      </p:sp>
      <p:sp>
        <p:nvSpPr>
          <p:cNvPr id="10243" name="Rectangle 3"/>
          <p:cNvSpPr>
            <a:spLocks noGrp="1" noChangeArrowheads="1"/>
          </p:cNvSpPr>
          <p:nvPr>
            <p:ph type="body" sz="half" idx="1"/>
          </p:nvPr>
        </p:nvSpPr>
        <p:spPr>
          <a:xfrm>
            <a:off x="469900" y="1676400"/>
            <a:ext cx="4038600" cy="4495800"/>
          </a:xfrm>
        </p:spPr>
        <p:txBody>
          <a:bodyPr/>
          <a:lstStyle/>
          <a:p>
            <a:pPr eaLnBrk="1" hangingPunct="1">
              <a:lnSpc>
                <a:spcPct val="90000"/>
              </a:lnSpc>
              <a:defRPr/>
            </a:pPr>
            <a:r>
              <a:rPr lang="en-US" sz="2800" b="1" dirty="0" smtClean="0">
                <a:solidFill>
                  <a:srgbClr val="FF0000"/>
                </a:solidFill>
                <a:latin typeface="Palatino Linotype" panose="02040502050505030304" pitchFamily="18" charset="0"/>
              </a:rPr>
              <a:t>Technology</a:t>
            </a:r>
            <a:r>
              <a:rPr lang="en-US" sz="2800" dirty="0" smtClean="0">
                <a:solidFill>
                  <a:srgbClr val="FF0000"/>
                </a:solidFill>
                <a:latin typeface="Palatino Linotype" panose="02040502050505030304" pitchFamily="18" charset="0"/>
              </a:rPr>
              <a:t>-</a:t>
            </a:r>
            <a:r>
              <a:rPr lang="en-US" sz="2800" dirty="0" smtClean="0">
                <a:latin typeface="Palatino Linotype" panose="02040502050505030304" pitchFamily="18" charset="0"/>
              </a:rPr>
              <a:t> </a:t>
            </a:r>
            <a:r>
              <a:rPr lang="en-US" sz="2400" b="0" dirty="0" smtClean="0">
                <a:latin typeface="Palatino Linotype" panose="02040502050505030304" pitchFamily="18" charset="0"/>
              </a:rPr>
              <a:t>new technology almost always increases supply unless something goes very wrong with it</a:t>
            </a:r>
          </a:p>
        </p:txBody>
      </p:sp>
      <p:pic>
        <p:nvPicPr>
          <p:cNvPr id="3" name="Content Placeholder 2"/>
          <p:cNvPicPr>
            <a:picLocks noGrp="1" noChangeAspect="1"/>
          </p:cNvPicPr>
          <p:nvPr>
            <p:ph sz="half" idx="2"/>
          </p:nvPr>
        </p:nvPicPr>
        <p:blipFill>
          <a:blip r:embed="rId2"/>
          <a:stretch>
            <a:fillRect/>
          </a:stretch>
        </p:blipFill>
        <p:spPr>
          <a:xfrm>
            <a:off x="4648200" y="2465756"/>
            <a:ext cx="4038600" cy="2802788"/>
          </a:xfrm>
          <a:prstGeom prst="rect">
            <a:avLst/>
          </a:prstGeom>
        </p:spPr>
      </p:pic>
    </p:spTree>
    <p:extLst>
      <p:ext uri="{BB962C8B-B14F-4D97-AF65-F5344CB8AC3E}">
        <p14:creationId xmlns:p14="http://schemas.microsoft.com/office/powerpoint/2010/main" val="116381213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dirty="0">
                <a:latin typeface="Palatino Linotype" panose="02040502050505030304" pitchFamily="18" charset="0"/>
              </a:rPr>
              <a:t>Determinants…PETT </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IGSS</a:t>
            </a:r>
            <a:endParaRPr lang="en-US" altLang="en-US" dirty="0"/>
          </a:p>
        </p:txBody>
      </p:sp>
      <p:sp>
        <p:nvSpPr>
          <p:cNvPr id="219139" name="Rectangle 3"/>
          <p:cNvSpPr>
            <a:spLocks noGrp="1" noChangeArrowheads="1"/>
          </p:cNvSpPr>
          <p:nvPr>
            <p:ph idx="1"/>
          </p:nvPr>
        </p:nvSpPr>
        <p:spPr>
          <a:xfrm>
            <a:off x="609600" y="1752600"/>
            <a:ext cx="8001000" cy="4800600"/>
          </a:xfrm>
        </p:spPr>
        <p:txBody>
          <a:bodyPr>
            <a:normAutofit/>
          </a:bodyPr>
          <a:lstStyle/>
          <a:p>
            <a:pPr>
              <a:lnSpc>
                <a:spcPct val="90000"/>
              </a:lnSpc>
              <a:buFont typeface="Webdings" pitchFamily="18" charset="2"/>
              <a:buNone/>
            </a:pPr>
            <a:r>
              <a:rPr lang="en-US" altLang="en-US" sz="3200" dirty="0" smtClean="0">
                <a:solidFill>
                  <a:srgbClr val="FF0000"/>
                </a:solidFill>
                <a:latin typeface="Palatino Linotype" panose="02040502050505030304" pitchFamily="18" charset="0"/>
              </a:rPr>
              <a:t>Prices</a:t>
            </a:r>
            <a:r>
              <a:rPr lang="en-US" altLang="en-US" sz="3200" dirty="0" smtClean="0">
                <a:latin typeface="Palatino Linotype" panose="02040502050505030304" pitchFamily="18" charset="0"/>
              </a:rPr>
              <a:t> </a:t>
            </a:r>
            <a:r>
              <a:rPr lang="en-US" altLang="en-US" sz="3200" dirty="0">
                <a:latin typeface="Palatino Linotype" panose="02040502050505030304" pitchFamily="18" charset="0"/>
              </a:rPr>
              <a:t>of Related Goods</a:t>
            </a:r>
          </a:p>
          <a:p>
            <a:pPr marL="519113" lvl="1">
              <a:lnSpc>
                <a:spcPct val="95000"/>
              </a:lnSpc>
            </a:pPr>
            <a:r>
              <a:rPr lang="en-US" altLang="en-US" sz="2000" dirty="0">
                <a:latin typeface="Palatino Linotype" panose="02040502050505030304" pitchFamily="18" charset="0"/>
              </a:rPr>
              <a:t>A change in the price of one good can bring a change in the supply of another good.</a:t>
            </a:r>
            <a:endParaRPr lang="en-US" altLang="en-US" sz="2800" dirty="0">
              <a:latin typeface="Palatino Linotype" panose="02040502050505030304" pitchFamily="18" charset="0"/>
            </a:endParaRPr>
          </a:p>
          <a:p>
            <a:pPr marL="519113" lvl="1">
              <a:lnSpc>
                <a:spcPct val="95000"/>
              </a:lnSpc>
            </a:pPr>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substitute in production </a:t>
            </a:r>
            <a:r>
              <a:rPr lang="en-US" altLang="en-US" sz="2000" dirty="0">
                <a:latin typeface="Palatino Linotype" panose="02040502050505030304" pitchFamily="18" charset="0"/>
              </a:rPr>
              <a:t>is a good that can be produced in place of another good. </a:t>
            </a:r>
          </a:p>
          <a:p>
            <a:pPr marL="519113" lvl="1">
              <a:lnSpc>
                <a:spcPct val="95000"/>
              </a:lnSpc>
            </a:pPr>
            <a:r>
              <a:rPr lang="en-US" altLang="en-US" sz="2000" dirty="0">
                <a:latin typeface="Palatino Linotype" panose="02040502050505030304" pitchFamily="18" charset="0"/>
              </a:rPr>
              <a:t>For example, a truck and an SUV are substitutes in production in an auto factory.  </a:t>
            </a:r>
          </a:p>
          <a:p>
            <a:pPr lvl="2">
              <a:lnSpc>
                <a:spcPct val="90000"/>
              </a:lnSpc>
            </a:pPr>
            <a:r>
              <a:rPr lang="en-US" altLang="en-US" sz="1800" dirty="0">
                <a:latin typeface="Palatino Linotype" panose="02040502050505030304" pitchFamily="18" charset="0"/>
              </a:rPr>
              <a:t>The supply of a good </a:t>
            </a:r>
            <a:r>
              <a:rPr lang="en-US" altLang="en-US" sz="1800" i="1" dirty="0">
                <a:latin typeface="Palatino Linotype" panose="02040502050505030304" pitchFamily="18" charset="0"/>
              </a:rPr>
              <a:t>increases</a:t>
            </a:r>
            <a:r>
              <a:rPr lang="en-US" altLang="en-US" sz="1800" dirty="0">
                <a:latin typeface="Palatino Linotype" panose="02040502050505030304" pitchFamily="18" charset="0"/>
              </a:rPr>
              <a:t> if the price of one of its substitutes in production </a:t>
            </a:r>
            <a:r>
              <a:rPr lang="en-US" altLang="en-US" sz="1800" i="1" dirty="0">
                <a:latin typeface="Palatino Linotype" panose="02040502050505030304" pitchFamily="18" charset="0"/>
              </a:rPr>
              <a:t>falls</a:t>
            </a:r>
            <a:r>
              <a:rPr lang="en-US" altLang="en-US" sz="1800" dirty="0">
                <a:latin typeface="Palatino Linotype" panose="02040502050505030304" pitchFamily="18" charset="0"/>
              </a:rPr>
              <a:t>.</a:t>
            </a:r>
          </a:p>
          <a:p>
            <a:pPr lvl="2">
              <a:lnSpc>
                <a:spcPct val="90000"/>
              </a:lnSpc>
              <a:spcBef>
                <a:spcPct val="50000"/>
              </a:spcBef>
            </a:pPr>
            <a:r>
              <a:rPr lang="en-US" altLang="en-US" sz="1800" dirty="0">
                <a:latin typeface="Palatino Linotype" panose="02040502050505030304" pitchFamily="18" charset="0"/>
              </a:rPr>
              <a:t>The supply a good </a:t>
            </a:r>
            <a:r>
              <a:rPr lang="en-US" altLang="en-US" sz="1800" i="1" dirty="0">
                <a:latin typeface="Palatino Linotype" panose="02040502050505030304" pitchFamily="18" charset="0"/>
              </a:rPr>
              <a:t>decreases</a:t>
            </a:r>
            <a:r>
              <a:rPr lang="en-US" altLang="en-US" sz="1800" dirty="0">
                <a:latin typeface="Palatino Linotype" panose="02040502050505030304" pitchFamily="18" charset="0"/>
              </a:rPr>
              <a:t> if the price of one of its substitutes in production </a:t>
            </a:r>
            <a:r>
              <a:rPr lang="en-US" altLang="en-US" sz="1800" i="1" dirty="0">
                <a:latin typeface="Palatino Linotype" panose="02040502050505030304" pitchFamily="18" charset="0"/>
              </a:rPr>
              <a:t>rises</a:t>
            </a:r>
            <a:r>
              <a:rPr lang="en-US" altLang="en-US" sz="1800" dirty="0">
                <a:latin typeface="Palatino Linotype" panose="02040502050505030304" pitchFamily="18" charset="0"/>
              </a:rPr>
              <a: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139">
                                            <p:txEl>
                                              <p:pRg st="1" end="1"/>
                                            </p:txEl>
                                          </p:spTgt>
                                        </p:tgtEl>
                                        <p:attrNameLst>
                                          <p:attrName>style.visibility</p:attrName>
                                        </p:attrNameLst>
                                      </p:cBhvr>
                                      <p:to>
                                        <p:strVal val="visible"/>
                                      </p:to>
                                    </p:set>
                                    <p:animEffect transition="in" filter="wipe(left)">
                                      <p:cBhvr>
                                        <p:cTn id="7" dur="500"/>
                                        <p:tgtEl>
                                          <p:spTgt spid="2191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9139">
                                            <p:txEl>
                                              <p:pRg st="2" end="2"/>
                                            </p:txEl>
                                          </p:spTgt>
                                        </p:tgtEl>
                                        <p:attrNameLst>
                                          <p:attrName>style.visibility</p:attrName>
                                        </p:attrNameLst>
                                      </p:cBhvr>
                                      <p:to>
                                        <p:strVal val="visible"/>
                                      </p:to>
                                    </p:set>
                                    <p:animEffect transition="in" filter="wipe(left)">
                                      <p:cBhvr>
                                        <p:cTn id="12" dur="500"/>
                                        <p:tgtEl>
                                          <p:spTgt spid="2191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9139">
                                            <p:txEl>
                                              <p:pRg st="3" end="3"/>
                                            </p:txEl>
                                          </p:spTgt>
                                        </p:tgtEl>
                                        <p:attrNameLst>
                                          <p:attrName>style.visibility</p:attrName>
                                        </p:attrNameLst>
                                      </p:cBhvr>
                                      <p:to>
                                        <p:strVal val="visible"/>
                                      </p:to>
                                    </p:set>
                                    <p:animEffect transition="in" filter="wipe(left)">
                                      <p:cBhvr>
                                        <p:cTn id="17" dur="500"/>
                                        <p:tgtEl>
                                          <p:spTgt spid="2191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9139">
                                            <p:txEl>
                                              <p:pRg st="4" end="4"/>
                                            </p:txEl>
                                          </p:spTgt>
                                        </p:tgtEl>
                                        <p:attrNameLst>
                                          <p:attrName>style.visibility</p:attrName>
                                        </p:attrNameLst>
                                      </p:cBhvr>
                                      <p:to>
                                        <p:strVal val="visible"/>
                                      </p:to>
                                    </p:set>
                                    <p:animEffect transition="in" filter="wipe(left)">
                                      <p:cBhvr>
                                        <p:cTn id="22" dur="500"/>
                                        <p:tgtEl>
                                          <p:spTgt spid="2191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9139">
                                            <p:txEl>
                                              <p:pRg st="5" end="5"/>
                                            </p:txEl>
                                          </p:spTgt>
                                        </p:tgtEl>
                                        <p:attrNameLst>
                                          <p:attrName>style.visibility</p:attrName>
                                        </p:attrNameLst>
                                      </p:cBhvr>
                                      <p:to>
                                        <p:strVal val="visible"/>
                                      </p:to>
                                    </p:set>
                                    <p:animEffect transition="in" filter="wipe(left)">
                                      <p:cBhvr>
                                        <p:cTn id="27" dur="500"/>
                                        <p:tgtEl>
                                          <p:spTgt spid="21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uiExpand="1"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dirty="0">
                <a:latin typeface="Palatino Linotype" panose="02040502050505030304" pitchFamily="18" charset="0"/>
              </a:rPr>
              <a:t>Determinants…PETT </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IGSS</a:t>
            </a:r>
            <a:endParaRPr lang="en-US" altLang="en-US" dirty="0"/>
          </a:p>
        </p:txBody>
      </p:sp>
      <p:sp>
        <p:nvSpPr>
          <p:cNvPr id="220163" name="Rectangle 3"/>
          <p:cNvSpPr>
            <a:spLocks noGrp="1" noChangeArrowheads="1"/>
          </p:cNvSpPr>
          <p:nvPr>
            <p:ph idx="1"/>
          </p:nvPr>
        </p:nvSpPr>
        <p:spPr>
          <a:xfrm>
            <a:off x="609598" y="2160590"/>
            <a:ext cx="7924801" cy="4164010"/>
          </a:xfrm>
        </p:spPr>
        <p:txBody>
          <a:bodyPr/>
          <a:lstStyle/>
          <a:p>
            <a:pPr marL="461963" lvl="1" indent="-4763"/>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complement in production</a:t>
            </a:r>
            <a:r>
              <a:rPr lang="en-US" altLang="en-US" sz="3200" dirty="0">
                <a:solidFill>
                  <a:srgbClr val="FF0000"/>
                </a:solidFill>
                <a:latin typeface="Palatino Linotype" panose="02040502050505030304" pitchFamily="18" charset="0"/>
              </a:rPr>
              <a:t> </a:t>
            </a:r>
            <a:r>
              <a:rPr lang="en-US" altLang="en-US" sz="2000" dirty="0">
                <a:latin typeface="Palatino Linotype" panose="02040502050505030304" pitchFamily="18" charset="0"/>
              </a:rPr>
              <a:t>is a good that is produced along with another good. </a:t>
            </a:r>
          </a:p>
          <a:p>
            <a:pPr marL="461963" lvl="1" indent="-4763"/>
            <a:r>
              <a:rPr lang="en-US" altLang="en-US" sz="2000" dirty="0">
                <a:latin typeface="Palatino Linotype" panose="02040502050505030304" pitchFamily="18" charset="0"/>
              </a:rPr>
              <a:t>For example, cream is a complement in production of skim milk in a dairy.</a:t>
            </a:r>
          </a:p>
          <a:p>
            <a:pPr marL="1135063" lvl="2" indent="-220663">
              <a:spcBef>
                <a:spcPct val="50000"/>
              </a:spcBef>
            </a:pPr>
            <a:r>
              <a:rPr lang="en-US" altLang="en-US" sz="1800" dirty="0">
                <a:latin typeface="Palatino Linotype" panose="02040502050505030304" pitchFamily="18" charset="0"/>
              </a:rPr>
              <a:t>The supply of a good </a:t>
            </a:r>
            <a:r>
              <a:rPr lang="en-US" altLang="en-US" sz="1800" i="1" dirty="0">
                <a:latin typeface="Palatino Linotype" panose="02040502050505030304" pitchFamily="18" charset="0"/>
              </a:rPr>
              <a:t>increases</a:t>
            </a:r>
            <a:r>
              <a:rPr lang="en-US" altLang="en-US" sz="1800" dirty="0">
                <a:latin typeface="Palatino Linotype" panose="02040502050505030304" pitchFamily="18" charset="0"/>
              </a:rPr>
              <a:t> if the price of one of its complements in production </a:t>
            </a:r>
            <a:r>
              <a:rPr lang="en-US" altLang="en-US" sz="1800" i="1" dirty="0">
                <a:latin typeface="Palatino Linotype" panose="02040502050505030304" pitchFamily="18" charset="0"/>
              </a:rPr>
              <a:t>rises</a:t>
            </a:r>
            <a:r>
              <a:rPr lang="en-US" altLang="en-US" sz="1800" dirty="0">
                <a:latin typeface="Palatino Linotype" panose="02040502050505030304" pitchFamily="18" charset="0"/>
              </a:rPr>
              <a:t>.</a:t>
            </a:r>
          </a:p>
          <a:p>
            <a:pPr marL="1135063" lvl="2" indent="-220663">
              <a:spcBef>
                <a:spcPct val="50000"/>
              </a:spcBef>
            </a:pPr>
            <a:r>
              <a:rPr lang="en-US" altLang="en-US" sz="1800" dirty="0">
                <a:latin typeface="Palatino Linotype" panose="02040502050505030304" pitchFamily="18" charset="0"/>
              </a:rPr>
              <a:t>The supply a good </a:t>
            </a:r>
            <a:r>
              <a:rPr lang="en-US" altLang="en-US" sz="1800" i="1" dirty="0">
                <a:latin typeface="Palatino Linotype" panose="02040502050505030304" pitchFamily="18" charset="0"/>
              </a:rPr>
              <a:t>decreases</a:t>
            </a:r>
            <a:r>
              <a:rPr lang="en-US" altLang="en-US" sz="1800" dirty="0">
                <a:latin typeface="Palatino Linotype" panose="02040502050505030304" pitchFamily="18" charset="0"/>
              </a:rPr>
              <a:t> if the price of one of its complements in production </a:t>
            </a:r>
            <a:r>
              <a:rPr lang="en-US" altLang="en-US" sz="1800" i="1" dirty="0">
                <a:latin typeface="Palatino Linotype" panose="02040502050505030304" pitchFamily="18" charset="0"/>
              </a:rPr>
              <a:t>falls</a:t>
            </a:r>
            <a:r>
              <a:rPr lang="en-US" altLang="en-US" sz="1800" dirty="0">
                <a:latin typeface="Palatino Linotype" panose="02040502050505030304" pitchFamily="18" charset="0"/>
              </a:rPr>
              <a:t>.</a:t>
            </a:r>
          </a:p>
          <a:p>
            <a:pPr marL="461963" lvl="1" indent="-4763"/>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animEffect transition="in" filter="wipe(left)">
                                      <p:cBhvr>
                                        <p:cTn id="7" dur="500"/>
                                        <p:tgtEl>
                                          <p:spTgt spid="2201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3">
                                            <p:txEl>
                                              <p:pRg st="2" end="2"/>
                                            </p:txEl>
                                          </p:spTgt>
                                        </p:tgtEl>
                                        <p:attrNameLst>
                                          <p:attrName>style.visibility</p:attrName>
                                        </p:attrNameLst>
                                      </p:cBhvr>
                                      <p:to>
                                        <p:strVal val="visible"/>
                                      </p:to>
                                    </p:set>
                                    <p:animEffect transition="in" filter="wipe(left)">
                                      <p:cBhvr>
                                        <p:cTn id="12" dur="500"/>
                                        <p:tgtEl>
                                          <p:spTgt spid="2201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0163">
                                            <p:txEl>
                                              <p:pRg st="3" end="3"/>
                                            </p:txEl>
                                          </p:spTgt>
                                        </p:tgtEl>
                                        <p:attrNameLst>
                                          <p:attrName>style.visibility</p:attrName>
                                        </p:attrNameLst>
                                      </p:cBhvr>
                                      <p:to>
                                        <p:strVal val="visible"/>
                                      </p:to>
                                    </p:set>
                                    <p:animEffect transition="in" filter="wipe(left)">
                                      <p:cBhvr>
                                        <p:cTn id="17" dur="500"/>
                                        <p:tgtEl>
                                          <p:spTgt spid="220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uiExpand="1"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a:t>
            </a:r>
            <a:r>
              <a:rPr lang="en-US" dirty="0">
                <a:latin typeface="Palatino Linotype" panose="02040502050505030304" pitchFamily="18" charset="0"/>
              </a:rPr>
              <a:t>P</a:t>
            </a:r>
            <a:r>
              <a:rPr lang="en-US" dirty="0">
                <a:solidFill>
                  <a:srgbClr val="C00000"/>
                </a:solidFill>
                <a:latin typeface="Palatino Linotype" panose="02040502050505030304" pitchFamily="18" charset="0"/>
              </a:rPr>
              <a:t>I</a:t>
            </a:r>
            <a:r>
              <a:rPr lang="en-US" dirty="0">
                <a:latin typeface="Palatino Linotype" panose="02040502050505030304" pitchFamily="18" charset="0"/>
              </a:rPr>
              <a:t>GSS</a:t>
            </a:r>
            <a:endParaRPr lang="en-US" dirty="0" smtClean="0">
              <a:latin typeface="Palatino Linotype" panose="02040502050505030304" pitchFamily="18" charset="0"/>
            </a:endParaRPr>
          </a:p>
        </p:txBody>
      </p:sp>
      <p:sp>
        <p:nvSpPr>
          <p:cNvPr id="8195" name="Rectangle 3"/>
          <p:cNvSpPr>
            <a:spLocks noGrp="1" noChangeArrowheads="1"/>
          </p:cNvSpPr>
          <p:nvPr>
            <p:ph type="body" sz="half" idx="1"/>
          </p:nvPr>
        </p:nvSpPr>
        <p:spPr/>
        <p:txBody>
          <a:bodyPr/>
          <a:lstStyle/>
          <a:p>
            <a:pPr eaLnBrk="1" hangingPunct="1">
              <a:defRPr/>
            </a:pPr>
            <a:r>
              <a:rPr lang="en-US" sz="2800" b="1" dirty="0" smtClean="0">
                <a:latin typeface="Palatino Linotype" panose="02040502050505030304" pitchFamily="18" charset="0"/>
              </a:rPr>
              <a:t>Cost of </a:t>
            </a:r>
            <a:r>
              <a:rPr lang="en-US" sz="2800" b="1" dirty="0" smtClean="0">
                <a:solidFill>
                  <a:srgbClr val="FF0000"/>
                </a:solidFill>
                <a:latin typeface="Palatino Linotype" panose="02040502050505030304" pitchFamily="18" charset="0"/>
              </a:rPr>
              <a:t>Inputs-</a:t>
            </a:r>
            <a:r>
              <a:rPr lang="en-US" sz="2800" b="0" dirty="0" smtClean="0">
                <a:latin typeface="Palatino Linotype" panose="02040502050505030304" pitchFamily="18" charset="0"/>
              </a:rPr>
              <a:t> </a:t>
            </a:r>
            <a:r>
              <a:rPr lang="en-US" sz="2400" b="0" dirty="0" smtClean="0">
                <a:latin typeface="Palatino Linotype" panose="02040502050505030304" pitchFamily="18" charset="0"/>
              </a:rPr>
              <a:t>if the price of the items used to make the goods increases, supply would decrease (shift left).</a:t>
            </a:r>
          </a:p>
          <a:p>
            <a:pPr eaLnBrk="1" hangingPunct="1">
              <a:defRPr/>
            </a:pPr>
            <a:r>
              <a:rPr lang="en-US" sz="2400" b="0" dirty="0" smtClean="0">
                <a:latin typeface="Palatino Linotype" panose="02040502050505030304" pitchFamily="18" charset="0"/>
              </a:rPr>
              <a:t>If the cost of an input or resource decreases, supply will increase</a:t>
            </a:r>
          </a:p>
        </p:txBody>
      </p:sp>
      <p:pic>
        <p:nvPicPr>
          <p:cNvPr id="8196" name="Picture 5" descr="change in suppl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828800"/>
            <a:ext cx="3695700" cy="3695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4042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r>
              <a:rPr lang="en-US" dirty="0">
                <a:latin typeface="Palatino Linotype" panose="02040502050505030304" pitchFamily="18" charset="0"/>
              </a:rPr>
              <a:t>Determinants…PETT </a:t>
            </a:r>
            <a:r>
              <a:rPr lang="en-US" dirty="0" smtClean="0">
                <a:latin typeface="Palatino Linotype" panose="02040502050505030304" pitchFamily="18" charset="0"/>
              </a:rPr>
              <a:t>PI</a:t>
            </a:r>
            <a:r>
              <a:rPr lang="en-US" dirty="0" smtClean="0">
                <a:solidFill>
                  <a:srgbClr val="C00000"/>
                </a:solidFill>
                <a:latin typeface="Palatino Linotype" panose="02040502050505030304" pitchFamily="18" charset="0"/>
              </a:rPr>
              <a:t>G</a:t>
            </a:r>
            <a:r>
              <a:rPr lang="en-US" dirty="0" smtClean="0">
                <a:latin typeface="Palatino Linotype" panose="02040502050505030304" pitchFamily="18" charset="0"/>
              </a:rPr>
              <a:t>SS</a:t>
            </a:r>
            <a:endParaRPr lang="en-US" dirty="0" smtClean="0"/>
          </a:p>
        </p:txBody>
      </p:sp>
      <p:sp>
        <p:nvSpPr>
          <p:cNvPr id="13315" name="Rectangle 3"/>
          <p:cNvSpPr>
            <a:spLocks noGrp="1" noChangeArrowheads="1"/>
          </p:cNvSpPr>
          <p:nvPr>
            <p:ph type="body" sz="half" idx="1"/>
          </p:nvPr>
        </p:nvSpPr>
        <p:spPr/>
        <p:txBody>
          <a:bodyPr/>
          <a:lstStyle/>
          <a:p>
            <a:pPr eaLnBrk="1" hangingPunct="1">
              <a:defRPr/>
            </a:pPr>
            <a:r>
              <a:rPr lang="en-US" sz="2800" b="1" dirty="0" smtClean="0">
                <a:solidFill>
                  <a:srgbClr val="FF0000"/>
                </a:solidFill>
                <a:latin typeface="Palatino Linotype" panose="02040502050505030304" pitchFamily="18" charset="0"/>
              </a:rPr>
              <a:t>Government</a:t>
            </a:r>
            <a:r>
              <a:rPr lang="en-US" sz="2800" b="1" dirty="0" smtClean="0">
                <a:latin typeface="Palatino Linotype" panose="02040502050505030304" pitchFamily="18" charset="0"/>
              </a:rPr>
              <a:t> </a:t>
            </a:r>
            <a:r>
              <a:rPr lang="en-US" sz="2800" b="1" dirty="0" smtClean="0">
                <a:solidFill>
                  <a:srgbClr val="FF0000"/>
                </a:solidFill>
                <a:latin typeface="Palatino Linotype" panose="02040502050505030304" pitchFamily="18" charset="0"/>
              </a:rPr>
              <a:t>Regulations-</a:t>
            </a:r>
            <a:r>
              <a:rPr lang="en-US" sz="2800" dirty="0" smtClean="0">
                <a:latin typeface="Palatino Linotype" panose="02040502050505030304" pitchFamily="18" charset="0"/>
              </a:rPr>
              <a:t> </a:t>
            </a:r>
            <a:r>
              <a:rPr lang="en-US" sz="2400" b="0" dirty="0" smtClean="0">
                <a:latin typeface="Palatino Linotype" panose="02040502050505030304" pitchFamily="18" charset="0"/>
              </a:rPr>
              <a:t>tighter government regulations decrease supply, looser government regulations increase supply (ex: air bags in cars are now required, this is an increased cost causing a decrease in supply)</a:t>
            </a:r>
          </a:p>
        </p:txBody>
      </p:sp>
      <p:pic>
        <p:nvPicPr>
          <p:cNvPr id="13316" name="Picture 5" descr="bicycle helmet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676400"/>
            <a:ext cx="4114800"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01408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a:t>
            </a:r>
            <a:r>
              <a:rPr lang="en-US" dirty="0">
                <a:latin typeface="Palatino Linotype" panose="02040502050505030304" pitchFamily="18" charset="0"/>
              </a:rPr>
              <a:t>PIG</a:t>
            </a:r>
            <a:r>
              <a:rPr lang="en-US" dirty="0">
                <a:solidFill>
                  <a:srgbClr val="C00000"/>
                </a:solidFill>
                <a:latin typeface="Palatino Linotype" panose="02040502050505030304" pitchFamily="18" charset="0"/>
              </a:rPr>
              <a:t>S</a:t>
            </a:r>
            <a:r>
              <a:rPr lang="en-US" dirty="0">
                <a:latin typeface="Palatino Linotype" panose="02040502050505030304" pitchFamily="18" charset="0"/>
              </a:rPr>
              <a:t>S</a:t>
            </a:r>
            <a:endParaRPr lang="en-US" dirty="0" smtClean="0"/>
          </a:p>
        </p:txBody>
      </p:sp>
      <p:sp>
        <p:nvSpPr>
          <p:cNvPr id="11267" name="Rectangle 3"/>
          <p:cNvSpPr>
            <a:spLocks noGrp="1" noChangeArrowheads="1"/>
          </p:cNvSpPr>
          <p:nvPr>
            <p:ph type="body" sz="half" idx="1"/>
          </p:nvPr>
        </p:nvSpPr>
        <p:spPr/>
        <p:txBody>
          <a:bodyPr/>
          <a:lstStyle/>
          <a:p>
            <a:pPr marL="0" indent="0" eaLnBrk="1" hangingPunct="1">
              <a:buNone/>
              <a:defRPr/>
            </a:pPr>
            <a:endParaRPr lang="en-US" sz="2400" dirty="0"/>
          </a:p>
          <a:p>
            <a:pPr eaLnBrk="1" hangingPunct="1">
              <a:defRPr/>
            </a:pPr>
            <a:r>
              <a:rPr lang="en-US" sz="2400" b="1" dirty="0">
                <a:solidFill>
                  <a:srgbClr val="FF0000"/>
                </a:solidFill>
                <a:latin typeface="Palatino Linotype" panose="02040502050505030304" pitchFamily="18" charset="0"/>
              </a:rPr>
              <a:t>S</a:t>
            </a:r>
            <a:r>
              <a:rPr lang="en-US" sz="2400" b="1" dirty="0" smtClean="0">
                <a:solidFill>
                  <a:srgbClr val="FF0000"/>
                </a:solidFill>
                <a:latin typeface="Palatino Linotype" panose="02040502050505030304" pitchFamily="18" charset="0"/>
              </a:rPr>
              <a:t>ubsidies-</a:t>
            </a:r>
            <a:r>
              <a:rPr lang="en-US" sz="2400" b="0" dirty="0" smtClean="0">
                <a:latin typeface="Palatino Linotype" panose="02040502050505030304" pitchFamily="18" charset="0"/>
              </a:rPr>
              <a:t> government payments used to protect an industry, they have the opposite effect of taxes (increasing supply).</a:t>
            </a:r>
          </a:p>
          <a:p>
            <a:pPr lvl="1">
              <a:defRPr/>
            </a:pPr>
            <a:r>
              <a:rPr lang="en-US" sz="2200" dirty="0" smtClean="0">
                <a:latin typeface="Palatino Linotype" panose="02040502050505030304" pitchFamily="18" charset="0"/>
              </a:rPr>
              <a:t>Government offers subsidy to auto industry if they make more fuel efficient vehicles.</a:t>
            </a:r>
            <a:endParaRPr lang="en-US" sz="2200" b="0" dirty="0" smtClean="0">
              <a:latin typeface="Palatino Linotype" panose="02040502050505030304" pitchFamily="18" charset="0"/>
            </a:endParaRPr>
          </a:p>
        </p:txBody>
      </p:sp>
      <p:sp>
        <p:nvSpPr>
          <p:cNvPr id="2" name="Content Placeholder 1"/>
          <p:cNvSpPr>
            <a:spLocks noGrp="1"/>
          </p:cNvSpPr>
          <p:nvPr>
            <p:ph sz="half" idx="2"/>
          </p:nvPr>
        </p:nvSpPr>
        <p:spPr/>
        <p:txBody>
          <a:bodyPr/>
          <a:lstStyle/>
          <a:p>
            <a:endParaRPr lang="en-US" dirty="0"/>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445635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53752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Determinants…PETT PIGS</a:t>
            </a:r>
            <a:r>
              <a:rPr lang="en-US" dirty="0" smtClean="0">
                <a:solidFill>
                  <a:srgbClr val="C00000"/>
                </a:solidFill>
                <a:latin typeface="Palatino Linotype" panose="02040502050505030304" pitchFamily="18" charset="0"/>
              </a:rPr>
              <a:t>S</a:t>
            </a:r>
            <a:endParaRPr lang="en-US" dirty="0" smtClean="0">
              <a:solidFill>
                <a:srgbClr val="C00000"/>
              </a:solidFill>
            </a:endParaRPr>
          </a:p>
        </p:txBody>
      </p:sp>
      <p:sp>
        <p:nvSpPr>
          <p:cNvPr id="10243" name="Rectangle 3"/>
          <p:cNvSpPr>
            <a:spLocks noGrp="1" noChangeArrowheads="1"/>
          </p:cNvSpPr>
          <p:nvPr>
            <p:ph type="body" sz="half" idx="1"/>
          </p:nvPr>
        </p:nvSpPr>
        <p:spPr>
          <a:xfrm>
            <a:off x="469900" y="1676400"/>
            <a:ext cx="4038600" cy="4495800"/>
          </a:xfrm>
        </p:spPr>
        <p:txBody>
          <a:bodyPr/>
          <a:lstStyle/>
          <a:p>
            <a:pPr marL="0" indent="0" eaLnBrk="1" hangingPunct="1">
              <a:lnSpc>
                <a:spcPct val="90000"/>
              </a:lnSpc>
              <a:buNone/>
              <a:defRPr/>
            </a:pPr>
            <a:r>
              <a:rPr lang="en-US" sz="2800" b="1" dirty="0" smtClean="0">
                <a:latin typeface="Palatino Linotype" panose="02040502050505030304" pitchFamily="18" charset="0"/>
              </a:rPr>
              <a:t>Number of </a:t>
            </a:r>
            <a:r>
              <a:rPr lang="en-US" sz="2800" b="1" dirty="0" smtClean="0">
                <a:solidFill>
                  <a:srgbClr val="FF0000"/>
                </a:solidFill>
                <a:latin typeface="Palatino Linotype" panose="02040502050505030304" pitchFamily="18" charset="0"/>
              </a:rPr>
              <a:t>Sellers-</a:t>
            </a:r>
            <a:r>
              <a:rPr lang="en-US" sz="2800" dirty="0" smtClean="0">
                <a:latin typeface="Palatino Linotype" panose="02040502050505030304" pitchFamily="18" charset="0"/>
              </a:rPr>
              <a:t> </a:t>
            </a:r>
            <a:r>
              <a:rPr lang="en-US" sz="2400" b="0" dirty="0" smtClean="0">
                <a:latin typeface="Palatino Linotype" panose="02040502050505030304" pitchFamily="18" charset="0"/>
              </a:rPr>
              <a:t>when more suppliers enter a market supply increases, when sellers leave the market, supply decreases.</a:t>
            </a:r>
          </a:p>
        </p:txBody>
      </p:sp>
      <p:sp>
        <p:nvSpPr>
          <p:cNvPr id="2" name="Content Placeholder 1"/>
          <p:cNvSpPr>
            <a:spLocks noGrp="1"/>
          </p:cNvSpPr>
          <p:nvPr>
            <p:ph sz="half" idx="2"/>
          </p:nvPr>
        </p:nvSpPr>
        <p:spPr/>
        <p:txBody>
          <a:bodyPr/>
          <a:lstStyle/>
          <a:p>
            <a:pPr>
              <a:defRPr/>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011" y="2381250"/>
            <a:ext cx="451850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34837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r>
              <a:rPr lang="en-US" altLang="en-US" dirty="0" smtClean="0">
                <a:latin typeface="Palatino Linotype" panose="02040502050505030304" pitchFamily="18" charset="0"/>
              </a:rPr>
              <a:t>Quantity Supplied v. Supply</a:t>
            </a:r>
            <a:endParaRPr lang="en-US" altLang="en-US" dirty="0">
              <a:latin typeface="Palatino Linotype" panose="02040502050505030304" pitchFamily="18" charset="0"/>
            </a:endParaRPr>
          </a:p>
        </p:txBody>
      </p:sp>
      <p:sp>
        <p:nvSpPr>
          <p:cNvPr id="471043" name="Rectangle 3"/>
          <p:cNvSpPr>
            <a:spLocks noGrp="1" noChangeArrowheads="1"/>
          </p:cNvSpPr>
          <p:nvPr>
            <p:ph idx="1"/>
          </p:nvPr>
        </p:nvSpPr>
        <p:spPr>
          <a:xfrm>
            <a:off x="381000" y="1905000"/>
            <a:ext cx="7467600" cy="4495800"/>
          </a:xfrm>
        </p:spPr>
        <p:txBody>
          <a:bodyPr/>
          <a:lstStyle/>
          <a:p>
            <a:r>
              <a:rPr lang="en-US" altLang="en-US" sz="2400" dirty="0">
                <a:latin typeface="Palatino Linotype" panose="02040502050505030304" pitchFamily="18" charset="0"/>
              </a:rPr>
              <a:t>Change in Quantity Supplied Versus Change in Supply</a:t>
            </a:r>
          </a:p>
          <a:p>
            <a:pPr marL="577850" lvl="1"/>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change in quantity supplied </a:t>
            </a:r>
            <a:r>
              <a:rPr lang="en-US" altLang="en-US" sz="2000" dirty="0">
                <a:latin typeface="Palatino Linotype" panose="02040502050505030304" pitchFamily="18" charset="0"/>
              </a:rPr>
              <a:t>is a change in the quantity of a good that suppliers plan to sell that results from a </a:t>
            </a:r>
            <a:r>
              <a:rPr lang="en-US" altLang="en-US" sz="2800" u="sng" dirty="0">
                <a:solidFill>
                  <a:srgbClr val="3333CC"/>
                </a:solidFill>
                <a:latin typeface="Palatino Linotype" panose="02040502050505030304" pitchFamily="18" charset="0"/>
              </a:rPr>
              <a:t>change in the price of the good</a:t>
            </a:r>
            <a:r>
              <a:rPr lang="en-US" altLang="en-US" sz="2000" dirty="0">
                <a:latin typeface="Palatino Linotype" panose="02040502050505030304" pitchFamily="18" charset="0"/>
              </a:rPr>
              <a:t>.</a:t>
            </a:r>
          </a:p>
          <a:p>
            <a:pPr marL="577850" lvl="1"/>
            <a:r>
              <a:rPr lang="en-US" altLang="en-US" sz="2000" dirty="0">
                <a:latin typeface="Palatino Linotype" panose="02040502050505030304" pitchFamily="18" charset="0"/>
              </a:rPr>
              <a:t>A </a:t>
            </a:r>
            <a:r>
              <a:rPr lang="en-US" altLang="en-US" sz="3200" b="1" dirty="0">
                <a:solidFill>
                  <a:srgbClr val="FF0000"/>
                </a:solidFill>
                <a:latin typeface="Palatino Linotype" panose="02040502050505030304" pitchFamily="18" charset="0"/>
              </a:rPr>
              <a:t>change in supply</a:t>
            </a:r>
            <a:r>
              <a:rPr lang="en-US" altLang="en-US" sz="3200" dirty="0">
                <a:solidFill>
                  <a:srgbClr val="FF0000"/>
                </a:solidFill>
                <a:latin typeface="Palatino Linotype" panose="02040502050505030304" pitchFamily="18" charset="0"/>
              </a:rPr>
              <a:t> </a:t>
            </a:r>
            <a:r>
              <a:rPr lang="en-US" altLang="en-US" sz="2000" dirty="0">
                <a:latin typeface="Palatino Linotype" panose="02040502050505030304" pitchFamily="18" charset="0"/>
              </a:rPr>
              <a:t>is a change in the </a:t>
            </a:r>
            <a:r>
              <a:rPr lang="en-US" altLang="en-US" sz="2000" dirty="0" smtClean="0">
                <a:latin typeface="Palatino Linotype" panose="02040502050505030304" pitchFamily="18" charset="0"/>
              </a:rPr>
              <a:t>amount </a:t>
            </a:r>
            <a:r>
              <a:rPr lang="en-US" altLang="en-US" sz="2000" dirty="0">
                <a:latin typeface="Palatino Linotype" panose="02040502050505030304" pitchFamily="18" charset="0"/>
              </a:rPr>
              <a:t>that suppliers plan to </a:t>
            </a:r>
            <a:r>
              <a:rPr lang="en-US" altLang="en-US" sz="2000" dirty="0" smtClean="0">
                <a:latin typeface="Palatino Linotype" panose="02040502050505030304" pitchFamily="18" charset="0"/>
              </a:rPr>
              <a:t>produce/sell </a:t>
            </a:r>
            <a:r>
              <a:rPr lang="en-US" altLang="en-US" sz="2000" dirty="0">
                <a:latin typeface="Palatino Linotype" panose="02040502050505030304" pitchFamily="18" charset="0"/>
              </a:rPr>
              <a:t>when </a:t>
            </a:r>
            <a:r>
              <a:rPr lang="en-US" altLang="en-US" sz="2400" b="1" u="sng" dirty="0">
                <a:solidFill>
                  <a:srgbClr val="3333CC"/>
                </a:solidFill>
                <a:latin typeface="Palatino Linotype" panose="02040502050505030304" pitchFamily="18" charset="0"/>
              </a:rPr>
              <a:t>any influence on selling </a:t>
            </a:r>
            <a:r>
              <a:rPr lang="en-US" altLang="en-US" sz="2400" b="1" u="sng" dirty="0" smtClean="0">
                <a:solidFill>
                  <a:srgbClr val="3333CC"/>
                </a:solidFill>
                <a:latin typeface="Palatino Linotype" panose="02040502050505030304" pitchFamily="18" charset="0"/>
              </a:rPr>
              <a:t>plans changes</a:t>
            </a:r>
            <a:r>
              <a:rPr lang="en-US" altLang="en-US" sz="2000" dirty="0" smtClean="0">
                <a:latin typeface="Palatino Linotype" panose="02040502050505030304" pitchFamily="18" charset="0"/>
              </a:rPr>
              <a:t> (other than price.) – I.e., the determinants</a:t>
            </a:r>
            <a:endParaRPr lang="en-US" altLang="en-US" dirty="0">
              <a:latin typeface="Charco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1043">
                                            <p:txEl>
                                              <p:pRg st="1" end="1"/>
                                            </p:txEl>
                                          </p:spTgt>
                                        </p:tgtEl>
                                        <p:attrNameLst>
                                          <p:attrName>style.visibility</p:attrName>
                                        </p:attrNameLst>
                                      </p:cBhvr>
                                      <p:to>
                                        <p:strVal val="visible"/>
                                      </p:to>
                                    </p:set>
                                    <p:animEffect transition="in" filter="wipe(left)">
                                      <p:cBhvr>
                                        <p:cTn id="7" dur="500"/>
                                        <p:tgtEl>
                                          <p:spTgt spid="4710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043">
                                            <p:txEl>
                                              <p:pRg st="2" end="2"/>
                                            </p:txEl>
                                          </p:spTgt>
                                        </p:tgtEl>
                                        <p:attrNameLst>
                                          <p:attrName>style.visibility</p:attrName>
                                        </p:attrNameLst>
                                      </p:cBhvr>
                                      <p:to>
                                        <p:strVal val="visible"/>
                                      </p:to>
                                    </p:set>
                                    <p:animEffect transition="in" filter="wipe(left)">
                                      <p:cBhvr>
                                        <p:cTn id="12" dur="500"/>
                                        <p:tgtEl>
                                          <p:spTgt spid="471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uiExpand="1" build="p" bldLvl="3"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dirty="0">
                <a:latin typeface="Palatino Linotype" panose="02040502050505030304" pitchFamily="18" charset="0"/>
              </a:rPr>
              <a:t>4.2  SUPPLY</a:t>
            </a:r>
          </a:p>
        </p:txBody>
      </p:sp>
      <p:sp>
        <p:nvSpPr>
          <p:cNvPr id="390147" name="Rectangle 3"/>
          <p:cNvSpPr>
            <a:spLocks noGrp="1" noChangeArrowheads="1"/>
          </p:cNvSpPr>
          <p:nvPr>
            <p:ph idx="1"/>
          </p:nvPr>
        </p:nvSpPr>
        <p:spPr>
          <a:xfrm>
            <a:off x="381000" y="1676400"/>
            <a:ext cx="8272463" cy="533400"/>
          </a:xfrm>
        </p:spPr>
        <p:txBody>
          <a:bodyPr/>
          <a:lstStyle/>
          <a:p>
            <a:pPr lvl="1"/>
            <a:r>
              <a:rPr lang="en-US" dirty="0">
                <a:latin typeface="Palatino Linotype" panose="02040502050505030304" pitchFamily="18" charset="0"/>
              </a:rPr>
              <a:t>Figure 4.8 illustrates and summarizes the distinction</a:t>
            </a:r>
          </a:p>
        </p:txBody>
      </p:sp>
      <p:pic>
        <p:nvPicPr>
          <p:cNvPr id="390158" name="Picture 6" descr="fig0408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90800"/>
            <a:ext cx="74199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0408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90800"/>
            <a:ext cx="74199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g0408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ig0408d_thumb.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ig0408e_thumb.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590800"/>
            <a:ext cx="7419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1) What is Supply?</a:t>
            </a:r>
          </a:p>
        </p:txBody>
      </p:sp>
      <p:sp>
        <p:nvSpPr>
          <p:cNvPr id="3077" name="Rectangle 5"/>
          <p:cNvSpPr>
            <a:spLocks noGrp="1" noChangeArrowheads="1"/>
          </p:cNvSpPr>
          <p:nvPr>
            <p:ph type="body" sz="half" idx="1"/>
          </p:nvPr>
        </p:nvSpPr>
        <p:spPr/>
        <p:txBody>
          <a:bodyPr>
            <a:normAutofit fontScale="92500"/>
          </a:bodyPr>
          <a:lstStyle/>
          <a:p>
            <a:pPr eaLnBrk="1" hangingPunct="1">
              <a:defRPr/>
            </a:pPr>
            <a:r>
              <a:rPr lang="en-US" sz="2400" b="1" dirty="0" smtClean="0">
                <a:latin typeface="Palatino Linotype" panose="02040502050505030304" pitchFamily="18" charset="0"/>
              </a:rPr>
              <a:t>Supply</a:t>
            </a:r>
            <a:r>
              <a:rPr lang="en-US" sz="2400" dirty="0" smtClean="0">
                <a:latin typeface="Palatino Linotype" panose="02040502050505030304" pitchFamily="18" charset="0"/>
              </a:rPr>
              <a:t>- is </a:t>
            </a:r>
            <a:r>
              <a:rPr lang="en-US" sz="2400" b="0" dirty="0" smtClean="0">
                <a:latin typeface="Palatino Linotype" panose="02040502050505030304" pitchFamily="18" charset="0"/>
              </a:rPr>
              <a:t>the amount of goods available</a:t>
            </a:r>
          </a:p>
          <a:p>
            <a:pPr eaLnBrk="1" hangingPunct="1">
              <a:defRPr/>
            </a:pPr>
            <a:r>
              <a:rPr lang="en-US" sz="2400" b="0" dirty="0" smtClean="0">
                <a:latin typeface="Palatino Linotype" panose="02040502050505030304" pitchFamily="18" charset="0"/>
              </a:rPr>
              <a:t>Supply refers to </a:t>
            </a:r>
            <a:r>
              <a:rPr lang="en-US" sz="2400" b="1" i="1" dirty="0" smtClean="0">
                <a:solidFill>
                  <a:srgbClr val="C00000"/>
                </a:solidFill>
                <a:latin typeface="Palatino Linotype" panose="02040502050505030304" pitchFamily="18" charset="0"/>
              </a:rPr>
              <a:t>producers-</a:t>
            </a:r>
            <a:r>
              <a:rPr lang="en-US" sz="2400" b="0" dirty="0" smtClean="0">
                <a:solidFill>
                  <a:srgbClr val="C00000"/>
                </a:solidFill>
                <a:latin typeface="Palatino Linotype" panose="02040502050505030304" pitchFamily="18" charset="0"/>
              </a:rPr>
              <a:t> </a:t>
            </a:r>
            <a:r>
              <a:rPr lang="en-US" sz="2400" b="0" dirty="0" smtClean="0">
                <a:latin typeface="Palatino Linotype" panose="02040502050505030304" pitchFamily="18" charset="0"/>
              </a:rPr>
              <a:t>people who make goods or offer services (</a:t>
            </a:r>
            <a:r>
              <a:rPr lang="en-US" sz="2400" b="0" i="1" dirty="0" smtClean="0">
                <a:latin typeface="Palatino Linotype" panose="02040502050505030304" pitchFamily="18" charset="0"/>
              </a:rPr>
              <a:t>Demand </a:t>
            </a:r>
            <a:r>
              <a:rPr lang="en-US" sz="2400" i="1" dirty="0" smtClean="0">
                <a:latin typeface="Palatino Linotype" panose="02040502050505030304" pitchFamily="18" charset="0"/>
              </a:rPr>
              <a:t>refers to consumers</a:t>
            </a:r>
            <a:r>
              <a:rPr lang="en-US" sz="2400" dirty="0" smtClean="0">
                <a:latin typeface="Palatino Linotype" panose="02040502050505030304" pitchFamily="18" charset="0"/>
              </a:rPr>
              <a:t>)</a:t>
            </a:r>
            <a:endParaRPr lang="en-US" sz="2400" b="0" dirty="0" smtClean="0">
              <a:latin typeface="Palatino Linotype" panose="02040502050505030304" pitchFamily="18" charset="0"/>
            </a:endParaRPr>
          </a:p>
          <a:p>
            <a:pPr eaLnBrk="1" hangingPunct="1">
              <a:defRPr/>
            </a:pPr>
            <a:r>
              <a:rPr lang="en-US" sz="2400" b="0" dirty="0" smtClean="0">
                <a:latin typeface="Palatino Linotype" panose="02040502050505030304" pitchFamily="18" charset="0"/>
              </a:rPr>
              <a:t>Suppliers enter markets when high prices or high profits are available from providing that good or service – </a:t>
            </a:r>
            <a:r>
              <a:rPr lang="en-US" sz="2400" b="0" i="1" dirty="0" smtClean="0">
                <a:latin typeface="Palatino Linotype" panose="02040502050505030304" pitchFamily="18" charset="0"/>
              </a:rPr>
              <a:t>why do they do this?</a:t>
            </a:r>
          </a:p>
        </p:txBody>
      </p:sp>
      <p:sp>
        <p:nvSpPr>
          <p:cNvPr id="2" name="Content Placeholder 1"/>
          <p:cNvSpPr>
            <a:spLocks noGrp="1"/>
          </p:cNvSpPr>
          <p:nvPr>
            <p:ph sz="half" idx="2"/>
          </p:nvPr>
        </p:nvSpPr>
        <p:spPr/>
        <p:txBody>
          <a:bodyPr/>
          <a:lstStyle/>
          <a:p>
            <a:pPr>
              <a:defRPr/>
            </a:pPr>
            <a:endParaRPr lang="en-US"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1600200"/>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3224213"/>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88" y="1600200"/>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675" y="500062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2600" y="419258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30969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Law of Supply</a:t>
            </a:r>
          </a:p>
        </p:txBody>
      </p:sp>
      <p:sp>
        <p:nvSpPr>
          <p:cNvPr id="7171" name="Rectangle 3"/>
          <p:cNvSpPr>
            <a:spLocks noGrp="1" noChangeArrowheads="1"/>
          </p:cNvSpPr>
          <p:nvPr>
            <p:ph type="body" sz="half" idx="1"/>
          </p:nvPr>
        </p:nvSpPr>
        <p:spPr/>
        <p:txBody>
          <a:bodyPr>
            <a:normAutofit/>
          </a:bodyPr>
          <a:lstStyle/>
          <a:p>
            <a:pPr eaLnBrk="1" hangingPunct="1">
              <a:defRPr/>
            </a:pPr>
            <a:r>
              <a:rPr lang="en-US" sz="2800" b="1" dirty="0" smtClean="0">
                <a:latin typeface="Palatino Linotype" panose="02040502050505030304" pitchFamily="18" charset="0"/>
              </a:rPr>
              <a:t>Law of Supply-</a:t>
            </a:r>
            <a:r>
              <a:rPr lang="en-US" sz="2800" dirty="0" smtClean="0">
                <a:latin typeface="Palatino Linotype" panose="02040502050505030304" pitchFamily="18" charset="0"/>
              </a:rPr>
              <a:t> </a:t>
            </a:r>
            <a:r>
              <a:rPr lang="en-US" sz="2400" b="0" dirty="0" smtClean="0">
                <a:latin typeface="Palatino Linotype" panose="02040502050505030304" pitchFamily="18" charset="0"/>
              </a:rPr>
              <a:t>states that the quantity supplied, or the amount offered for sale, varies </a:t>
            </a:r>
            <a:r>
              <a:rPr lang="en-US" sz="2400" b="0" i="1" dirty="0" smtClean="0">
                <a:solidFill>
                  <a:srgbClr val="C00000"/>
                </a:solidFill>
                <a:latin typeface="Palatino Linotype" panose="02040502050505030304" pitchFamily="18" charset="0"/>
              </a:rPr>
              <a:t>directly</a:t>
            </a:r>
            <a:r>
              <a:rPr lang="en-US" sz="2400" b="0" dirty="0" smtClean="0">
                <a:latin typeface="Palatino Linotype" panose="02040502050505030304" pitchFamily="18" charset="0"/>
              </a:rPr>
              <a:t> with its price</a:t>
            </a:r>
          </a:p>
          <a:p>
            <a:pPr eaLnBrk="1" hangingPunct="1">
              <a:defRPr/>
            </a:pPr>
            <a:r>
              <a:rPr lang="en-US" sz="2800" dirty="0" smtClean="0">
                <a:latin typeface="Palatino Linotype" panose="02040502050505030304" pitchFamily="18" charset="0"/>
              </a:rPr>
              <a:t>Essentially - </a:t>
            </a:r>
            <a:r>
              <a:rPr lang="en-US" sz="2400" b="0" dirty="0" smtClean="0">
                <a:latin typeface="Palatino Linotype" panose="02040502050505030304" pitchFamily="18" charset="0"/>
              </a:rPr>
              <a:t>the higher the price, the greater the quantity supplied; the lower the price, the lower the quantity supplied</a:t>
            </a:r>
          </a:p>
          <a:p>
            <a:pPr eaLnBrk="1" hangingPunct="1">
              <a:defRPr/>
            </a:pPr>
            <a:r>
              <a:rPr lang="en-US" sz="2400" dirty="0" smtClean="0">
                <a:latin typeface="Palatino Linotype" panose="02040502050505030304" pitchFamily="18" charset="0"/>
              </a:rPr>
              <a:t>P   , QS     (vice versa)</a:t>
            </a:r>
            <a:endParaRPr lang="en-US" sz="2400" b="0" dirty="0" smtClean="0">
              <a:latin typeface="Palatino Linotype" panose="02040502050505030304" pitchFamily="18" charset="0"/>
            </a:endParaRPr>
          </a:p>
        </p:txBody>
      </p:sp>
      <p:sp>
        <p:nvSpPr>
          <p:cNvPr id="2" name="Content Placeholder 1"/>
          <p:cNvSpPr>
            <a:spLocks noGrp="1"/>
          </p:cNvSpPr>
          <p:nvPr>
            <p:ph sz="half" idx="2"/>
          </p:nvPr>
        </p:nvSpPr>
        <p:spPr/>
        <p:txBody>
          <a:bodyPr/>
          <a:lstStyle/>
          <a:p>
            <a:pPr>
              <a:defRPr/>
            </a:pPr>
            <a:endParaRPr lang="en-US"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1981200" y="566547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219200" y="566547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14541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dirty="0">
                <a:latin typeface="Palatino Linotype" panose="02040502050505030304" pitchFamily="18" charset="0"/>
              </a:rPr>
              <a:t>4.2  SUPPLY</a:t>
            </a:r>
          </a:p>
        </p:txBody>
      </p:sp>
      <p:pic>
        <p:nvPicPr>
          <p:cNvPr id="386058" name="Picture 9" descr="fig0405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ig0405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ig0405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ig0405d_thumb.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g0405e_thumb.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g0405f_thumb.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63713"/>
            <a:ext cx="72786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Determinants of Supply</a:t>
            </a:r>
          </a:p>
        </p:txBody>
      </p:sp>
      <p:sp>
        <p:nvSpPr>
          <p:cNvPr id="8195" name="Rectangle 3"/>
          <p:cNvSpPr>
            <a:spLocks noGrp="1" noChangeArrowheads="1"/>
          </p:cNvSpPr>
          <p:nvPr>
            <p:ph type="body" sz="half" idx="1"/>
          </p:nvPr>
        </p:nvSpPr>
        <p:spPr/>
        <p:txBody>
          <a:bodyPr>
            <a:normAutofit/>
          </a:bodyPr>
          <a:lstStyle/>
          <a:p>
            <a:pPr eaLnBrk="1" hangingPunct="1">
              <a:defRPr/>
            </a:pPr>
            <a:endParaRPr lang="en-US" sz="2400" b="0" dirty="0" smtClean="0"/>
          </a:p>
        </p:txBody>
      </p:sp>
      <p:graphicFrame>
        <p:nvGraphicFramePr>
          <p:cNvPr id="2" name="Table 1"/>
          <p:cNvGraphicFramePr>
            <a:graphicFrameLocks noGrp="1"/>
          </p:cNvGraphicFramePr>
          <p:nvPr>
            <p:extLst>
              <p:ext uri="{D42A27DB-BD31-4B8C-83A1-F6EECF244321}">
                <p14:modId xmlns:p14="http://schemas.microsoft.com/office/powerpoint/2010/main" val="1456636800"/>
              </p:ext>
            </p:extLst>
          </p:nvPr>
        </p:nvGraphicFramePr>
        <p:xfrm>
          <a:off x="214211" y="1600192"/>
          <a:ext cx="4399699" cy="4533916"/>
        </p:xfrm>
        <a:graphic>
          <a:graphicData uri="http://schemas.openxmlformats.org/drawingml/2006/table">
            <a:tbl>
              <a:tblPr firstRow="1" firstCol="1" bandRow="1">
                <a:tableStyleId>{5C22544A-7EE6-4342-B048-85BDC9FD1C3A}</a:tableStyleId>
              </a:tblPr>
              <a:tblGrid>
                <a:gridCol w="879848">
                  <a:extLst>
                    <a:ext uri="{9D8B030D-6E8A-4147-A177-3AD203B41FA5}">
                      <a16:colId xmlns:a16="http://schemas.microsoft.com/office/drawing/2014/main" val="20000"/>
                    </a:ext>
                  </a:extLst>
                </a:gridCol>
                <a:gridCol w="879848">
                  <a:extLst>
                    <a:ext uri="{9D8B030D-6E8A-4147-A177-3AD203B41FA5}">
                      <a16:colId xmlns:a16="http://schemas.microsoft.com/office/drawing/2014/main" val="20001"/>
                    </a:ext>
                  </a:extLst>
                </a:gridCol>
                <a:gridCol w="879848">
                  <a:extLst>
                    <a:ext uri="{9D8B030D-6E8A-4147-A177-3AD203B41FA5}">
                      <a16:colId xmlns:a16="http://schemas.microsoft.com/office/drawing/2014/main" val="20002"/>
                    </a:ext>
                  </a:extLst>
                </a:gridCol>
                <a:gridCol w="879848">
                  <a:extLst>
                    <a:ext uri="{9D8B030D-6E8A-4147-A177-3AD203B41FA5}">
                      <a16:colId xmlns:a16="http://schemas.microsoft.com/office/drawing/2014/main" val="20003"/>
                    </a:ext>
                  </a:extLst>
                </a:gridCol>
                <a:gridCol w="880307">
                  <a:extLst>
                    <a:ext uri="{9D8B030D-6E8A-4147-A177-3AD203B41FA5}">
                      <a16:colId xmlns:a16="http://schemas.microsoft.com/office/drawing/2014/main" val="20004"/>
                    </a:ext>
                  </a:extLst>
                </a:gridCol>
              </a:tblGrid>
              <a:tr h="213268">
                <a:tc gridSpan="5">
                  <a:txBody>
                    <a:bodyPr/>
                    <a:lstStyle/>
                    <a:p>
                      <a:pPr marL="0" marR="0" algn="ctr">
                        <a:spcBef>
                          <a:spcPts val="0"/>
                        </a:spcBef>
                        <a:spcAft>
                          <a:spcPts val="0"/>
                        </a:spcAft>
                      </a:pPr>
                      <a:r>
                        <a:rPr lang="en-US" sz="1200" dirty="0">
                          <a:effectLst/>
                        </a:rPr>
                        <a:t>Determinants of Supply</a:t>
                      </a:r>
                      <a:endParaRPr lang="en-US" sz="900" dirty="0">
                        <a:effectLst/>
                        <a:latin typeface="Times New Roman" panose="02020603050405020304" pitchFamily="18" charset="0"/>
                        <a:ea typeface="Times New Roman" panose="02020603050405020304" pitchFamily="18" charset="0"/>
                      </a:endParaRPr>
                    </a:p>
                  </a:txBody>
                  <a:tcPr marL="49621" marR="4962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0027">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1"/>
                  </a:ext>
                </a:extLst>
              </a:tr>
              <a:tr h="180027">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X</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A</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2"/>
                  </a:ext>
                </a:extLst>
              </a:tr>
              <a:tr h="180027">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X</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3"/>
                  </a:ext>
                </a:extLst>
              </a:tr>
              <a:tr h="180027">
                <a:tc>
                  <a:txBody>
                    <a:bodyPr/>
                    <a:lstStyle/>
                    <a:p>
                      <a:pPr marL="0" marR="0">
                        <a:spcBef>
                          <a:spcPts val="0"/>
                        </a:spcBef>
                        <a:spcAft>
                          <a:spcPts val="0"/>
                        </a:spcAft>
                      </a:pPr>
                      <a:r>
                        <a:rPr lang="en-US" sz="1000">
                          <a:effectLst/>
                        </a:rPr>
                        <a:t>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H</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4"/>
                  </a:ext>
                </a:extLst>
              </a:tr>
              <a:tr h="180027">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5"/>
                  </a:ext>
                </a:extLst>
              </a:tr>
              <a:tr h="180027">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6"/>
                  </a:ext>
                </a:extLst>
              </a:tr>
              <a:tr h="180027">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A</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7"/>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8"/>
                  </a:ext>
                </a:extLst>
              </a:tr>
              <a:tr h="180027">
                <a:tc>
                  <a:txBody>
                    <a:bodyPr/>
                    <a:lstStyle/>
                    <a:p>
                      <a:pPr marL="0" marR="0">
                        <a:spcBef>
                          <a:spcPts val="0"/>
                        </a:spcBef>
                        <a:spcAft>
                          <a:spcPts val="0"/>
                        </a:spcAft>
                      </a:pPr>
                      <a:r>
                        <a:rPr lang="en-US" sz="1000">
                          <a:effectLst/>
                        </a:rPr>
                        <a:t>V</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dirty="0">
                          <a:effectLst/>
                        </a:rPr>
                        <a:t> </a:t>
                      </a:r>
                      <a:endParaRPr lang="en-US" sz="900" dirty="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09"/>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Y</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0"/>
                  </a:ext>
                </a:extLst>
              </a:tr>
              <a:tr h="180027">
                <a:tc>
                  <a:txBody>
                    <a:bodyPr/>
                    <a:lstStyle/>
                    <a:p>
                      <a:pPr marL="0" marR="0">
                        <a:spcBef>
                          <a:spcPts val="0"/>
                        </a:spcBef>
                        <a:spcAft>
                          <a:spcPts val="0"/>
                        </a:spcAft>
                      </a:pPr>
                      <a:r>
                        <a:rPr lang="en-US" sz="1000">
                          <a:effectLst/>
                        </a:rPr>
                        <a:t>Y</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1"/>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2"/>
                  </a:ext>
                </a:extLst>
              </a:tr>
              <a:tr h="180027">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3"/>
                  </a:ext>
                </a:extLst>
              </a:tr>
              <a:tr h="180027">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O</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4"/>
                  </a:ext>
                </a:extLst>
              </a:tr>
              <a:tr h="180027">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P</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V</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B</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5"/>
                  </a:ext>
                </a:extLst>
              </a:tr>
              <a:tr h="180027">
                <a:tc>
                  <a:txBody>
                    <a:bodyPr/>
                    <a:lstStyle/>
                    <a:p>
                      <a:pPr marL="0" marR="0">
                        <a:spcBef>
                          <a:spcPts val="0"/>
                        </a:spcBef>
                        <a:spcAft>
                          <a:spcPts val="0"/>
                        </a:spcAft>
                      </a:pPr>
                      <a:r>
                        <a:rPr lang="en-US" sz="1000">
                          <a:effectLst/>
                        </a:rPr>
                        <a:t>C</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U</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L</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6"/>
                  </a:ext>
                </a:extLst>
              </a:tr>
              <a:tr h="180027">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T</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7"/>
                  </a:ext>
                </a:extLst>
              </a:tr>
              <a:tr h="180027">
                <a:tc>
                  <a:txBody>
                    <a:bodyPr/>
                    <a:lstStyle/>
                    <a:p>
                      <a:pPr marL="0" marR="0">
                        <a:spcBef>
                          <a:spcPts val="0"/>
                        </a:spcBef>
                        <a:spcAft>
                          <a:spcPts val="0"/>
                        </a:spcAft>
                      </a:pPr>
                      <a:r>
                        <a:rPr lang="en-US" sz="1000">
                          <a:effectLst/>
                        </a:rPr>
                        <a:t>OF</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R</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8"/>
                  </a:ext>
                </a:extLst>
              </a:tr>
              <a:tr h="180027">
                <a:tc>
                  <a:txBody>
                    <a:bodyPr/>
                    <a:lstStyle/>
                    <a:p>
                      <a:pPr marL="0" marR="0">
                        <a:spcBef>
                          <a:spcPts val="0"/>
                        </a:spcBef>
                        <a:spcAft>
                          <a:spcPts val="0"/>
                        </a:spcAft>
                      </a:pPr>
                      <a:r>
                        <a:rPr lang="en-US" sz="1000">
                          <a:effectLst/>
                        </a:rPr>
                        <a:t>Other Goods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Cost of</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G</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I</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19"/>
                  </a:ext>
                </a:extLst>
              </a:tr>
              <a:tr h="180027">
                <a:tc>
                  <a:txBody>
                    <a:bodyPr/>
                    <a:lstStyle/>
                    <a:p>
                      <a:pPr marL="0" marR="0">
                        <a:spcBef>
                          <a:spcPts val="0"/>
                        </a:spcBef>
                        <a:spcAft>
                          <a:spcPts val="0"/>
                        </a:spcAft>
                      </a:pPr>
                      <a:r>
                        <a:rPr lang="en-US" sz="1000">
                          <a:effectLst/>
                        </a:rPr>
                        <a:t>that can be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E</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Number of</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0"/>
                  </a:ext>
                </a:extLst>
              </a:tr>
              <a:tr h="180027">
                <a:tc>
                  <a:txBody>
                    <a:bodyPr/>
                    <a:lstStyle/>
                    <a:p>
                      <a:pPr marL="0" marR="0">
                        <a:spcBef>
                          <a:spcPts val="0"/>
                        </a:spcBef>
                        <a:spcAft>
                          <a:spcPts val="0"/>
                        </a:spcAft>
                      </a:pPr>
                      <a:r>
                        <a:rPr lang="en-US" sz="1000">
                          <a:effectLst/>
                        </a:rPr>
                        <a:t>Produced</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S</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1"/>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2"/>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3"/>
                  </a:ext>
                </a:extLst>
              </a:tr>
              <a:tr h="180027">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a:effectLst/>
                        </a:rPr>
                        <a:t> </a:t>
                      </a:r>
                      <a:endParaRPr lang="en-US" sz="900">
                        <a:effectLst/>
                        <a:latin typeface="Times New Roman" panose="02020603050405020304" pitchFamily="18" charset="0"/>
                        <a:ea typeface="Times New Roman" panose="02020603050405020304" pitchFamily="18" charset="0"/>
                      </a:endParaRPr>
                    </a:p>
                  </a:txBody>
                  <a:tcPr marL="49621" marR="49621" marT="0" marB="0"/>
                </a:tc>
                <a:tc>
                  <a:txBody>
                    <a:bodyPr/>
                    <a:lstStyle/>
                    <a:p>
                      <a:pPr marL="0" marR="0">
                        <a:spcBef>
                          <a:spcPts val="0"/>
                        </a:spcBef>
                        <a:spcAft>
                          <a:spcPts val="0"/>
                        </a:spcAft>
                      </a:pPr>
                      <a:r>
                        <a:rPr lang="en-US" sz="1000" dirty="0">
                          <a:effectLst/>
                        </a:rPr>
                        <a:t> </a:t>
                      </a:r>
                      <a:endParaRPr lang="en-US" sz="900" dirty="0">
                        <a:effectLst/>
                        <a:latin typeface="Times New Roman" panose="02020603050405020304" pitchFamily="18" charset="0"/>
                        <a:ea typeface="Times New Roman" panose="02020603050405020304" pitchFamily="18" charset="0"/>
                      </a:endParaRPr>
                    </a:p>
                  </a:txBody>
                  <a:tcPr marL="49621" marR="49621" marT="0" marB="0"/>
                </a:tc>
                <a:extLst>
                  <a:ext uri="{0D108BD9-81ED-4DB2-BD59-A6C34878D82A}">
                    <a16:rowId xmlns:a16="http://schemas.microsoft.com/office/drawing/2014/main" val="10024"/>
                  </a:ext>
                </a:extLst>
              </a:tr>
            </a:tbl>
          </a:graphicData>
        </a:graphic>
      </p:graphicFrame>
      <p:sp>
        <p:nvSpPr>
          <p:cNvPr id="3" name="Content Placeholder 2"/>
          <p:cNvSpPr>
            <a:spLocks noGrp="1"/>
          </p:cNvSpPr>
          <p:nvPr>
            <p:ph sz="half" idx="2"/>
          </p:nvPr>
        </p:nvSpPr>
        <p:spPr>
          <a:xfrm>
            <a:off x="4856899" y="1417638"/>
            <a:ext cx="4038600" cy="4945062"/>
          </a:xfrm>
        </p:spPr>
        <p:txBody>
          <a:bodyPr>
            <a:normAutofit/>
          </a:bodyPr>
          <a:lstStyle/>
          <a:p>
            <a:r>
              <a:rPr lang="en-US" sz="2000" b="1" dirty="0">
                <a:latin typeface="Palatino Linotype" panose="02040502050505030304" pitchFamily="18" charset="0"/>
              </a:rPr>
              <a:t>Change in supply-</a:t>
            </a:r>
            <a:r>
              <a:rPr lang="en-US" sz="2000" dirty="0">
                <a:latin typeface="Palatino Linotype" panose="02040502050505030304" pitchFamily="18" charset="0"/>
              </a:rPr>
              <a:t> </a:t>
            </a:r>
            <a:r>
              <a:rPr lang="en-US" dirty="0">
                <a:latin typeface="Palatino Linotype" panose="02040502050505030304" pitchFamily="18" charset="0"/>
              </a:rPr>
              <a:t>occurs when our supply curve shifts right or </a:t>
            </a:r>
            <a:r>
              <a:rPr lang="en-US" dirty="0" smtClean="0">
                <a:latin typeface="Palatino Linotype" panose="02040502050505030304" pitchFamily="18" charset="0"/>
              </a:rPr>
              <a:t>left.  There are 9 determinants:</a:t>
            </a:r>
            <a:endParaRPr lang="en-US" dirty="0">
              <a:latin typeface="Palatino Linotype" panose="02040502050505030304" pitchFamily="18" charset="0"/>
            </a:endParaRPr>
          </a:p>
          <a:p>
            <a:r>
              <a:rPr lang="en-US" dirty="0" smtClean="0">
                <a:latin typeface="Palatino Linotype" panose="02040502050505030304" pitchFamily="18" charset="0"/>
              </a:rPr>
              <a:t>Productivity</a:t>
            </a:r>
          </a:p>
          <a:p>
            <a:r>
              <a:rPr lang="en-US" dirty="0" smtClean="0">
                <a:latin typeface="Palatino Linotype" panose="02040502050505030304" pitchFamily="18" charset="0"/>
              </a:rPr>
              <a:t>Expectations</a:t>
            </a:r>
          </a:p>
          <a:p>
            <a:r>
              <a:rPr lang="en-US" dirty="0" smtClean="0">
                <a:latin typeface="Palatino Linotype" panose="02040502050505030304" pitchFamily="18" charset="0"/>
              </a:rPr>
              <a:t>Taxes</a:t>
            </a:r>
          </a:p>
          <a:p>
            <a:r>
              <a:rPr lang="en-US" dirty="0" smtClean="0">
                <a:latin typeface="Palatino Linotype" panose="02040502050505030304" pitchFamily="18" charset="0"/>
              </a:rPr>
              <a:t>Technology</a:t>
            </a:r>
          </a:p>
          <a:p>
            <a:r>
              <a:rPr lang="en-US" dirty="0" smtClean="0">
                <a:latin typeface="Palatino Linotype" panose="02040502050505030304" pitchFamily="18" charset="0"/>
              </a:rPr>
              <a:t>Price of other goods</a:t>
            </a:r>
          </a:p>
          <a:p>
            <a:r>
              <a:rPr lang="en-US" dirty="0" smtClean="0">
                <a:latin typeface="Palatino Linotype" panose="02040502050505030304" pitchFamily="18" charset="0"/>
              </a:rPr>
              <a:t>Inputs (cost of)</a:t>
            </a:r>
          </a:p>
          <a:p>
            <a:r>
              <a:rPr lang="en-US" dirty="0" smtClean="0">
                <a:latin typeface="Palatino Linotype" panose="02040502050505030304" pitchFamily="18" charset="0"/>
              </a:rPr>
              <a:t>Gov’t Regulations</a:t>
            </a:r>
          </a:p>
          <a:p>
            <a:r>
              <a:rPr lang="en-US" dirty="0" smtClean="0">
                <a:latin typeface="Palatino Linotype" panose="02040502050505030304" pitchFamily="18" charset="0"/>
              </a:rPr>
              <a:t>Subsidies</a:t>
            </a:r>
          </a:p>
          <a:p>
            <a:r>
              <a:rPr lang="en-US" dirty="0" smtClean="0">
                <a:latin typeface="Palatino Linotype" panose="02040502050505030304" pitchFamily="18" charset="0"/>
              </a:rPr>
              <a:t>Sellers (number of)</a:t>
            </a:r>
          </a:p>
          <a:p>
            <a:endParaRPr lang="en-US" dirty="0">
              <a:latin typeface="Palatino Linotype" panose="02040502050505030304" pitchFamily="18" charset="0"/>
            </a:endParaRPr>
          </a:p>
        </p:txBody>
      </p:sp>
    </p:spTree>
    <p:extLst>
      <p:ext uri="{BB962C8B-B14F-4D97-AF65-F5344CB8AC3E}">
        <p14:creationId xmlns:p14="http://schemas.microsoft.com/office/powerpoint/2010/main" val="174988770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2" name="Text Box 6"/>
          <p:cNvSpPr txBox="1">
            <a:spLocks noChangeArrowheads="1"/>
          </p:cNvSpPr>
          <p:nvPr/>
        </p:nvSpPr>
        <p:spPr bwMode="auto">
          <a:xfrm>
            <a:off x="152400" y="4110831"/>
            <a:ext cx="388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defRPr sz="2400">
                <a:solidFill>
                  <a:schemeClr val="tx1"/>
                </a:solidFill>
                <a:latin typeface="Times New Roman" pitchFamily="18" charset="0"/>
              </a:defRPr>
            </a:lvl1pPr>
            <a:lvl2pPr marL="5191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b="1" dirty="0">
                <a:latin typeface="Palatino Linotype" panose="02040502050505030304" pitchFamily="18" charset="0"/>
              </a:rPr>
              <a:t>2.</a:t>
            </a:r>
            <a:r>
              <a:rPr lang="en-US" altLang="en-US" dirty="0">
                <a:latin typeface="Palatino Linotype" panose="02040502050505030304" pitchFamily="18" charset="0"/>
              </a:rPr>
              <a:t>	When supply increases, the supply curve shifts rightward from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0</a:t>
            </a:r>
            <a:r>
              <a:rPr lang="en-US" altLang="en-US" dirty="0">
                <a:latin typeface="Palatino Linotype" panose="02040502050505030304" pitchFamily="18" charset="0"/>
              </a:rPr>
              <a:t> to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2</a:t>
            </a:r>
            <a:r>
              <a:rPr lang="en-US" altLang="en-US" dirty="0">
                <a:latin typeface="Arial" charset="0"/>
              </a:rPr>
              <a:t>.</a:t>
            </a:r>
          </a:p>
        </p:txBody>
      </p:sp>
      <p:sp>
        <p:nvSpPr>
          <p:cNvPr id="367623" name="Text Box 7"/>
          <p:cNvSpPr txBox="1">
            <a:spLocks noChangeArrowheads="1"/>
          </p:cNvSpPr>
          <p:nvPr/>
        </p:nvSpPr>
        <p:spPr bwMode="auto">
          <a:xfrm>
            <a:off x="152400" y="2191538"/>
            <a:ext cx="3581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defRPr sz="2400">
                <a:solidFill>
                  <a:schemeClr val="tx1"/>
                </a:solidFill>
                <a:latin typeface="Times New Roman" pitchFamily="18" charset="0"/>
              </a:defRPr>
            </a:lvl1pPr>
            <a:lvl2pPr marL="46037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b="1" dirty="0">
                <a:latin typeface="Arial" charset="0"/>
              </a:rPr>
              <a:t>1</a:t>
            </a:r>
            <a:r>
              <a:rPr lang="en-US" altLang="en-US" b="1" dirty="0">
                <a:latin typeface="Palatino Linotype" panose="02040502050505030304" pitchFamily="18" charset="0"/>
              </a:rPr>
              <a:t>.</a:t>
            </a:r>
            <a:r>
              <a:rPr lang="en-US" altLang="en-US" dirty="0">
                <a:latin typeface="Palatino Linotype" panose="02040502050505030304" pitchFamily="18" charset="0"/>
              </a:rPr>
              <a:t>	When supply decreases, the supply curve shifts leftward from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0</a:t>
            </a:r>
            <a:r>
              <a:rPr lang="en-US" altLang="en-US" dirty="0">
                <a:latin typeface="Palatino Linotype" panose="02040502050505030304" pitchFamily="18" charset="0"/>
              </a:rPr>
              <a:t> to </a:t>
            </a:r>
            <a:r>
              <a:rPr lang="en-US" altLang="en-US" i="1" dirty="0">
                <a:latin typeface="Palatino Linotype" panose="02040502050505030304" pitchFamily="18" charset="0"/>
              </a:rPr>
              <a:t>S</a:t>
            </a:r>
            <a:r>
              <a:rPr lang="en-US" altLang="en-US" baseline="-25000" dirty="0">
                <a:latin typeface="Palatino Linotype" panose="02040502050505030304" pitchFamily="18" charset="0"/>
              </a:rPr>
              <a:t>1</a:t>
            </a:r>
            <a:r>
              <a:rPr lang="en-US" altLang="en-US" dirty="0">
                <a:latin typeface="Palatino Linotype" panose="02040502050505030304" pitchFamily="18" charset="0"/>
              </a:rPr>
              <a:t>.</a:t>
            </a:r>
          </a:p>
        </p:txBody>
      </p:sp>
      <p:sp>
        <p:nvSpPr>
          <p:cNvPr id="367624" name="Text Box 8"/>
          <p:cNvSpPr txBox="1">
            <a:spLocks noChangeArrowheads="1"/>
          </p:cNvSpPr>
          <p:nvPr/>
        </p:nvSpPr>
        <p:spPr bwMode="auto">
          <a:xfrm>
            <a:off x="449262" y="1099403"/>
            <a:ext cx="69230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smtClean="0">
                <a:latin typeface="Palatino Linotype" panose="02040502050505030304" pitchFamily="18" charset="0"/>
              </a:rPr>
              <a:t>A change in any of the determinants wi</a:t>
            </a:r>
            <a:r>
              <a:rPr lang="en-US" altLang="en-US" dirty="0" smtClean="0">
                <a:latin typeface="Palatino Linotype" panose="02040502050505030304" pitchFamily="18" charset="0"/>
              </a:rPr>
              <a:t>ll cause a shift in the S curve.</a:t>
            </a:r>
            <a:r>
              <a:rPr lang="en-US" altLang="en-US" dirty="0" smtClean="0">
                <a:latin typeface="Palatino Linotype" panose="02040502050505030304" pitchFamily="18" charset="0"/>
              </a:rPr>
              <a:t>.</a:t>
            </a:r>
            <a:endParaRPr lang="en-US" altLang="en-US" dirty="0">
              <a:latin typeface="Palatino Linotype" panose="02040502050505030304" pitchFamily="18" charset="0"/>
            </a:endParaRPr>
          </a:p>
        </p:txBody>
      </p:sp>
      <p:sp>
        <p:nvSpPr>
          <p:cNvPr id="367628" name="Rectangle 12"/>
          <p:cNvSpPr>
            <a:spLocks noGrp="1" noChangeArrowheads="1"/>
          </p:cNvSpPr>
          <p:nvPr>
            <p:ph type="title"/>
          </p:nvPr>
        </p:nvSpPr>
        <p:spPr>
          <a:xfrm>
            <a:off x="195146" y="234989"/>
            <a:ext cx="6347713" cy="1320800"/>
          </a:xfrm>
        </p:spPr>
        <p:txBody>
          <a:bodyPr/>
          <a:lstStyle/>
          <a:p>
            <a:r>
              <a:rPr lang="en-US" dirty="0" smtClean="0">
                <a:latin typeface="Palatino Linotype" panose="02040502050505030304" pitchFamily="18" charset="0"/>
              </a:rPr>
              <a:t>SUPPLY</a:t>
            </a:r>
            <a:endParaRPr lang="en-US" dirty="0">
              <a:latin typeface="Palatino Linotype" panose="02040502050505030304" pitchFamily="18" charset="0"/>
            </a:endParaRPr>
          </a:p>
        </p:txBody>
      </p:sp>
      <p:pic>
        <p:nvPicPr>
          <p:cNvPr id="367633" name="Picture 4" descr="fig0407a_thum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0407b_thum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0407c_thumb.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1613" y="1647825"/>
            <a:ext cx="486092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7623"/>
                                        </p:tgtEl>
                                        <p:attrNameLst>
                                          <p:attrName>style.visibility</p:attrName>
                                        </p:attrNameLst>
                                      </p:cBhvr>
                                      <p:to>
                                        <p:strVal val="visible"/>
                                      </p:to>
                                    </p:set>
                                    <p:animEffect transition="in" filter="wipe(left)">
                                      <p:cBhvr>
                                        <p:cTn id="7" dur="500"/>
                                        <p:tgtEl>
                                          <p:spTgt spid="3676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7622"/>
                                        </p:tgtEl>
                                        <p:attrNameLst>
                                          <p:attrName>style.visibility</p:attrName>
                                        </p:attrNameLst>
                                      </p:cBhvr>
                                      <p:to>
                                        <p:strVal val="visible"/>
                                      </p:to>
                                    </p:set>
                                    <p:animEffect transition="in" filter="wipe(left)">
                                      <p:cBhvr>
                                        <p:cTn id="12" dur="500"/>
                                        <p:tgtEl>
                                          <p:spTgt spid="3676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2" grpId="0" autoUpdateAnimBg="0"/>
      <p:bldP spid="36762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smtClean="0">
                <a:latin typeface="Palatino Linotype" panose="02040502050505030304" pitchFamily="18" charset="0"/>
              </a:rPr>
              <a:t>Determinants…</a:t>
            </a:r>
            <a:r>
              <a:rPr lang="en-US" dirty="0" smtClean="0">
                <a:solidFill>
                  <a:srgbClr val="C00000"/>
                </a:solidFill>
                <a:latin typeface="Palatino Linotype" panose="02040502050505030304" pitchFamily="18" charset="0"/>
              </a:rPr>
              <a:t>P</a:t>
            </a:r>
            <a:r>
              <a:rPr lang="en-US" dirty="0" smtClean="0">
                <a:latin typeface="Palatino Linotype" panose="02040502050505030304" pitchFamily="18" charset="0"/>
              </a:rPr>
              <a:t>ETT PIGSS</a:t>
            </a:r>
          </a:p>
        </p:txBody>
      </p:sp>
      <p:sp>
        <p:nvSpPr>
          <p:cNvPr id="9219" name="Rectangle 3"/>
          <p:cNvSpPr>
            <a:spLocks noGrp="1" noChangeArrowheads="1"/>
          </p:cNvSpPr>
          <p:nvPr>
            <p:ph type="body" sz="half" idx="1"/>
          </p:nvPr>
        </p:nvSpPr>
        <p:spPr/>
        <p:txBody>
          <a:bodyPr>
            <a:normAutofit lnSpcReduction="10000"/>
          </a:bodyPr>
          <a:lstStyle/>
          <a:p>
            <a:pPr eaLnBrk="1" hangingPunct="1">
              <a:lnSpc>
                <a:spcPct val="90000"/>
              </a:lnSpc>
              <a:defRPr/>
            </a:pPr>
            <a:r>
              <a:rPr lang="en-US" sz="2800" b="1" dirty="0" smtClean="0">
                <a:latin typeface="Palatino Linotype" panose="02040502050505030304" pitchFamily="18" charset="0"/>
              </a:rPr>
              <a:t>Productivity</a:t>
            </a:r>
            <a:r>
              <a:rPr lang="en-US" sz="2800" dirty="0" smtClean="0">
                <a:latin typeface="Palatino Linotype" panose="02040502050505030304" pitchFamily="18" charset="0"/>
              </a:rPr>
              <a:t>-</a:t>
            </a:r>
            <a:r>
              <a:rPr lang="en-US" sz="2800" b="0" dirty="0" smtClean="0">
                <a:latin typeface="Palatino Linotype" panose="02040502050505030304" pitchFamily="18" charset="0"/>
              </a:rPr>
              <a:t> is the efficiency of workers or the work process, when workers are happy or better trained they are more productive and supply increases, when they are unhappy or poorly trained productivity decreases so supply decreases</a:t>
            </a:r>
          </a:p>
        </p:txBody>
      </p:sp>
      <p:sp>
        <p:nvSpPr>
          <p:cNvPr id="2" name="Content Placeholder 1"/>
          <p:cNvSpPr>
            <a:spLocks noGrp="1"/>
          </p:cNvSpPr>
          <p:nvPr>
            <p:ph sz="half" idx="2"/>
          </p:nvPr>
        </p:nvSpPr>
        <p:spPr/>
        <p:txBody>
          <a:bodyPr/>
          <a:lstStyle/>
          <a:p>
            <a:pPr>
              <a:defRPr/>
            </a:pPr>
            <a:endParaRPr lang="en-US" dirty="0"/>
          </a:p>
        </p:txBody>
      </p:sp>
      <p:sp>
        <p:nvSpPr>
          <p:cNvPr id="9221" name="AutoShape 6" descr="data:image/jpeg;base64,/9j/4AAQSkZJRgABAQAAAQABAAD/2wCEAAkGBhQSERQUEhQVFRUUFBkWFBQVFxcUFBQVFBcVFhUXFBQXHCYeFxojGhQUHy8gIycpLCwsFSAxNTAqNSYrLCkBCQoKDgwOFw8PGCwcHx8sKSwsLCkpKSksKSkpKSkpLCktKSksLCwpLCwpKSksLCwpKSksKSksKSksKSwpKSwpKf/AABEIAMkA+wMBIgACEQEDEQH/xAAcAAABBQEBAQAAAAAAAAAAAAAAAwQFBgcCAQj/xABPEAACAAQDAwULBwoFAgcBAAABAgADBBEFEiEGMUETIlFhcQcUMjRUc4GRk7LRFiMzobGz0hUkQlJydIKSwfAlNVNi00PhCBdjlKKkwkT/xAAZAQEAAwEBAAAAAAAAAAAAAAAAAQIDBAX/xAAhEQEAAgICAwEBAQEAAAAAAAAAAQIDERITITFRBCJBgf/aAAwDAQACEQMRAD8Aw2CCCAII6loWIABJJsANSSdwA4xIHZqq8mn+ymfCAjYIkvk3VeTT/ZP8IPk3VeTT/ZP8ICNgiS+TdV5NP9k/wg+TdV5NP9k/wgI2CJL5NVXk0/2T/CD5N1Xk0/2T/CAjYIkvk3VeTT/ZP8IPk3VeTT/ZP8ICNgiS+TdV5NP9k/wg+TVV5NP9k/wgI2CJL5N1Xk0/2T/CD5N1Xk0/2T/CAjYIkvk3VeTT/ZP8IPk3VeTT/ZP8ICNgiS+TdV5NP9k/wg+TdV5NP9k/wgI2CJL5NVXk0/2T/CD5N1Xk0/2T/CAjYIkvk3VeTT/ZP8IPk3VeTT/ZP8ICNgiS+TVV5NP9k/wg+TdV5NP9k/wgI2CJL5N1Xk0/2T/CD5N1Xk0/2T/CAjYIc1mGzZNuVlvLzajOrJe2+2Yaw2gCCCCAIIIIB/gHjVP5+X76xs+LSUlU9CZcqSDMpVZyZMlizX3szISTGMYB41T+fl++sbVj4/NsO/c1+2EK2nwZ08wEay5HsJH/ABx7JcZvo5PsJH4IKVebHVOnOPbF9M9yUcD/AEpHsJH4IQqZlhpLkewkf8cO5iw1rF5sVlKnDHZvfYT5rLfd3vT/APHGk0tLLKi8mRw/6Ej8EZQB+fj9qNho5fNHYIhLoYbKt9BT+wk/gjtcMk3tyFPu/wBCT+CHnJ6CFElc6CUamHSr/QU/sJP4Im5Wz9OVB72p/YSfwQ1lyudE+CqSs7kKqjMzMQqqBvLMdAILQjl2dpr+LU/sJP4YVXZyl8lp/YSvwxnm1Pd0kymKUMvlyNDOmXWV/Ag5zdptENhPd/qBMHfEmSyE6mWGRlHVziDBLYhsvSeS03sJX4Y5XZil1/Nab2Er8MJ4VtxRTyoWpk5nQMELhW14EHj1ROol9RugIqTsvS+S03sJX4Ycytk6O2tJTewlfhiSlS4XUaQFaxPZmlUDLS0w1/0JX4Y7bZel5v5rTa7/AJiV+GJXFEuo7YVZPBiBDDZWkz271prdHISvwwiuzNLy5XvWmy9HISvwxYMnP9EIKnzxPVEofPHdLxd6ataXIWTLQblFPT2+uXFVO11T0yv/AG1N/wAUT/dkW2IvFJIghLfK+p6ZX/tqb/ihxh21U9pssMZRDTEBHe9NqCwBH0XRFfIh3hI+fledT31gna4d2akSVVlJaKiLOmWVFCqLy6YmyjQaxncaT3cPHX89M+6pozaCRBBBAEEEEA/wDxqn8/L99Y23HB+bYf8Aua/bGJYB41T+fl++sbdjQ/NsP/c1+2JhW3o1pF5sdUy88x1SjSOqQc8xdmVmrDatXmw/mJDWuTSIkZyqfn47Y2Shl80dgjH0H5+O2Now9OaOwRRaDvk+aIUly+d6IW5PmiFJS8+JWQOPbQSKGWZ1QxA1CIvhzWH6KD+p0EYttt3SqjETkb5qnU8yQh003NMb9NvqHACGe3m0E2rrZrTRl5N2lpLvcS1RiLDrJFyeJiuxCRBBBBIvFo2W7oVXRumWazSlcMZLsxlm17X4ga8DrYRV4BAfX2xu0q1snPdCykBshuuouCL6jiO0GLAIwn/w44p85VSDxRJq/wAJKsP/AJrG6IlvXf1wCNatwO2Fbbo5qBcemFBAeZdYQQfOHshzCSjnHsgPmfuzj/EnikFYvPdoH+Jt/fRFJYQZ7IkQ7wgfPyvOp76w2YQ7wj6eV51PfEBce7h46/npn3VNGbRpPdw8dfz0z7qmjNoNBBBBAEEEEA/wDxqn8/L99Y2/GvFcP/c1+2MQwDxqn8/L99Y2/GR+a4f+5r9sTCtvRKl8GO6Mc4xxSboVo/CMXZnTiG9fuhzM4QnVS76REjNkH5+O2Nqw5OaOwRi7C2IAdcbZhp5o7BFYWhKBeaI7lLzx6I6VNBAq870RMr6fLe3BX8o1mS+Xvmba4sfDN7jtvEJFv7rVFyeL1Vlyh2WYOvlEViw7WzRU5MoswUakm0VS4giblbG1TMFWVv8A0rjL67wxrsKeVNeUdWTfbsB09cVi9Z9StNLfDenpWc2UEnqiUm7MTFTMd4BNuoC5+oRdNjsEUSlbKNQDc9MTVTQjlEDC6ki46ibGOK36v74w7K/l/jlLr/w3UF5lZOKnRZctW4c4szAdfNSN1ijdx7Ce98PKZQCKmepYfp5JrIGPoW38MXmO9wy5mDSOo8aPYAjkDWOo8EB8z92n/M2/voilMIu3dq/zRuz4RS2EGRBhDvCPp5XnU98Q3Ih1g6Xnyh/6qe8IC293Dx1/PTPuqaM2jSe7h46/npn3VNGbQaiCCCAIIIIB/gHjVP5+X76xuOL+K4f+5r9sYdgHjVP5+X76xs20deEp8OB40Sn64mFbei9N4Ij2i8MxFU2OpaFqDFlzHri7JNO26PJh+yGvfwJtCsycN99LRG1mezx/iQ7f6xtOG+COwRizuDiAI11jZcIniw14CKphYkHNEC+FHInrlGsJtUqG3jdBoyDum4Sk/EJvKc3LJlWfjuPr7OqKVshhvz00MLmXp9Zv9kant9SpMaXPWzZSFmA8QGuhPVqw9Iin0aBZ8yYAF5QLdRqAVFjrxvoY4M15jlEu+la2ito/6WfatZJyrKmTWHBFNh2m3xjqXt7TZs06jdJlrZigY26CTYmHFfgCzwCLg8bErf1Q2pNi1V2mEab9SWt1C8ctb4ePn26Jrl349H7bWSuQaaiHk10Ay216AIp+IbW1ExwovIvZtxLMp3EabouQkBqWYnAEkfaD64Z02FowWYw3AD0Dh2RXFfHXc6Xy472iI22fYR2NBIZ2zuylmawXMzMxZio0BJJifiA2Fcd4SDuupIHazRP3j16W3WHj2jUzDxo9hKfPVRqQI7VwdxEW2q6ggjkzBe19YkfNfdqH+KN2D+kUtli492OoV8UYqb2sPTpFQeDIiwhzhBtPledT3hDdocYT9PK86nviAtndw8dfz0z7qmjNo0nu4eOv56Z91TRm0GoggggCCCCAf4B41T+fl++sa9tZhfKycNPRRKPrvGQ4B41T+fl++sbdjB+Yw79zX7YK29KnS7PEg68YcYfg5WYLnfEpQvoe2CVM56xLPRdaGxGvbHGKPlks3QNIcPNgnYcZkkqxy5tN1z6oEzpQ9k05WqZjv/7xpMipK2t6YrGB7KClnO5mlxluFyZWOvTmItFnl1C2uFFyOPC/WYhXnEHhxVrn6oa4jXOUuL3iGxPGmVsq6g6X434/bHVFiBmLlJsy9B324wT2wZVBmM1uDcDDKbS8m+U77Xte5/v4Q/8AlA7sVJ56vyYBsStgOdc9IMcbWUJRkmDjLyMf9ysWF+3MR6oxzUi1ZbYMuraKU1Va0SGIzPmmsQpI3xWKHEQbXhzW1bN4IzW4E2EeNbD5e7T9P86c0uKckrZ5btpYAMtjDiTUfNFdwJuq9APCIydWzNxlyr23ksfq0vCVHUNmAYg5jYBY3rjiVMmS1I8rtS45PloEQnKosOoCHCbT1VrKWPZcxHTsUlXRVFrm2u88ItUpRKklt24/ZHqxTUPCtl/1VsVx+qa2YOLcbG0OcD22nK12NwN8XKTPNr3sD2iEaiWkzRkRh/uUExbip2GUvukEMTa62inY7t1PZ2mISNDpFpmbKSHuFunSVOg7FN4qu0Oxk6WjGV88tjbKDym7inH0ROk89spq69p04u5uxOsLND3Ddiq2c90ppu/9ICXfqHKEXPZCT0EzMy8nMzIbOuRrqR+sLaQWkyeF8K+nledT3xCE1bb9O3SF8K+nledT3xBC2d3Dx1/PTPuqaM2jSe7h46/npn3VNGbQaiCCCAIIIIB/gHjVP5+X76xtuNoTT4dbyNftjEsA8ap/Py/fWN7q5tqbD/3NftgpedQr9DJax0O/oh1S4Yc4aYQgHSRmPYIcTJ7HXdbd0RF4lU5hpow3jiL7iOoxdzzdOz1lLqhvpu3+qPEmhwLHs6Iq3frpbOCOi4tfrEejFACbHr9MRMKTO0xUm7I3QSD6en0i3pgnvlN+HR2axF5mmAlQWuNfR1/3uh9UUr8mrNYrpmsb6f39sY2y0idTLSuDJaNxWTRpOV0J13k9rkk/baFEomzlwCBwB3w4SaCbjU33w9E9eJAtGjJTVnCVXZX0zhW7GBI+wxe6mmWYpluN4t6DFK2vw8zJ8qdKIIVSHI7bj6ifVFppa1Xp1dpgllVszm1gVHG/Hj6YJmfWlKxbAJkgsVNwOJ6Os/1hPC8TVrq/NPQePYYlsa23RZMy2Wa3gyn0HO/WZRwA1HoimYDjKLMXlk5UZrMLAhkYnPcfrDeCOi0YXw8nbizWiFon4bTjnE626THOHS0L8og5qaA7h1n1Q9fZyQWPJhApNwwAPNPReHGJUaS0ReBJOUb2IGno1iKYorO9mX9FrxqI0isKn8rWDoE1AOiwIvaNIn4jmWcO3184faIpOC4dkZXbKlnDEX3HNf6gBFm2Uwp6lJ07OgTlHuL882J4cFvxPQY33Dk42lMLiFlVd3D1DX++qOWrspzHoN4c4L3tVS+VlHModkJudGTRhwvwIPEEQvW4DJmCxG4g7yN3A66jqiUekNKxKa5tToNf03JVdegAXb0Q4p8LmE3nTnduhOag6t8LOTLLBtQPBtvItxvDH8qsdAyIOi4J9Z09UEH02iGYEE3AsL8IRYTEJOdmB3/9zvhH8ojcXv1giEp2KKON4GylRMDiz84dDAEfXES2z9I0xCZMvNnU5lGU3BHFbfXHU3FQdben/txjmmxVS6Aje67u0QWiVP7uHjz+emfdUsZtGk93Dx5/PTPuqWM2g7BBBBAEEEEA/wAA8ap/Py/fWN2xIHvWgPDvNes7+AjCcA8ap/Py/fWNT232g73lYYDfK1CpNt/hWiYUyeklLdzxt1Hf6ok5GFSyLzed0ACwHTFMw3ayWTdWUDr8K/WOETo2hARnJvlVmtprYExO3Jp1tHtBS07iWJCVE9wPm28FV3gzH1sOoaxEpJSYys6S0ud0pMij0Ek+uKbhFS015k5mHKO5ZieN9YuFHiKTFKsRccBvEef+nLf1V6/5cGOPNvaaQCWct+Y+gO70GDNyTiW30bjKpPAn9E9R4GI5avTk5moP0b8HA3qehh9ce1VegQpOYbtCd5A4dojzuMz5etzj0idpK6ZRMLLnRtAQdzcAYrGNYhWMoeZKmy5bbiUdUP8AERYxYavaiaFlzpbBbHmtbU65b69V4R2jn085GabMmNMynK5ms/O/ZYnTstHqYs0xWItDysn5K2tNq6hUpOMumgJ7b/0MJ1WLO4K3OU8L6eqGMEdbi4VESezkp2qEVDYk849CDVr+gGIyJ7ZCqSXMZnYLdbXJtoTrFLzMVnTWkRyjbUE5OYi6BdOgAX4AACPfyKw51rAbjp9sQJ21pUtqXyjQKCfr/rDzBu6MKuolUyysvLOJa5jdVzaXNo8TpzTPjb2ZzYYjzoutLnJVVBtv6u0+mI/afZyWJLmVdZhWxIJGYDXKdbWi91uyVbqsudSoCeKTP6RXcV7mGJTtDWU1rblDr/Qx0YsOSLbmXLl/RimsxEI/uUYiyUkxb5Q09msP2EBsOEWip2jlSzZ5ozHcC2vqhlhGyOJ0koSpUvCmVRa7o5d+ksx3kwrT4di0okpRYPc7yqWJ7TePU5Q8e2Lc7INtVLZiFdCQNRe+nTv0hE43TObcpLvxBZb/AFxIirxhN2H4Yf2QB/8AuEZuKYp+lg9A38IP9YnlCOqPqOm8l+iyg9TCGFViCoOcyjtIiXbGqweFgFGexU+BgXFnY/O4BSqOnJmPqWXDcHVH1V5mMqRow9cNqepLTZVm/wComg1PhDoi7Goo7XfB5IPQKWb9oSImmx+l5VA2AJLJdbNnKAHMLNbIL2OsNpjHH1B93Dx5/PTPuqWM2jSe7h46/npn3VNGbRLcQQQQBBBBAP8AAPGqfz8v31jTtvZIMnDLgH8xG/8AajMcA8ap/Py/fWNI7o1aEk4WDxoR70FbR4VfvVAL5V9UKICFKhrAgi2/f9kRxxtej64RfHOiJYcZJfk6YtwB6QY7kUU1SGDWO/fCUzGXO6G5qnbpiuoaxNlhxPaGfyYl5QACDmGp0+yIOfiTuxZrsbWF+EcCnmNwMLScKdt5AisY6x6hrOW0+5eNWlwiOSJa8ANf7vHs4U/6ImntZfhDmXgOvOY+iHsjA5Q3gntMXiuvTK19/wCq4wHC8KyaN28FGPoi2pSS18FVFuqHXKcOqLaZ9vxS6jC5iLmdbC9vX1Q1G68WXaJvmv4hFZvpFZa1mZhM4Js/Mqw2Rpa5AL5yRe5tpYG8S1FsRWSnWbKeWroQyMHsVYbiDbfCvc5m25bjfL9rRd5dTpppvuItEeFLXmJV41+PL/8A1Obf+ojfaIUXaHHx/wBUnt5I/aInxM0+qOS4vpwis0j4c5Qfyxx5dDY9suUY9PdBxtfClqe2Uv8AQxMNvvv6IRZieqI4V+HOUWe6biw8KRL9l8DHp7q2JDwqWX7Nx9hiRVdRHbtquu4RHXX4jmiT3YaseFSJ6pgg/wDOadxpV9DMPtEPpjamGpYcQIddfhzcf+cx403qmH4Qyre6KKqfT/MlbOo1e97uOqHTykNzlGvSBHlNITlJfMW/KLwH6wieuI8o7I+Ee7h46/npn3VNGbRpPdw8efz0z7qljNol0CCCCAIIIIB/gHjVP5+X76xee6QOXTDllXYyqMS5gUE5HDG6tpoeqM8piMwzEqL6sozEdYFxc+kRc9s9nqugl083vuZOlVKZkdWmLY2VsrAsbHKwPr6ICJ+TV1XU343VvhD2l2SQjnzLHsb4Q22TpauvqpdPLqJil73dpj5UUC5Y870dZIHGE9pXm0lTMkLVzphlO0t2u6DMhsct3JIvfXSCvEtiWCiWw5MM4I1IRjb6oSSmf9R/5G+EebPyaysmMkudMARDMmzHmusuVLXwnmNc2A6gSdwBh9RShPmCTJxKdyrHLLM1ZkqTMc6BRM5RmW50BZQNRe0EcTdJbj9B/wCRvhCiq1/Af+RvhETX1lXImPKmzJ6PLYq6tMcEMN4OsS1GoNPLmzsSmymmMwEpVnTWCobZiQ4ABN7dkDgWUNfwX/kf4QqCf1X/AJW+ESOKbLGnqxSTsVdZrBLEpP5P5wApdw+l7jhpeKQuMz81mnzgL2JDuSOnTNDaOuFn16G/kb4R6XP6rfyt8IT2lwuZSU9NO7+nTO+pfKS1AmLZRYHOTM0OvC+6IrZ+pmVE9JMysmyeUYIrlpjqGYgLmswIFzv1tE7R1QXxmW7y7Kjk3G5G4X6ohBhk3/SmfyN8IndrKefQ1UymNVOdpRszXdBcgNzQXJIsRrpHlary6OTUd+zi05mVZJ5RSOTIDsXzkZbsADbUg7rGIXiNHOxyNKMzlFZL2tdGF9/VFnXElG6/8rfCM1/Lc/8A15vtH+MTtdhtbKoKetadN5Ood0X5x7jJ4JJvua0y37HXE7RNImdrhLxJb6k/yt8IHxFSd/1N8IzIY5Uf6872j/GLTh+G8o1NLbE5izqkJaWFnOEM02RXcOBxB04GG0dcLK2JL+sfU2v1QkMQXTf6Vb4RC4jgvJTqiR+VJhn06zLoUnKrtJVmZEfORchTa8VWnxmaWAeonqvFgzsR/DnF/XEHXDRGr1vvO79VvhHHfq6at6m+EV7bXDJ2HTVlGtmzXaWszm8oihXBK6l7303W4xC4XUVlRNSTJmT3mTGyoomPcn16DjfhaB1wvPfi9f8AK3wjg1Q/3fyt8Ir9QqyppkzcTnZ1OV3lrMmSEYGxHKcoGYA72VD1XhjtBKraObyU6dNuVDo6zXaXMltqjy2vzlIgdcLT3yOhtP8Aa3wjqmqVExCc1g63OVtAGBJOkV/Y+mmV09ac102TMmG0vNyjoxsTYsr3U6dFuuGOMGspah5FRNnI8tsrfOOdODLzhmBGoPEGJ2r1Qs3dlqlm1XKSzmR5swqw3MBLpluDxFwR6IzuJ/aegEsSSal55myVmjOrDIky9gSztrpqBp1xARDYQQQQBBBBAEbHTWr5dXhbfSd701VR3/1pdHT50H7S/axjH5QFxmJA4kDMR2C4v64tNVtZLl4hJrKQzLyhJ5sxVQnkZUuUw5rsCGVD/NAS+wC97TaLhNrayV2rTSJo9XKTl/8Ar9cVzb//ADSu/ep33jRKfLSVMxha6arpKlzlmS5UtVYhJZuiAFlVd1yeliYhNr8SlVFZPnyc+WdNeZaYqqylzmtzWYHfvgLhsogXZzFnT6QzZKORv5LNL07OdMjOZcwggjeDcdo1ETuye1ZozOR05WnqZfJVEm+XOhvZkb9F1uSDY74UopuHyZom3qJ4RsySGlpKDEG6ibNExub05Vuf9sBY+7si/lJGFs70slpv7fOGvXlCxnQbdD/aDHZtZUTKicbvMa5toANwVRwUAAAdUNKQJnHKFlXiVUMw7FLAH1wF57tp/wAVbzEj7tYoMWvukbSyK+r74kCaoKIhSaqgjk1y3DK5vew6Iq0u1xfQX1sL6dlxAXzui/5fgv7k3vLFBU2MW/a7aWmqaSilSuWD0cgyiZiIFmXKkkFZhK6g6WMU+A0vbKkbE6Sgr5QzTphWiqQN5qFNpTH9oH61in7W1amfyUo3lUyiRLI3MJd87j9uY0x/44ktjtvGoaesk5c3LywZW48lPUgLMF9xCljccVWKmYB5g2GNUz5clPCmOFB4Lc6seoC5PUI1vCMOm1krEKB0CypktXoPnJbFHpVCSlyq5N3lqt9ODdMZts5iVPJSoaYZonPJeVJKIrInKAK7MS4NymdRYaZyYR2RxkUlZIqCWUSpgc5FDMVHhKASBzlJG/jARDKQbHQjhxBETGxjXxGi/epP3iwptniNNUVc2dSrMRJrFzLmKoKM2rZSrEFSSTwte0N9l66VIqpM6cXyyZqTLS1DM2Rg2UZmUC9t8A/7pB/xau/eZnvGK2Im9s8VlVVZPqJPKZZ0xpmWYqqyljcjmsQeOukRFOFLDOSF4lRmI7FJF/XAXru1/wCYJ+6SPcMOe4cg76q3H0qUE5pPSH5ouvXY29JiF7ou01PX1CTpHKraTLlFJqIPowRmDK536aWiH2X2jmUNSlRJtmQ6qdVdSLMjDoI+PCAiyY0fb4BsEwZ3+l5OagPEylYBfQLL64rNU2HTJpmBqmUjNmNOJaTCt9SkucZgBXoLJcdB4obVbUNWOnNEuTJliVTyQcwly13AsfCY7y3EwHewnj8n+P7qZFwpXGPUYlOR+U6SX80x0NZIUXKMeMxeHr4m1K2SxGTT1KTZ5mZUDc2WqszZkZd7OoHhA+iGVLiDSJyzaeYytLYNLe2VgRuNrm3HS5gJTbBCO9AQQRRSQQdCCC4II4GK9Fj262r/ACjULUZMjGSizFHg8ot85XqJN/TFcgCCCCAIIIIAggggCCCCAItkmTRrQpMKLMqNzLyuU2c1SZim9itpDWFuF9Cb1OPbwFvfZ6iFSyGovK5OWVZZkosGmTUlsHYKUuqMzkC+g3xzWYNRpTTGSaJk3k0aWOVQa3lZ2CgaHnzF5JucOSLbjpUrwXgL7OwPDnCqsxZRLAh+WQgoRQgq9wcpvNqSOIMtr3A0a1WE0KTqQI6ujTwKhmmowEthIazBLWAzzFzA2OQxTLwXgLdSYbQzlVmcyWewKLMTKmpl3OdbnwRMOu5rabwYfgdJNp0ZpqS5gkMSOURLzs9UVzh+BEuSmhFuUBtxio3gvAWzaLZmRKlNMkOWyuUsZktwwQJnmS3QAOpM6WABzhZrgWsHlVhuH8rJlKQVmgiZPWcgyMjzLDK1lTMvJC7aW3XIN6OWPTu3QXgLjh2F0ISYJrKxWbPQOs1Vug5ESWRWUXveaQ1raG43W7qNnqKXImMJyzZnJvkAnSwMyshVgLXvl5QZDvI0O4ml3gvAXDD8DppwuWCItLILuCLLOmTQhDM2iE39QO7WHA2coElOxnrMmCW4VOXlLeYJQdSmUG4DBhziLkgC++KQHNrX0/v4x5eAuWHYJRNTIXmLyrlWPzsuW1wlTeUA2koFlkjO9wcwta+q0nCcNlzJYMzl0ebLluTMEsKjzGLTVCi65VlAG9/puFhej3gvAWXCcDppikzJoRuXKFTOlKEQZcupU8pmu4ziyjJc6GJI7N4dnK99NojvmDSSNGUKoJsCwUsxF+dl0ikXgvAKVEnKxU2Nughh6CNDCUEEAQQQQBBBBAEEEEAQQQQBBBBAEEEEAQQQQBBBBAEEEEAQQQQBBBBAEEEEAQQQQBBBBAEEEEAQQQQBBBBAEEEEAQQQQH//2Q=="/>
          <p:cNvSpPr>
            <a:spLocks noChangeAspect="1" noChangeArrowheads="1"/>
          </p:cNvSpPr>
          <p:nvPr/>
        </p:nvSpPr>
        <p:spPr bwMode="auto">
          <a:xfrm>
            <a:off x="0" y="-914400"/>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2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938" y="1600200"/>
            <a:ext cx="421481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56715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a:t>
            </a:r>
            <a:r>
              <a:rPr lang="en-US" dirty="0" smtClean="0">
                <a:solidFill>
                  <a:srgbClr val="C00000"/>
                </a:solidFill>
                <a:latin typeface="Palatino Linotype" panose="02040502050505030304" pitchFamily="18" charset="0"/>
              </a:rPr>
              <a:t>E</a:t>
            </a:r>
            <a:r>
              <a:rPr lang="en-US" dirty="0" smtClean="0">
                <a:latin typeface="Palatino Linotype" panose="02040502050505030304" pitchFamily="18" charset="0"/>
              </a:rPr>
              <a:t>TT </a:t>
            </a:r>
            <a:r>
              <a:rPr lang="en-US" dirty="0">
                <a:latin typeface="Palatino Linotype" panose="02040502050505030304" pitchFamily="18" charset="0"/>
              </a:rPr>
              <a:t>PIGSS</a:t>
            </a:r>
            <a:endParaRPr lang="en-US" dirty="0" smtClean="0"/>
          </a:p>
        </p:txBody>
      </p:sp>
      <p:sp>
        <p:nvSpPr>
          <p:cNvPr id="12291" name="Rectangle 3"/>
          <p:cNvSpPr>
            <a:spLocks noGrp="1" noChangeArrowheads="1"/>
          </p:cNvSpPr>
          <p:nvPr>
            <p:ph type="body" sz="half" idx="1"/>
          </p:nvPr>
        </p:nvSpPr>
        <p:spPr/>
        <p:txBody>
          <a:bodyPr>
            <a:normAutofit lnSpcReduction="10000"/>
          </a:bodyPr>
          <a:lstStyle/>
          <a:p>
            <a:pPr eaLnBrk="1" hangingPunct="1">
              <a:defRPr/>
            </a:pPr>
            <a:r>
              <a:rPr lang="en-US" sz="2800" b="1" dirty="0" smtClean="0">
                <a:solidFill>
                  <a:srgbClr val="FF0000"/>
                </a:solidFill>
                <a:latin typeface="Palatino Linotype" panose="02040502050505030304" pitchFamily="18" charset="0"/>
              </a:rPr>
              <a:t>Expectations</a:t>
            </a:r>
            <a:r>
              <a:rPr lang="en-US" sz="2800" dirty="0" smtClean="0">
                <a:solidFill>
                  <a:srgbClr val="FF0000"/>
                </a:solidFill>
                <a:latin typeface="Palatino Linotype" panose="02040502050505030304" pitchFamily="18" charset="0"/>
              </a:rPr>
              <a:t>-</a:t>
            </a:r>
            <a:r>
              <a:rPr lang="en-US" sz="2800" b="0" dirty="0" smtClean="0">
                <a:latin typeface="Palatino Linotype" panose="02040502050505030304" pitchFamily="18" charset="0"/>
              </a:rPr>
              <a:t> if producers expect that the future price of their product will increase, they will limit supplies being sold now.</a:t>
            </a:r>
          </a:p>
          <a:p>
            <a:pPr eaLnBrk="1" hangingPunct="1">
              <a:defRPr/>
            </a:pPr>
            <a:r>
              <a:rPr lang="en-US" sz="2800" b="0" dirty="0" smtClean="0">
                <a:latin typeface="Palatino Linotype" panose="02040502050505030304" pitchFamily="18" charset="0"/>
              </a:rPr>
              <a:t>If they expect future prices to decrease they will increase supply for now.</a:t>
            </a:r>
          </a:p>
        </p:txBody>
      </p:sp>
      <p:sp>
        <p:nvSpPr>
          <p:cNvPr id="3" name="Content Placeholder 2"/>
          <p:cNvSpPr>
            <a:spLocks noGrp="1"/>
          </p:cNvSpPr>
          <p:nvPr>
            <p:ph sz="half" idx="2"/>
          </p:nvPr>
        </p:nvSpPr>
        <p:spPr/>
        <p:txBody>
          <a:bodyPr/>
          <a:lstStyle/>
          <a:p>
            <a:pPr>
              <a:defRPr/>
            </a:pPr>
            <a:endParaRPr lang="en-US" dirty="0"/>
          </a:p>
        </p:txBody>
      </p:sp>
      <p:sp>
        <p:nvSpPr>
          <p:cNvPr id="12292" name="AutoShape 6" descr="data:image/jpeg;base64,/9j/4AAQSkZJRgABAQAAAQABAAD/2wCEAAkGBhQSERUUEhQVFRUWGBgYGBgYGRgXFxUdFxgXFx0aGBcXHSYfFxwkGRwYHy8gJCcpLC4sGB8xNTAqNSYsLCkBCQoKDgwOGg8PGikfHx4sKSksKiksKSwpKiwsLCwpKSwsKSkpKSwpKSksLCwsLCwsKSksLCksLCkpLCksLCksLP/AABEIAOIApAMBIgACEQEDEQH/xAAcAAABBQEBAQAAAAAAAAAAAAAEAAIDBQYBBwj/xABIEAACAQIEAwUDCQMKBQUBAAABAhEAAwQSITEFQVEGEyJhcTKBkSNCUnKhscHR8AcUYhUzU4KSk6Ky0uFUY3PC8RYkNENEJf/EABoBAAIDAQEAAAAAAAAAAAAAAAMEAAECBQb/xAAuEQACAgEDBAIABAYDAAAAAAAAAQIRAxIhMQQUQVETkSIyYaFDUlNxgbEVI0L/2gAMAwEAAhEDEQA/ALRhTedNZq5O5JgDcmuMlKcqXI62oq2KNvWuNzpi350RGb4/hXSbn9Efgac7LJ7X2Ld1j/X6HRqPSoyNPfSOf+jPwNc8X0D8DU7HJ7X2V3mP0/o6edc6VwqehFIKanYz9r7K72Hp/QuVcNLu/M0u6H0jU7HJ7X2TvYen9HQK5lrhtL9M/D/amlB/SN8B+VV2M/a+yu9h6f0SgbUuXvqAgf0h/Xupsfxn9e6r7CftfZfeQ9P6CutdUDTShNfptTQx5Mav/j5+19l95D0w/kfWnc/dQPi6z7xTu8YakGOv+9U+gyeGvsvu4emGqNqQqGxczDT/AMVJNJThLG6kMxlGStEs+tKonauURN0U+TrH7vwoHiePW2ty5c/m7I1A3dtgo9W0nkKPG4/q/hWe7Q8Oe/hsiFJ70E57iWgQFaBmc66mneiSWqYr1G7jExPE+0l/EE53KrytoSqD3A6nzMmqq9cb6TfFvzrQt2KxQJKraIP0b9lv+4UHf7JYpWju/wDHb/1RTVgq9FK11up+LfnTDebqfifzq5PZbFA+Kyd9s1v/AFVGezeJg/InXzTT/FVEplWrE8z8TSBJB1Og6mrR+zeJJEWW2A0y7/2q7Z7N4oEfIvEifZ5EHrVkpgWCwVy6CEQsRqSJOX3jQe+isT2avIhcgEL7UGSo6kDlWr4LxQWcMbFy2yspMqFUF2YyS7aSIIiTR4sXpS6oC2XUEFjoA30tPFInSlpZmpVQ7DApR/U84w1iZqK7bg7VtOIdkSSDg0e60nOtvx6ETIG4gkVRXey+LzEfu97Qx7BGo/30o0ZKSsWnBxdEHBezt7FllshSUAYgmJk8tNTuasMb+z7F2rZdrYgSSA3iECScsdPU1s/2ddn71od5cAIJzd20d4Htg5RDblpG3XWtRi8Ee7ZMrWu9LkqWDsPAwN0sBtEgKREsDrJITydTpnSCxxJqz5/ZPKuBPKvV7n7MsOdQb0QPnABdQNu7MaZiZYxlPUVIv7M8MMoFy4riQTqQSSqalgQQGziQonKdKL3WP2D+KR5KV8hROCxdy02a0zI3VSR8eo8jXpVv9mWHEZrjxlkg+17OadNBoR5eIacqyeM7GYhXZbaSsmCzIpjkYLaSP0KJDNGe0TMsbia3szxw37XekBbiELdAEAyJDgcp106g1o2Gp9321jOx/BL1j94N1QAyJs6NqLg3yk8ida2jjwp9Rf8ALWetWrEpPlMvp9puP6DXFKk1KueuB1gh4sumtsf1/SqftFcLYcC01tn70MRmU+HKROpHOqx9/cPupxswAZGvv+PSuj81KoxSEFj/ABam7ozuJxd220XLaCRIlRqOoIkEelRHjJGyr8PyNGcfEhRyGbT1yflVDcokXqVkbaDv5eb6Fv4H86X8vt9C375/OgAo501krVGdTLH+X2/o7evr+ddXtC0/zafE1VhK6qVRNTNLwjiyGbj27bFSAVPmIVlBO4P3Crvgly0dbiNdfYDMSqL1mRHoI6azWFsYYucqrmblG41+znvVve4c6mCzr9IKfjFCnjTG8WSS8FtxbGrbT5LxLbOUwzaZp+cD4oPM1B2c4st/EJauBgGmCCSc243OvOiMHgFuWu5EqGETuR4pBjrIH20Jhuyt63dtmxfC3CGymChHtrpE7hftFYTio02beOcpXFG6PEyqENdwluGIm5kttC5oJDrnJJKk+EyNjMgB3O1FpSP/AOhhxBDEWlcBgCeWTQ+yNCdiZnfzXiHfnxYgXWkQrXTcMc/CzfgY1oAmsrpoPdsA8rR6sO1eFDz++IQC5ju20DZIEskmMpj12FObtjYYnLjrSyZnu3GURplUiCZk8pzN5A+SsaSNV9rjZn5meufyz3miYmw5zE5bbKIUiYVMmZmGUHwg6bjSaoe1DMj2lRS11wxfOpAMdA8FfQxAisEtyDzH6+yrfhmPuXH8bu8KQMzFoBI0EzA20FWsKg9SL+RvY1XZzFG333ftZQMihcskkh1MaA8prRjtSigDNZMADVWJgD0rEI5G1OMzB0itrO6ppMG8abu2jXYjtYpIM2tvoEczSrHXTt6fiaVa+RfyovQ/bLJya4DT8TcALNGgkxzjUgHziokuzqPL7p/GlghVcduQFnWS33CqBjrWn4njjbAPd2nkn+cTPEAbTtVeeNaycPhf7rT/ADU1j/KgUluVQjrSAqyPGVn/AOPhv7s/6qcOLD/h8N/YP+qiFUV5tiffV72f7KteIe6rLZMgNIUu2UlcoIllJUgkR603hmJFy6qdxhwD7RCGQB/W56fGttexpJtA7C5ZAjSAHRQB0AXSKXzZHHZDXT4VJ2wTA2UCBEQCBoq6G6syULc3BJKk7yVO6xDiOH23MpMH3A/7+R2pKdB7vuFTi6pdWcMdRmZGCs4/iDBlY/xaHzpFTfk72bpV+aC/wNtcPFo+CWb5kmJY7D48+gJpLaac6S3ci2c31Cihj5F/F6GrTiuKw/dqLAl2Jl2JzosRGugZgY0G3rVTbvEBgDoylW8xIMH3gfCsKV8m+nwtJuv0LTAcSCAW9CinwqdVyt4lkHQwDl91YDtxwlLV/PZULau65RsjfOUeXMetXXG7zLaFxd0YKfquSRPo8/3gqrxnGJtZilu5BGlxSw157imsKadrhnJ6uKTcWuDKU0Vdfy9H/wCbCf3RP/dS/wDUJ/4fCf3A/OnjlUiqIUNrMeWh286seGhO8+Tnbnvy5etSf+pG/oMJ/cL+NFYLjLXSVNuwogmbdpUPxFZlwWgkGnRXStILSgRiuDb06eZ86VSPamPT8TXahYdcjYgdCDMa9Y5RUdy0FMZAhOumbXloSxBHKR6bgiliGgE7wD9goa1ebMoMQy5hAiJCTMmASTGkbc6lPcgDx7Zf633CqMrzq+48fCgjckekgVT3LGXzOuxnamsX5UClyDMCKReOc6cqJwSIS3esyrB1Vc0tyBE/bUuE4VnXvG0tqSGaVBkDNlEnUkbaURsqtx3B7jLcn+E/bFX9jibG5bB2BJ96qT98fCqnhuCtNdOR2K5DuIIJIA9dJo67ZKOg31bX1WaWy02dDpnX9i6S9V1wrs1fxC50ULb/AKS4wROmhPta9PjUXYjhSYnFW0uKzLBcqNjl5u3JZjTcyPOtFjrzY/FAq2XB4e+LSosBZtqXa4Z8OhCKs9dOZpSMFyzs5+rcXoht7ZneIdn79m+LDqC5XMMrBhl6n6I8zVlwzsU1y3buXbgti4uZUjxsIkCW0BK5m2O2tT8X4pkuJawqK+Iua3SVNxizrGUF9W0k66ARyqo4jwnH3Ly2ryXnuOCVUlYIUaxByKBMct4qqV2kZWbLOC1SUf8AYF2uwtlLj27BLoLTK5z5pZQzZg3KIQ6bEEc6ztjDLfw7LHiiR6jUSPs9DVh2m4fcw6FL1sqxWQpI1DGAQVJB9fKqfgeLyEqdNaNBNRsS6mtaV3a5M5mGg8zUWaKv8fwEtcL24ykzEgQTuPShLvZ+6T4QP7a06nas48o6XRVzR/Bp7zyKmKixvD3tZc4EGYgg66GDFGcMxGZlEAZUIB66z+NVLgyuS3Cg6GeWwzHcRAJAOpHMUragAQSQYIJXJMaDTWdB99cVo1yh/wCE5vFyjwkMOuhpxu5jomQbBfHoB/1CT+tKV8BSTPAFdp6TFKqLCrxidtPy86iS9mAIyR1VVH2qBNS399ddNeh0oe3lGiqFH0VEAVCEWMwHegDNlgztP41W4vs+BJV5MGAR0HWeetH4/H90uaJlgImOTVW2OLm4+0aGIPMUzj4By5KnQ25jXMB7spMR60ZgczHKiqxKmZjQWwWO+h8MmOcCieKYeYCrIaWEKZzAeIH3a0AxChItkXOusNMZTlO59qeWoopnyXfCUutaF12UpndQsQwPhZiYGo8QG525Udi8So7tulxTHUEwR8Jqm4CxNxlMwFEA/NkydNhT+JyAddJAkciTS8lchzG6hZ6P2D4xZwWIcXiRbe0FW4ATAnMCcu0jQwNCtS4ntHhsFZNrAZ7snN317XITAHdoVAzbeIgbc6w2HxTGzZJMnI4kjo8/jUt15YLyXU+p5UtJtbHXxYYZUsj81t4LHg3ErlnEJfXx3Q5fxSczPIgnc6k+tegXcZdTF4PDWQjYi3buteU+wgvutxlWT7QAMSenXTzrh2NNm6l1QCyMGAPskjadj9tXd3tzeN9MQtvDpdUsSy2yDczLlIeWJIjoRqKzGVchOo6aU5LRFOkx/wC0nD94MIqNlRsLaCkiWIBJ1A0DTG1YC/ws2QhzZtYYwfdpO3KtfxTiN3GJdJCBrWH+SS2uVV7l1uQAST7IbnyrD3u0gdSpUQfP05U1iaknRx+phLFKKl6NBglkZDsdfQ1MMKvVvs/KqvCYwo2RjJGxHMGpuMY5kQXLYBAMNPKdjp8KkG4umZyxU460TX+Do0Es2jZ4OUg6RG21DXeEqjPcBMtygALPSqkdq7n0R8TR+A4o10XMwgBRH9rf4UeXAmuSWwxzDKCxnQDNJ8h3ZDz9UzUmIzZyLiMh2h+9mIGvyxL+k+6okt5jBDGfojMx9FPtenOkVA9nKRrBAPPUSG1kbGfKlPAUKUwB+udKo0OnT/zSqiBuJHiIGvIefIVV4W0ispV80q3IgnVd/MaadTNWeI0MCKBREkxbVGXpcuOSGAIaGZlg6dDWl5IB8fPyY+sPuND3LeW1acAjMSpkqddxAGoEdedFccslkWAT4jty05nlVTmOYI5gaQOhEiPWjY+DLZZq8Wb5DezlYdVOiyI8iQaqRjW9rPqIC9YOmnTT76OKfI3twYA8iN9qEw6hbTSga6WChWQswUqSXUHbWBMe+ig2G8FxZzEmTsNd+dH4vBG4yIvtO6KI3JZo+NVfCLDK8MujAGRqOehOwPlvWi4bi+7xeHYzAckkCYEHXygxryped6th7FWjcJ4phBYw9hW0IBcAxJzTvHInKT76AwiGJJ1Yk03F43vbrveZQQxGUeyMsgKs7qBz6zT24rbHzvSBSjUjt9PohFNuidjXAaGt41D84e+mPxBB84VnSxv5oezQ9muJLZxAdxK6gzsJjfy5H1qs7X3LmDvBba2DZuL3lomzaJC5iCpMalTz6QaAtcTGoRSx6bAe/pRGN4fea+BiyLlu2g7mICOjkusEbiZmdZEUbE/jbfg5nXQjma08lTbwRuX7pCudPCVBKhgJEwD6RRnD8YCDbuDcQynQx5A/ratjhbAYiQvwyc+RB119Km4ph7VxO6cFiNQ7aXLZ+tufLcGhPq1J1RiPQaFzZ5/xPsnbtYY3RfLOCvgygDxNB1mdtdqE4O+p+qAB18QM1oLuGc2LiEqxOZBpJMQQR9EmqDhmDdILqVDLK5tyCdCo5jSnoz1ROTkxPHKmWdtZOxadIBgtzgHrUjtLGYBkgwGABBI3bxMTpqdTOtRJaZyFRWckjwqMzEdFAVpPuNSYhLgci6txSIAFwEMBCxoVBjcCeUbxNB8GSfD7f7A/fSp1jau1RY++NaDS6MxARU0k6MHJJYEtOgmJ5yCKLxQhmHQn7DHvoe4plYzlQG8TWwoU+HRWUka6yPKteyiZcaFt3UyZ2upkSIlWmZ19w61UcYukG2wRrZZYYsNHYEZmQkCAfiKJxd8KUJJGpMiQQVXMp06Nt6a0PxDjFxrZ71lum6VuOzCcrAEAExo0TMbyByo2Pgy9wLC3SpBmQxGbzMkCrPF9o7QgoGzd1kdmJDOT85WElco5aA0I94EhAEtNkIYkmOcz7UHbQUFZ4SLobI6rlC+2SMxIMxufTbei2ZDsBjlysrOwzNmRZzBiG1Zpb5IxtAMzyo5+Jd24ZJkqRoSDB1Yk9B+FVvDz3TLdGQuHGVmysVKqQR3JkMpkQxHzdOdXb8ev4kKl+4zqpUw0EKAyscoA08IIjzoM/Yxjtqiz48qG4qBAqrbTw75S0uRmOp9qqO5w1M3Qc6sOKYvNfuEGRnI3kQoCyDzmJ9460Kz6Um20z0EMcHjSaI7PDU3iffTlw6DZQPd+dJr+UA+YpNck1NwiWNbJBFs9P0OlSXMWPAPo5hG49rMIHLc7UJmimtJS7/CuceqEE/FC9ZUbLzzUYX6LhcedDqY6NP3xUeK4kW18WblI+yelUuF4orARcT0Zsse41FjuKKogMHY6DL7I9W5n0NUsLuqF31cFG0wpb7nMwnK1xFkbAkAanltp6VXLiybzIuUrLfNGbTWM+8eQNWGHtMbbravO2YK2UgqvhYLIUE5nGYmdoDVR8KA73eTr11mZM/renYxqJxM+TUy2uEQZ1Hnt9ulPIAYr4TlMSs5TpMiVB58wKmSOYJ9Bm+C8/Sm3VM6gA9AoSOmg3Mbkc5jaheAIXhrcrzpUsJ7O/M0qhobiD4j6n7zQ4uHMVI2E+0pAnYGDofI60TiD4j6n7zQVi8vhhVGY3DoXkFSASwYwZnl0rVcmCHjOHdrRZfmkFhrmg6aQNhz91DcLwDkIMi6uPE7KPm5gcrkK0KDE9YNWr23ZWFuNtZIEjeNffVfisLcKOLq3e8RgJzGLSldFI2j0o0OCeR3HZYWgbucEDJAKtbLHVWWBPISBrM0Bgb5s3cpAEHUOM6ggaSNtPFr51BhszXbbfOBEGJJymQx5mBFWCYK7aui6ALmjAszIAS3hJnNE6+VE8FebBsVhWW/BzFmh1CiQ2aZKgcoohL+kLuSB5yTpR2Ce53ltFVIfLaW62W53IZShHhYgABjvGwpvCcIFxqhYdEcsCeYtGYPnpQ5cbhYPekQ2LpnrRrNoKisMVQ28xCyDlnwkgQDHWDFdLzFKPdndxJwjUhmNbwfrrXUbaoMa/hruHbSrrYHq/wCyggtU/Bz8ugOoaUI8nUqfvoXNXLV/K2YbqQw9VIb8KpG8r1Ij4RwUPbxdtriq1nVA2YBiCVMRsSojXTXaqyzhQ1hGDGRcM298q6ePbbea1Xdf+/7q1bNxmuNcjRVZMobxNMaa7jYxQvCVtTeFv+fvBkCMoCqCXLqH0iUCxG5JFNptbs4biuBcE4ZdtMGOTKdJVpMEiY03yTtQF/grWcSYEIcxWDJVWLBQ2m4291FWLV23aUuM0HwswJt2iJkZQcxGXSQoANXnFEW9ZFwEnJbDA75zduhTLQORBE7Qa23aA6aKUNrqSPMbjz1Ik84qRnBJEhtTBksSCZGYsAZG2w8utDlgupAbykgHylSCPcacbysSVQIOga48mN5dmM8omlfBsKtrpuRSqSwJWlVF2dxS6n1/E0Ktq7EujKvKbOQGZ/8AsygMBAO5maKxe59T95oCzgriEZ0dREEsTBORf4j87Ny59K2vJkh4rZzLJfu8skSGMkA+HwjQnz0qXh/DDctMDcfvCE+TJOa5IYkKD7RC6geQp2Ms3Wsu1slRbAZyM2ik5dlnmRrTGTE3y1zDKUW2gYC3L6CF1OrZiZMwB6UWD/CVRTYjCNZvr45iDmHWNvdtNWK25tTI9rKQBB1WddpB291Uj3XLgOWJGhB3HlrWmwF9UUI7BSYImB1GrMCFEbkjmKI9ikrew7DK1u27+Luwy5wsjOPFpv5T005TV7w5AUDnLIs3HJXmWttBM+oB9NzQWM4jYtEWjZe6XtsCQ4BzEkRKL7McudWN6wtvDObYBVraW1AB8ZbJmXNGreMbRt5UtldjmCDT3M21vOgYbgAEelMSi8fhf3a/ctBw4QxmAgMY8UA6xMj3VG6rHh9aC3Wx2UlJJr0AYrlOxOX0nY+grmGMCDRdvAi5BaAqsAx5jPqBE8wrAeZo3tDhFV0dEKC4gJUz4SNI11nLlkGiutKOdGTeVgB2qO0JNOYyABRGDwb3TktIzn52UT8WnKo6kkAc6HQ62uWzvEb623sX5nvLQS4jbFFGRsvmQPdvWht8KSwWc3FSxab947tbJd0VwFBW4/iyhjuRy0mq7jvCLduzZt3cQlvEAsYAzQj+IqRyGiwxAzS3zYY1OC43jb2Nz2nJZlKCYVDbIjKwbw5OcbUyt0cebqToOxmCCG4+IxRBuZzds9y2chbiMuaYgMIOaNB1mrPtE43W1cW3cANtzbyo2bI0Zk8IOjHLE6jnTeD8FuXhbvYhkZxd8NvKxut3RdQsr4crNI86XaPGYgBLdzNkfXfKEuCWK5J5AjWOZrLtbGWk09yktGGBETpEsU2/iDDKPORUuLaW/nDc8yWYrzy5mALfWyr6ChtOex3iJj1IO3nXbeWTlzbicxU6xPzQKH4BBeFPhpURgjC/ryrlUWR4p/EfU/eaDTChSJdT7UKFYb689NKNxSw7c9SPtPWontIYIzkifaKEa+Sop5da1fJAnAtpcVnZVdcrBf8A7BIOVuYWYJ9KK4FZVpyXENxEBJGYaB8o7kRpAJBB1MjpU/ZXDW7j3BeBZO79kMU1LIoYsNdJJFQdmeyht42T8pZlkLq8MrHVSYO+zR5UNSTuKe4xBtU2tgXiHZ8m8LwtuWc/JoIYsVgMSu8ga9KqBx84W4AbKNcCsl3vFktmfPtyMRrWr4jh8RhscjOz3Ft23ZnS2ZIdjOXvBCkgzpO1ZziHBrd6/wB8jXL6GDcQMvfDSAQ0QRtI0OhpnHco0wGRqMriQYDFJfuMzyL964gXKuYATlIVQdSZXT+GtBx7ix4ZeODuraxdpFAJAyNrqAc2dGI55lbUmIoLsjwY4O+mJujvDbk27Y6kQGLNoCszz1FUvaLErduO6lyCZBeM5nfNl03mtNJOqLWRyXJo8Fxfh2JIQC7Zc7DKSNp2+UHI+yF9KkfgVnIHGKi22oY2mAIHOYE/CsT2eUjEIcypBJzMQqiFO5PwrS3u12Ha1at6ju1YQRKydoIO2n20PJCqpBsXUS8s7wTF21v4gWst5QodGKwQLYzE+ICdzHSrO7j7WIJtsouFALjXLRZSVNuSSGYSQdJ1G2lZLs/xe2j3TcgF7TKrRmykz6xO21HYDhmItW2i/hodRYaLqsbQfXXynQkEwa3psDqfPk0vA8LhLtu/dtWGdbCZ3N9iBOUlUUGVLMAdGtsPSszj/wBoeIuDLZCWFPJRLdfabY/VCgcgKv7nFBhU/dXw9027l3vEuIcnfsVRIUsCtwAmAAeY61i7nCGtXHRwQ6MVIO4KmCNNKqNei5yk/JLw/hdy/ctrOcvchszQB3m7Ft+pJ8q1vFxbsJbtpea4lgMuYWxlLMebTMDkNRWe4TiRadWb2QfM76bDfUirDtOy20Eqyrfm6hjKrA6DIykjTQEHUVmcW6a4NQko2nyS8M4jFmzdvl8r4jJlVwpyanw5fEIYg1ziT57Ye47973jgAsGlbc2/ETqJHXU70DwdLV/D2LF26FZsQRCkd4oOaDBGksY1qz432dt4Z/F+8M7r4O8IBt3FbxyIBZSuo8O5rXANq42ipsoxYBQzNIgIJc6/NAB1ieR99S3u8zkXBcWI0cFTEDSCoMTMaVEUrqrrQbMllgyMo0pUzCEZaVUaJeIGblz67feaFy0Rjx8o/wBZv8xocCoyjQdj+Fi/cvIXdZsmchUFvGgyksp01rS8O7D21Zwl+/bzAKVF1Rn0ETltyOYzAzBqr/Zop/eLpHKyAektcQjl/Ca2N3ilmzcyO6o8Sc8oDvGV3Cq2vRqQm5LI9I7jScNwLifAbYFlC91zbCqAzlktAlREaZh9aSQN6Ev9jMK1wu9q2xH0ZXWOSqQPLaqztlxfEuc2GGSwiK5vBlDvmiGUE5+7BIAZVgzMkUP2c4/i1Zu8m+kNOdoZWVC5+UYSCFBJBMQCdKOsOStSKuFbtFsvYnB5TmsDYwMzyJBgyWmvNe1HDVtYm7aVcqoRCyTAKg7nc6nWvXOE49ryElCgAVZnMCcisCCoGniABBIPnXmv7QrBXH3RtK2z/gA/CphlLXUiTUdNoJ/ZV2at37uIe8i3EtoqhCARNwt4oPQJ9telWuCYZZC4bDiSoANpNefviKyf7HFBtYsyQc9vbeMp399blARdB5DOdRpt9Lly+ND6iclPkvHFaTj8NtaKtmwJ0HyaCAddNKCu9mMHPeJhrHeq0k5FB0OugEN8Ks7liSADsIB5+VO7kyf60kUH5JNbMJoj5KPGdn7bdyO50syEZWKsswZtkew3OsN+1LgyWcRbdFjOrKx1OcoRDsTuxVhP1a9Ps4mFg8uuk61k/wBq1nPhFaBNq6DPPK4KHy+j8KPgy70zE8flHm3AMMbmJs2wcpe4qT0zbEec16PxHszcTu1Ve9ZEgyFa0p/htXD4G01bc1532aeMZhm6X7X+cfnXuWKcbwDM8z1ovU5njVIzhjqdsx+A4LdYJ3tlB8oJKrh5A3Gms7eVSdtMLc/dGKqndyrttmQlgqwTJA1Gx61qbQDLpl9uNDVb20w5/cL5A5gmN4V1Oo6ATQseeUnuEnFJWkeQsPL/AHphpzn7qjzU2kc8scFGX30qbgyMu4pVvSXZqcTwEZ2Jye02sN9I/nRHCuA2Wa6ty2rFY26+LaSOgovE+03q33miOCAHEXgeZ/E/nWo5XlxztLbgxoUMkN+S5wGCt2rTLZRbYlScoiTtJJBzaVBxyy8WwATlzuMyvcQP3bi0blu2CXTOROh5bb1ZW8OoHiO3ltH311itzmYiAdOU67QK48cml6vJ1JQUlRhDwq/ZRWw+FtM+zXIW5eY+1nZGCgsXzMIkqIAAioreFx76myiDPOUhEbM29wKzSIgc15dK39jAjz/P86l/cVnn+vSmO8m0D+GFVRWcJwrrYAuJ3Zk6C4bufY53YiAxPIE6BROleeftNw//ALtH+nZH+FmFetMBovLp68tKB472bweIQDEIVcBltvJVhOvhgw2usH4VeD8c9ZnI9MdJkv2QIP3XFakHvV2/6a/r3VtV6ZmJ1A6a1Udkezi4IYi2l1rgZkaWTIBKEQGnK23Lar21d57gnqCAQOooXUSWs3jVIHWwxMgmQDv1joKKsg+I89T5a023cBJAOuvrrptRCMAp32oMNwk2V9yycum89QPtqv7U8LN3CYhOfcsw1nVBnH2rHvq5dQ2hA0+HLn1rly0Scs+EqynTbMsSCQRWYv8AEiSe1HgPBp/eMPAJPe2jABJgOpJ05CvdrtsrcAOm8TPPoNqG7H8EtYMsEtBCwC5zcNy4yrsWcgKmubwqOkzV7jVPtKdBy6+e8U/1MFOOpeBbHNxlTBFOg5zT7q6T09/KK53kxy/W2lTXboG/OkYuxhmX4zwGwMPccWLIaPaCLOs6zFZa3wBCqN4RmExkBjWPwrd9oXH7td+qOXr+dZdP5mz9Qn4u1djDlePptS5s5ubGp56fFFaeAW+o/ux+dKrGlQ+9yfp9Gu1gPxA8TerfeaGF827guDbZhReIt+JvVvvNRC3QsOb4pu1aezN5MbnFVyjUYHiNt0lSPTX9GiLlnkRI/XurEfucaqSvp+hTu4f6Z+2tS6bp5u4zopdTmjs4X/k2v72F+co9WUfjUA4gp3uW5J+a4Pu08qyPct9I13K30jp51O0wf1Cu6zeIG4wDKGGXbVmaDl95Ok/HY13iuNU7xHLbTnI6Vhu7PU13IaPHFhjHSpoE8+Vy1ODNXw3GFmnl08IkDb2iPtom9fUABUPPY2xv5hjWME12aHLBhfM0b7nL/TZr7N+CzBQNBu45eeUzUjY5h9CD/wAwk/YtY0N60s3rWF02FbfIiPqcz/hv7NccTmMZkEfWg7fbT2vHKfGhHQA5vdJn7KxubzNI/Wb9e+p22Bc5P2J3Gb+T9zQW+IZDpLL5SfsO1Xdi6txILZQeoEqZkaHSsLB+m/699NFv+O5+vfR8cMMP4llTzZZ/+DdXcLkIIuZp3A7sD3DKSB76jvuMviYgeo0+AFYruP8AmXPs/OuHCKYzNcbyJAH40N4Onv8APsaWbNX5AzjGO789xZYlN3ckkCOevL7zoKgvuC2ghQAqjyAgfrzpAeHKoCrMwOZHMndj9lIpQ8+aLiseNfhX7m8WNpuc+WcVaVPFqlS6DhGJHjb1P+ZqjI1FKlUlyyvByNKQ391KlWCHANq5G9KlVkERr7qaKVKqZDkamkwpUqhDlOjSu0qjIMHKunY12lUIO5+6mDYetKlURB5GrU5BoPSlSqyzoGnvp4pUqhBwGlcpUqMuAbP/2Q=="/>
          <p:cNvSpPr>
            <a:spLocks noChangeAspect="1" noChangeArrowheads="1"/>
          </p:cNvSpPr>
          <p:nvPr/>
        </p:nvSpPr>
        <p:spPr bwMode="auto">
          <a:xfrm>
            <a:off x="0" y="-1038225"/>
            <a:ext cx="1562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2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14450"/>
            <a:ext cx="3914775"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05120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dirty="0" smtClean="0">
                <a:latin typeface="Palatino Linotype" panose="02040502050505030304" pitchFamily="18" charset="0"/>
              </a:rPr>
              <a:t>Determinants…PE</a:t>
            </a:r>
            <a:r>
              <a:rPr lang="en-US" dirty="0" smtClean="0">
                <a:solidFill>
                  <a:srgbClr val="C00000"/>
                </a:solidFill>
                <a:latin typeface="Palatino Linotype" panose="02040502050505030304" pitchFamily="18" charset="0"/>
              </a:rPr>
              <a:t>T</a:t>
            </a:r>
            <a:r>
              <a:rPr lang="en-US" dirty="0" smtClean="0">
                <a:latin typeface="Palatino Linotype" panose="02040502050505030304" pitchFamily="18" charset="0"/>
              </a:rPr>
              <a:t>T </a:t>
            </a:r>
            <a:r>
              <a:rPr lang="en-US" dirty="0">
                <a:latin typeface="Palatino Linotype" panose="02040502050505030304" pitchFamily="18" charset="0"/>
              </a:rPr>
              <a:t>PIGSS</a:t>
            </a:r>
            <a:endParaRPr lang="en-US" dirty="0" smtClean="0"/>
          </a:p>
        </p:txBody>
      </p:sp>
      <p:sp>
        <p:nvSpPr>
          <p:cNvPr id="11267" name="Rectangle 3"/>
          <p:cNvSpPr>
            <a:spLocks noGrp="1" noChangeArrowheads="1"/>
          </p:cNvSpPr>
          <p:nvPr>
            <p:ph type="body" sz="half" idx="1"/>
          </p:nvPr>
        </p:nvSpPr>
        <p:spPr/>
        <p:txBody>
          <a:bodyPr/>
          <a:lstStyle/>
          <a:p>
            <a:pPr eaLnBrk="1" hangingPunct="1">
              <a:defRPr/>
            </a:pPr>
            <a:r>
              <a:rPr lang="en-US" sz="2800" b="1" dirty="0" smtClean="0">
                <a:solidFill>
                  <a:srgbClr val="FF0000"/>
                </a:solidFill>
                <a:latin typeface="Palatino Linotype" panose="02040502050505030304" pitchFamily="18" charset="0"/>
              </a:rPr>
              <a:t>Taxes</a:t>
            </a:r>
            <a:r>
              <a:rPr lang="en-US" sz="2800" b="1" dirty="0" smtClean="0">
                <a:latin typeface="Palatino Linotype" panose="02040502050505030304" pitchFamily="18" charset="0"/>
              </a:rPr>
              <a:t> - </a:t>
            </a:r>
            <a:r>
              <a:rPr lang="en-US" sz="2400" b="0" dirty="0" smtClean="0">
                <a:latin typeface="Palatino Linotype" panose="02040502050505030304" pitchFamily="18" charset="0"/>
              </a:rPr>
              <a:t>taxes have the same impact as an increase in the cost of inputs (decreasing supply)</a:t>
            </a:r>
          </a:p>
          <a:p>
            <a:pPr lvl="1">
              <a:defRPr/>
            </a:pPr>
            <a:r>
              <a:rPr lang="en-US" sz="2200" dirty="0" smtClean="0">
                <a:latin typeface="Palatino Linotype" panose="02040502050505030304" pitchFamily="18" charset="0"/>
              </a:rPr>
              <a:t>Firms will produce less when they have to pay more taxes (supply decrease)</a:t>
            </a:r>
            <a:endParaRPr lang="en-US" sz="2000" b="0" dirty="0" smtClean="0">
              <a:latin typeface="Palatino Linotype" panose="02040502050505030304" pitchFamily="18" charset="0"/>
            </a:endParaRPr>
          </a:p>
          <a:p>
            <a:pPr marL="0" indent="0" eaLnBrk="1" hangingPunct="1">
              <a:buNone/>
              <a:defRPr/>
            </a:pPr>
            <a:endParaRPr lang="en-US" sz="2400" dirty="0"/>
          </a:p>
        </p:txBody>
      </p:sp>
      <p:pic>
        <p:nvPicPr>
          <p:cNvPr id="3" name="Content Placeholder 2"/>
          <p:cNvPicPr>
            <a:picLocks noGrp="1" noChangeAspect="1"/>
          </p:cNvPicPr>
          <p:nvPr>
            <p:ph sz="half" idx="2"/>
          </p:nvPr>
        </p:nvPicPr>
        <p:blipFill>
          <a:blip r:embed="rId2"/>
          <a:stretch>
            <a:fillRect/>
          </a:stretch>
        </p:blipFill>
        <p:spPr>
          <a:xfrm>
            <a:off x="4953000" y="3685857"/>
            <a:ext cx="3547866" cy="2657475"/>
          </a:xfrm>
          <a:prstGeom prst="rect">
            <a:avLst/>
          </a:prstGeom>
        </p:spPr>
      </p:pic>
    </p:spTree>
    <p:extLst>
      <p:ext uri="{BB962C8B-B14F-4D97-AF65-F5344CB8AC3E}">
        <p14:creationId xmlns:p14="http://schemas.microsoft.com/office/powerpoint/2010/main" val="259378311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foundations">
  <a:themeElements>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wdesign">
  <a:themeElements>
    <a:clrScheme name="1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wdesign">
  <a:themeElements>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2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ewdesign">
  <a:themeElements>
    <a:clrScheme name="3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3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Foundations 2e</Template>
  <TotalTime>13759</TotalTime>
  <Words>944</Words>
  <Application>Microsoft Office PowerPoint</Application>
  <PresentationFormat>On-screen Show (4:3)</PresentationFormat>
  <Paragraphs>195</Paragraphs>
  <Slides>19</Slides>
  <Notes>6</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Arial</vt:lpstr>
      <vt:lpstr>Charcoal</vt:lpstr>
      <vt:lpstr>Palatino Linotype</vt:lpstr>
      <vt:lpstr>Tahoma</vt:lpstr>
      <vt:lpstr>Times New Roman</vt:lpstr>
      <vt:lpstr>Trebuchet MS</vt:lpstr>
      <vt:lpstr>Webdings</vt:lpstr>
      <vt:lpstr>Wingdings</vt:lpstr>
      <vt:lpstr>Wingdings 3</vt:lpstr>
      <vt:lpstr>1_foundations</vt:lpstr>
      <vt:lpstr>2_foundations</vt:lpstr>
      <vt:lpstr>1_newdesign</vt:lpstr>
      <vt:lpstr>2_newdesign</vt:lpstr>
      <vt:lpstr>3_newdesign</vt:lpstr>
      <vt:lpstr>1_Custom Design</vt:lpstr>
      <vt:lpstr>Facet</vt:lpstr>
      <vt:lpstr>Monday, January 30th </vt:lpstr>
      <vt:lpstr>1) What is Supply?</vt:lpstr>
      <vt:lpstr>Law of Supply</vt:lpstr>
      <vt:lpstr>4.2  SUPPLY</vt:lpstr>
      <vt:lpstr>Determinants of Supply</vt:lpstr>
      <vt:lpstr>SUPPLY</vt:lpstr>
      <vt:lpstr>Determinants…PETT PIGSS</vt:lpstr>
      <vt:lpstr>Determinants…PETT PIGSS</vt:lpstr>
      <vt:lpstr>Determinants…PETT PIGSS</vt:lpstr>
      <vt:lpstr>PowerPoint Presentation</vt:lpstr>
      <vt:lpstr>Determinants…PETT PIGSS</vt:lpstr>
      <vt:lpstr>Determinants…PETT PIGSS</vt:lpstr>
      <vt:lpstr>Determinants…PETT PIGSS</vt:lpstr>
      <vt:lpstr>Determinants…PETT PIGSS</vt:lpstr>
      <vt:lpstr>Determinants…PETT PIGSS</vt:lpstr>
      <vt:lpstr>Determinants…PETT PIGSS</vt:lpstr>
      <vt:lpstr>Determinants…PETT PIGSS</vt:lpstr>
      <vt:lpstr>Quantity Supplied v. Supply</vt:lpstr>
      <vt:lpstr>4.2  SUPPLY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dc:title>
  <dc:creator>Robin Bade and Michael Parkin</dc:creator>
  <cp:lastModifiedBy>Powell, Jennifer</cp:lastModifiedBy>
  <cp:revision>224</cp:revision>
  <cp:lastPrinted>2016-09-07T15:48:23Z</cp:lastPrinted>
  <dcterms:created xsi:type="dcterms:W3CDTF">2000-11-24T17:02:06Z</dcterms:created>
  <dcterms:modified xsi:type="dcterms:W3CDTF">2017-01-24T12:33:24Z</dcterms:modified>
</cp:coreProperties>
</file>