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ntona Book" panose="00000800000000000000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4F"/>
    <a:srgbClr val="6EC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 autoAdjust="0"/>
    <p:restoredTop sz="86512"/>
  </p:normalViewPr>
  <p:slideViewPr>
    <p:cSldViewPr snapToGrid="0">
      <p:cViewPr varScale="1">
        <p:scale>
          <a:sx n="63" d="100"/>
          <a:sy n="63" d="100"/>
        </p:scale>
        <p:origin x="10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1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91A9-E81C-4478-858D-0B0D2CC6F6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EE0E-86C5-49FD-9EFB-A98D3C74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Upload these slides to website and let parents know that they can reference these!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EEE0E-86C5-49FD-9EFB-A98D3C741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5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2FFF7-5E1A-ED4B-9880-F872EAF5C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205176"/>
            <a:ext cx="10152063" cy="693737"/>
          </a:xfrm>
          <a:prstGeom prst="rect">
            <a:avLst/>
          </a:prstGeom>
        </p:spPr>
        <p:txBody>
          <a:bodyPr/>
          <a:lstStyle>
            <a:lvl1pPr algn="ctr">
              <a:defRPr sz="4400" cap="all" baseline="0">
                <a:latin typeface="Gentona Book" pitchFamily="2" charset="77"/>
              </a:defRPr>
            </a:lvl1pPr>
          </a:lstStyle>
          <a:p>
            <a:pPr lvl="0"/>
            <a:r>
              <a:rPr lang="en-US" dirty="0"/>
              <a:t>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B73907-9529-B544-8E93-031C2A86AF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3127514"/>
            <a:ext cx="10152063" cy="482600"/>
          </a:xfrm>
          <a:prstGeom prst="rect">
            <a:avLst/>
          </a:prstGeom>
        </p:spPr>
        <p:txBody>
          <a:bodyPr/>
          <a:lstStyle>
            <a:lvl1pPr algn="ctr">
              <a:defRPr sz="2800" b="0" i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subhead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F390C3-9754-004B-987E-BEEDE7BAA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52324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538426D-308F-F148-8953-F7F2FAB20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56388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F7844A5-E2BA-A041-8829-88288F7CD9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1196" y="52324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97C2823-E1A3-304C-AFDD-0F555110F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196" y="5638801"/>
            <a:ext cx="3767667" cy="330199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latin typeface="Gentona Book" pitchFamily="2" charset="77"/>
              </a:defRPr>
            </a:lvl1pPr>
            <a:lvl2pPr algn="ctr">
              <a:defRPr sz="2800" b="0"/>
            </a:lvl2pPr>
            <a:lvl3pPr algn="ctr">
              <a:defRPr sz="2800" b="0"/>
            </a:lvl3pPr>
            <a:lvl4pPr algn="ctr">
              <a:defRPr sz="2800" b="0"/>
            </a:lvl4pPr>
            <a:lvl5pPr algn="ctr">
              <a:defRPr sz="2800" b="0"/>
            </a:lvl5pPr>
          </a:lstStyle>
          <a:p>
            <a:pPr lvl="0"/>
            <a:r>
              <a:rPr lang="en-US" dirty="0"/>
              <a:t>Edit Master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15908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538" y="558800"/>
            <a:ext cx="8829261" cy="1131888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latin typeface="Gentona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890962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9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77278"/>
            <a:ext cx="10515600" cy="248519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34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208" y="516467"/>
            <a:ext cx="8938591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206487"/>
            <a:ext cx="5181600" cy="397047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B5FB6-C435-564E-B08E-0472604E899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2206487"/>
            <a:ext cx="5181600" cy="397047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9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96300"/>
            <a:ext cx="5157787" cy="7490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96300"/>
            <a:ext cx="5183188" cy="7490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ntona Book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3D591-1B9C-324D-9306-2FF7198361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3091069"/>
            <a:ext cx="5181600" cy="3085893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98D88-959C-8E4C-9F34-ADF9A14454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3091069"/>
            <a:ext cx="5181600" cy="3085893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2pPr>
            <a:lvl3pPr marL="1257300" indent="-34290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2000">
                <a:latin typeface="Gentona Book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B35865-C3BF-E541-8F36-45F79C1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48" y="516467"/>
            <a:ext cx="8928652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707E27-5F0C-BE46-9612-8467BE8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4" y="516467"/>
            <a:ext cx="8888896" cy="1174221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3BD93-7304-5D41-8EA8-C8E19610CF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344" y="6202509"/>
            <a:ext cx="1838388" cy="275458"/>
          </a:xfrm>
          <a:prstGeom prst="rect">
            <a:avLst/>
          </a:prstGeom>
        </p:spPr>
      </p:pic>
      <p:pic>
        <p:nvPicPr>
          <p:cNvPr id="7" name="Picture 6" descr="A picture containing waterfall chart&#10;&#10;Description automatically generated">
            <a:extLst>
              <a:ext uri="{FF2B5EF4-FFF2-40B4-BE49-F238E27FC236}">
                <a16:creationId xmlns:a16="http://schemas.microsoft.com/office/drawing/2014/main" id="{F86D9DD2-87E7-BD4E-8A26-956AC5F116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9E9555E-9A4A-4F52-A005-B0C60E4AE5CE}"/>
              </a:ext>
            </a:extLst>
          </p:cNvPr>
          <p:cNvSpPr txBox="1">
            <a:spLocks/>
          </p:cNvSpPr>
          <p:nvPr/>
        </p:nvSpPr>
        <p:spPr>
          <a:xfrm>
            <a:off x="350520" y="528776"/>
            <a:ext cx="10152063" cy="6937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tx1"/>
                </a:solidFill>
                <a:latin typeface="Gentona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4-H Speech Contest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469D9-3154-4237-B841-084F695AE895}"/>
              </a:ext>
            </a:extLst>
          </p:cNvPr>
          <p:cNvSpPr/>
          <p:nvPr/>
        </p:nvSpPr>
        <p:spPr>
          <a:xfrm>
            <a:off x="1826455" y="2101334"/>
            <a:ext cx="4924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Choose your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98A81-4572-42F1-8A80-C02123966FD6}"/>
              </a:ext>
            </a:extLst>
          </p:cNvPr>
          <p:cNvSpPr/>
          <p:nvPr/>
        </p:nvSpPr>
        <p:spPr>
          <a:xfrm>
            <a:off x="914401" y="2782669"/>
            <a:ext cx="11064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3600" dirty="0"/>
              <a:t>Something exciting/interesting that happened to you</a:t>
            </a:r>
          </a:p>
          <a:p>
            <a:pPr marL="742950" indent="-742950">
              <a:buAutoNum type="alphaLcPeriod"/>
            </a:pPr>
            <a:r>
              <a:rPr lang="en-US" sz="3600" dirty="0"/>
              <a:t>Something you have read a lot about</a:t>
            </a:r>
          </a:p>
          <a:p>
            <a:pPr marL="742950" indent="-742950">
              <a:buAutoNum type="alphaLcPeriod"/>
            </a:pPr>
            <a:r>
              <a:rPr lang="en-US" sz="3600" dirty="0"/>
              <a:t>Something that means a lot to you</a:t>
            </a:r>
          </a:p>
          <a:p>
            <a:pPr marL="742950" indent="-742950">
              <a:buAutoNum type="alphaLcPeriod"/>
            </a:pPr>
            <a:endParaRPr lang="en-US" sz="3600" dirty="0"/>
          </a:p>
          <a:p>
            <a:r>
              <a:rPr lang="en-US" sz="3600" dirty="0"/>
              <a:t>*Write a response to each prompt to help you determine what you want your topic to be</a:t>
            </a:r>
          </a:p>
        </p:txBody>
      </p:sp>
    </p:spTree>
    <p:extLst>
      <p:ext uri="{BB962C8B-B14F-4D97-AF65-F5344CB8AC3E}">
        <p14:creationId xmlns:p14="http://schemas.microsoft.com/office/powerpoint/2010/main" val="174371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600200" y="1720334"/>
            <a:ext cx="102717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pPr algn="ctr"/>
            <a:r>
              <a:rPr lang="en-US" sz="3600" u="sng" dirty="0"/>
              <a:t>Once you have your first draft…</a:t>
            </a:r>
          </a:p>
          <a:p>
            <a:pPr algn="ctr"/>
            <a:endParaRPr lang="en-US" sz="3600" u="sng" dirty="0"/>
          </a:p>
          <a:p>
            <a:pPr marL="742950" indent="-742950" algn="ctr">
              <a:buAutoNum type="arabicParenR"/>
            </a:pPr>
            <a:r>
              <a:rPr lang="en-US" sz="3600" u="sng" dirty="0"/>
              <a:t>Revise/ reorganize information, add or delete info</a:t>
            </a:r>
          </a:p>
          <a:p>
            <a:pPr marL="742950" indent="-742950" algn="ctr">
              <a:buAutoNum type="arabicParenR"/>
            </a:pPr>
            <a:r>
              <a:rPr lang="en-US" sz="3600" u="sng" dirty="0"/>
              <a:t>Edit for grammar and punctuation</a:t>
            </a:r>
          </a:p>
          <a:p>
            <a:pPr marL="742950" indent="-742950" algn="ctr">
              <a:buAutoNum type="arabicParenR"/>
            </a:pPr>
            <a:r>
              <a:rPr lang="en-US" sz="3600" u="sng" dirty="0"/>
              <a:t>Practice presenting the speech, you can even write the speech on notecards to make the speech flow easier!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100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826455" y="2101334"/>
            <a:ext cx="7271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Decide on your purpose. Do you want to…</a:t>
            </a:r>
          </a:p>
          <a:p>
            <a:endParaRPr lang="en-US" sz="3600" dirty="0"/>
          </a:p>
          <a:p>
            <a:pPr marL="742950" indent="-742950">
              <a:buAutoNum type="alphaLcPeriod"/>
            </a:pPr>
            <a:r>
              <a:rPr lang="en-US" sz="3600" dirty="0"/>
              <a:t>Entertain</a:t>
            </a:r>
          </a:p>
          <a:p>
            <a:pPr marL="742950" indent="-742950">
              <a:buAutoNum type="alphaLcPeriod"/>
            </a:pPr>
            <a:r>
              <a:rPr lang="en-US" sz="3600" dirty="0"/>
              <a:t>Persuade</a:t>
            </a:r>
          </a:p>
          <a:p>
            <a:pPr marL="742950" indent="-742950">
              <a:buAutoNum type="alphaLcPeriod"/>
            </a:pPr>
            <a:r>
              <a:rPr lang="en-US" sz="3600" dirty="0"/>
              <a:t>Inform</a:t>
            </a:r>
          </a:p>
          <a:p>
            <a:pPr marL="742950" indent="-742950">
              <a:buAutoNum type="alphaLcPeriod"/>
            </a:pPr>
            <a:r>
              <a:rPr lang="en-US" sz="3600" dirty="0"/>
              <a:t>Inspire</a:t>
            </a:r>
          </a:p>
        </p:txBody>
      </p:sp>
    </p:spTree>
    <p:extLst>
      <p:ext uri="{BB962C8B-B14F-4D97-AF65-F5344CB8AC3E}">
        <p14:creationId xmlns:p14="http://schemas.microsoft.com/office/powerpoint/2010/main" val="25017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826455" y="2101334"/>
            <a:ext cx="7271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Decide on your purpose…</a:t>
            </a:r>
          </a:p>
          <a:p>
            <a:endParaRPr lang="en-US" sz="3600" dirty="0"/>
          </a:p>
          <a:p>
            <a:pPr algn="ctr"/>
            <a:r>
              <a:rPr lang="en-US" sz="3600" dirty="0"/>
              <a:t>REMEMBER! You can use more than one purpose!</a:t>
            </a:r>
          </a:p>
        </p:txBody>
      </p:sp>
    </p:spTree>
    <p:extLst>
      <p:ext uri="{BB962C8B-B14F-4D97-AF65-F5344CB8AC3E}">
        <p14:creationId xmlns:p14="http://schemas.microsoft.com/office/powerpoint/2010/main" val="208001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2908495" y="1720334"/>
            <a:ext cx="7271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Draft your “</a:t>
            </a:r>
            <a:r>
              <a:rPr lang="en-US" sz="3600" u="sng" dirty="0"/>
              <a:t>HOOK</a:t>
            </a:r>
            <a:r>
              <a:rPr lang="en-US" sz="3600" dirty="0"/>
              <a:t>”</a:t>
            </a:r>
          </a:p>
          <a:p>
            <a:endParaRPr lang="en-US" sz="3600" dirty="0"/>
          </a:p>
          <a:p>
            <a:r>
              <a:rPr lang="en-US" sz="3600" dirty="0"/>
              <a:t>A </a:t>
            </a:r>
            <a:r>
              <a:rPr lang="en-US" sz="3600" u="sng" dirty="0"/>
              <a:t>Hook</a:t>
            </a:r>
            <a:r>
              <a:rPr lang="en-US" sz="3600" dirty="0"/>
              <a:t> is a sentence (or group of sentences) designed to get the reader’s attention. You want to “hook” the audience! You want to get their attention from the beginning of your speech!</a:t>
            </a:r>
          </a:p>
        </p:txBody>
      </p:sp>
    </p:spTree>
    <p:extLst>
      <p:ext uri="{BB962C8B-B14F-4D97-AF65-F5344CB8AC3E}">
        <p14:creationId xmlns:p14="http://schemas.microsoft.com/office/powerpoint/2010/main" val="4850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600200" y="1720334"/>
            <a:ext cx="102717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Draft your “</a:t>
            </a:r>
            <a:r>
              <a:rPr lang="en-US" sz="3600" u="sng" dirty="0"/>
              <a:t>HOOK</a:t>
            </a:r>
            <a:r>
              <a:rPr lang="en-US" sz="3600" dirty="0"/>
              <a:t>”</a:t>
            </a:r>
          </a:p>
          <a:p>
            <a:endParaRPr lang="en-US" sz="3600" dirty="0"/>
          </a:p>
          <a:p>
            <a:r>
              <a:rPr lang="en-US" sz="3600" dirty="0"/>
              <a:t>Decide what kind of hook you want to use:</a:t>
            </a:r>
          </a:p>
          <a:p>
            <a:pPr marL="742950" indent="-742950">
              <a:buAutoNum type="arabicPeriod"/>
            </a:pPr>
            <a:r>
              <a:rPr lang="en-US" sz="3600" dirty="0"/>
              <a:t>Personal Story</a:t>
            </a:r>
          </a:p>
          <a:p>
            <a:pPr marL="742950" indent="-742950">
              <a:buAutoNum type="arabicPeriod"/>
            </a:pPr>
            <a:r>
              <a:rPr lang="en-US" sz="3600" dirty="0"/>
              <a:t>Ask a question</a:t>
            </a:r>
          </a:p>
          <a:p>
            <a:pPr marL="742950" indent="-742950">
              <a:buAutoNum type="arabicPeriod"/>
            </a:pPr>
            <a:r>
              <a:rPr lang="en-US" sz="3600" dirty="0"/>
              <a:t>Interesting Fact</a:t>
            </a:r>
          </a:p>
          <a:p>
            <a:pPr marL="742950" indent="-742950">
              <a:buAutoNum type="arabicPeriod"/>
            </a:pPr>
            <a:r>
              <a:rPr lang="en-US" sz="3600" dirty="0"/>
              <a:t>Inspiring quote from someone famous</a:t>
            </a:r>
          </a:p>
          <a:p>
            <a:pPr marL="742950" indent="-742950">
              <a:buAutoNum type="arabicPeriod"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235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600200" y="1720334"/>
            <a:ext cx="10271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Now that you know your topic, your purpose, and know how you want to “hook” your audience, you are ready to </a:t>
            </a:r>
            <a:r>
              <a:rPr lang="en-US" sz="3600" u="sng" dirty="0"/>
              <a:t>ORGANIZE!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843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600200" y="1720334"/>
            <a:ext cx="10271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3600" dirty="0"/>
              <a:t>Even if you have already written or started writing your entire speech, you can use an outline to make sure that your ideas flow in a logical order</a:t>
            </a:r>
            <a:endParaRPr lang="en-US" sz="3600" u="sng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424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0681" y="426939"/>
            <a:ext cx="7421880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2514600" y="800636"/>
            <a:ext cx="102717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r>
              <a:rPr lang="en-US" sz="2400" dirty="0"/>
              <a:t>On a separate sheet of paper, write out the following points:</a:t>
            </a:r>
          </a:p>
          <a:p>
            <a:endParaRPr lang="en-US" sz="2400" dirty="0"/>
          </a:p>
          <a:p>
            <a:pPr marL="742950" indent="-742950">
              <a:buAutoNum type="arabicPeriod"/>
            </a:pPr>
            <a:r>
              <a:rPr lang="en-US" sz="2400" dirty="0"/>
              <a:t>Introduction: hook-_____________</a:t>
            </a:r>
          </a:p>
          <a:p>
            <a:endParaRPr lang="en-US" sz="2400" dirty="0"/>
          </a:p>
          <a:p>
            <a:r>
              <a:rPr lang="en-US" sz="2400" dirty="0"/>
              <a:t>2. Body Paragraph: a.____________________</a:t>
            </a:r>
          </a:p>
          <a:p>
            <a:r>
              <a:rPr lang="en-US" sz="2400" dirty="0"/>
              <a:t>		        b. ____________________</a:t>
            </a:r>
          </a:p>
          <a:p>
            <a:r>
              <a:rPr lang="en-US" sz="2400" dirty="0"/>
              <a:t>		         c._____________________</a:t>
            </a:r>
          </a:p>
          <a:p>
            <a:endParaRPr lang="en-US" sz="2400" dirty="0"/>
          </a:p>
          <a:p>
            <a:r>
              <a:rPr lang="en-US" sz="2400" dirty="0"/>
              <a:t>3. Conclusion: restate/sum up; what do you want the audience to remember? _________________________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467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D61C2-10FB-E54B-BB4C-ABF9248C1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787856"/>
            <a:ext cx="10152063" cy="693737"/>
          </a:xfrm>
        </p:spPr>
        <p:txBody>
          <a:bodyPr/>
          <a:lstStyle/>
          <a:p>
            <a:r>
              <a:rPr lang="en-US" dirty="0"/>
              <a:t>4-H Speech Contest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54037-73F9-4A80-AB6D-594A26A4E4BA}"/>
              </a:ext>
            </a:extLst>
          </p:cNvPr>
          <p:cNvSpPr/>
          <p:nvPr/>
        </p:nvSpPr>
        <p:spPr>
          <a:xfrm>
            <a:off x="1600200" y="1720334"/>
            <a:ext cx="10271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pPr algn="ctr"/>
            <a:r>
              <a:rPr lang="en-US" sz="3600" u="sng" dirty="0"/>
              <a:t>When you have your outline, it is time to START DRAFTING!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844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DCFA001-769E-604C-9719-16868F5FC73F}" vid="{ABE4D84C-1B8F-FA48-A768-AEEA0528A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5B6344FC47041A966EA2F5D6F9505" ma:contentTypeVersion="13" ma:contentTypeDescription="Create a new document." ma:contentTypeScope="" ma:versionID="d9ad86482c4cbb1eef2acbc2fe621269">
  <xsd:schema xmlns:xsd="http://www.w3.org/2001/XMLSchema" xmlns:xs="http://www.w3.org/2001/XMLSchema" xmlns:p="http://schemas.microsoft.com/office/2006/metadata/properties" xmlns:ns2="967b75ed-938d-43c1-b4e5-ea0debbe38b6" xmlns:ns3="689d55b8-6259-44b4-9804-0fec21fde4d0" targetNamespace="http://schemas.microsoft.com/office/2006/metadata/properties" ma:root="true" ma:fieldsID="ddf1e0de4d941a38c067fb1e8ee4db5a" ns2:_="" ns3:_="">
    <xsd:import namespace="967b75ed-938d-43c1-b4e5-ea0debbe38b6"/>
    <xsd:import namespace="689d55b8-6259-44b4-9804-0fec21fde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b75ed-938d-43c1-b4e5-ea0debbe38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d55b8-6259-44b4-9804-0fec21fde4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2DE795-D2EC-4266-A69D-EA345F3DBA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47DB5D-DC8F-43FD-8515-C7E57A4DA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55D4E-BA07-44BF-92CA-0D4081973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b75ed-938d-43c1-b4e5-ea0debbe38b6"/>
    <ds:schemaRef ds:uri="689d55b8-6259-44b4-9804-0fec21fde4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357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Gentona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Griffith,Heather</dc:creator>
  <cp:lastModifiedBy>Centers, Paige (Elizabeth)</cp:lastModifiedBy>
  <cp:revision>16</cp:revision>
  <dcterms:created xsi:type="dcterms:W3CDTF">2020-09-14T21:30:52Z</dcterms:created>
  <dcterms:modified xsi:type="dcterms:W3CDTF">2023-11-27T13:56:49Z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0x0101006DB5B6344FC47041A966EA2F5D6F9505</vt:lpwstr>
  </property>
</Properties>
</file>