
<file path=[Content_Types].xml><?xml version="1.0" encoding="utf-8"?>
<Types xmlns="http://schemas.openxmlformats.org/package/2006/content-types">
  <Default Extension="mp3" ContentType="audio/mpeg"/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13"/>
  </p:handoutMasterIdLst>
  <p:sldIdLst>
    <p:sldId id="256" r:id="rId2"/>
    <p:sldId id="257" r:id="rId3"/>
    <p:sldId id="258" r:id="rId4"/>
    <p:sldId id="262" r:id="rId5"/>
    <p:sldId id="259" r:id="rId6"/>
    <p:sldId id="263" r:id="rId7"/>
    <p:sldId id="266" r:id="rId8"/>
    <p:sldId id="265" r:id="rId9"/>
    <p:sldId id="267" r:id="rId10"/>
    <p:sldId id="268" r:id="rId11"/>
    <p:sldId id="269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1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0A61D6-3362-43EF-8997-03D56B0BB8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28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5T16:18:30.38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14969 2874 0,'0'0'0,"0"0"15,0 85-15,8 40 16,-8 33-16,0 5 16,0-163-16,0 180 15,-16 44-15,-1 4 16,1-23-16,-1-10 0,0 1 15,1 8-15,8 1 16,-9-5-16,9 9 16,0 10-16,-1-5 15,9-14-15,0 9 16,0-3-16,0-206 0,0 200 16,9 0-16,-9-200 15,8 200-15,-8-200 16,8 190-16,-8-190 15,0 0-15,8 162 0,-8-162 16</inkml:trace>
  <inkml:trace contextRef="#ctx0" brushRef="#br0" timeOffset="586.7402">11901 5382 0,'0'0'0,"0"0"0,124-15 16,-124 15-16,182-23 16,-182 23-16,248-23 15,-248 23-15,298-23 0,8 8 16,-17 6-16,-289 9 15,248-4-15,17-6 16,-17 6-16,-25-6 16,-16 1-16,-9 0 15,17 4-15,1 5 0,-25 0 16,40-5-16,9 5 16,-17-9-16,-16 0 15,24 0-15,-7 9 16,-26 0-16,-8 0 15,17 14-15,0-1 0,-207-13 16,198 10-16,25 13 16,-8 5-16,-215-28 15,182 32-15,-182-32 16,174 28-16,-174-28 0,140 28 16,-140-28-16,0 0 15,124 15-15,-124-15 16</inkml:trace>
  <inkml:trace contextRef="#ctx0" brushRef="#br0" timeOffset="1113.0991">18211 5102 0,'0'0'0,"0"0"16,0 0-16,0 0 15,50 0-15,-50 0 16,74 19-16,-74-19 15,99 36-15,-99-36 0,108 57 16,-108-57-16,0 0 16,83 56-16,-83-56 15,0 0-15,66 64 0,-66-64 16,16 71-16,-16-71 16,0 0-16,-33 74 15,33-74-15,-58 89 16,58-89-16,-66 83 15,66-83-15,0 0 0</inkml:trace>
  <inkml:trace contextRef="#ctx0" brushRef="#br0" timeOffset="1719.7191">14589 3177 0,'0'0'0,"0"0"0,57-47 16,-57 47-16,83-74 15,-83 74-15,99-103 16,-99 103-16,0 0 0,83-120 15,-83 120-15,0 0 16,0 0-16,0 0 16,66-98-16,-66 98 0,0 0 15,42-19-15,-42 19 16,49 61-16,-49-61 16,33 125-16,-33-125 15,43 163-15,-43-163 0,57 154 16</inkml:trace>
  <inkml:trace contextRef="#ctx0" brushRef="#br0" timeOffset="2307.4707">14506 7400 0,'0'0'0,"0"0"16,33 42-16,-33-42 15,50 75-15,-50-75 0,74 88 16,-74-88-16,0 0 16,0 0-16,74 88 15,-74-88-15,0 0 16,83 47-16,-83-47 0,74-9 15,-74 9-15,67-66 16,-67 66-16,66-97 16,-66 97-16,82-89 0,-82 89 15,0 0-15,0 0 16,59-60-16,-59 60 16</inkml:trace>
  <inkml:trace contextRef="#ctx0" brushRef="#br0" timeOffset="2877.1775">12141 5149 0,'0'0'0,"0"0"0,0 0 16,0 0-16,0 0 15,-50 56-15,50-56 0,-66 55 16,66-55-16,-82 74 15,82-74-15,0 0 16,-75 80-16,75-80 16,0 0-16,0 0 0,-49 56 15,49-56-15,8 55 16,-8-55-16,74 34 16,-74-34-16,0 0 15,108 18-15,-108-18 0,0 0 16,116 33-16,-116-33 15,91 46-15,-91-46 16,0 0-16</inkml:trace>
  <inkml:trace contextRef="#ctx0" brushRef="#br1" timeOffset="6412.0909">13290 3037 0,'0'0'0,"0"0"0,0 0 15,0 0-15,50 33 16,-50-33-16,58 46 16,-58-46-16,66 75 15,-66-75-15,83 83 0,-83-83 16,82 98-16,-82-98 16,91 98-16,-91-98 15,91 102-15,-91-102 16,100 93-16,-100-93 0,91 98 15,-91-98-15,99 102 16,-99-102-16,99 107 16,-99-107-16,91 107 15,-91-107-15,83 106 0,-83-106 16,91 108-16,-91-108 16,74 102-16,-74-102 15,66 107-15,-66-107 16,50 93-16,-50-93 0,0 0 15,49 93-15,-49-93 16,0 0-16,66 89 16,-66-89-16,0 0 15,0 0-15,42 74 0,-42-74 16,0 0-16,0 0 16,0 0-16,0 0 0,49 42 15,-49-42-15,0 0 16,42 9-16,-42-9 15,58-37-15,-58 37 16,49-60-16,-49 60 16,66-84-16,-66 84 0,68-93 15,-68 93-15,74-107 16,-74 107-16,74-107 16,-74 107-16,100-116 0,-100 116 15,82-121-15,-82 121 16,83-126-16,-83 126 15,91-126-15,-91 126 16,99-140-16,-99 140 0,91-134 16,-91 134-16,83-149 15,-83 149-15,99-143 16,-99 143-16,91-131 16,-91 131-16,83-135 0,-83 135 15,82-116-15,-82 116 16,83-107-16,-83 107 15,0 0-15,66-98 16,-66 98-16,0 0 16,58-89-16,-58 89 0,0 0 15,0 0-15,0 0 16,0 0-16,0 0 16,0 0-16,50-66 0,-50 66 15,0 0-15,0 0 0,16-46 16,-16 46-16,-33-5 15,33 5-15,-74 29 0,74-29 16,-91 51-16,91-51 16,0 0-16,-99 51 15,99-51-15,0 0 16,0 0-16,0 0 0,0 0 16,0 0-16,-75 47 15,75-47-15,0 0 0,-25 19 16,25-19-16,50-19 15,-50 19-15,124-52 16,-124 52-16,141-60 16,-141 60-16,148-73 0,-148 73 15,0 0-15,0 0 16,0 0-16,0 0 16,0 0-16,124-71 0,-124 71 15,0 0-15,0 0 16,67-23-16,-67 23 15,24 42-15,-24-42 0,0 97 16,0-97-16,0 121 16,0-121-16,0 0 15,-8 103-15</inkml:trace>
  <inkml:trace contextRef="#ctx0" brushRef="#br1" timeOffset="7049.6159">13596 3065 0,'0'0'0,"0"0"0,-58-28 15,58 28-15,-82-14 16,82 14-16,-99-27 15,99 27-15,0 0 16,-100-29-16,100 29 16,-99-37-16,99 37 0,0 0 15,0 0-15,0 0 16,0 0-16,0 0 0,0 0 16,-74-28-16,74 28 15,-42 19-15,42-19 16,-16 64-16,16-64 0,0 0 15,0 99-15,0-99 16,0 0-16,0 116 16,0-116-16,0 0 15,0 0-15,8 121 0,-8-121 16,0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5T16:35:08.5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3796 9690 0,'0'0'0,"0"0"0,33 18 16,-33-18-16,66 14 15,-66-14-15,108 4 16,-108-4-16,0 0 16,107-13-16,-107 13 0</inkml:trace>
  <inkml:trace contextRef="#ctx0" brushRef="#br0" timeOffset="333.9971">4425 9159 0,'0'0'15,"0"0"-15,0 0 16,0 0-16,0 0 16,8 65-16,-8-65 0,0 75 15,0-75-15,0 92 16,0-92-16,0 0 15,-8 102-15,8-102 16,0 0-16,0 0 0,0 0 16,0 0-16,-9 85 15,9-85-15,17 41 0,-17-41 16,49 20-16,-49-20 16,83 0-16,-83 0 15,0 0-15,108-20 0,-108 20 16,91-37-16,-91 37 15</inkml:trace>
  <inkml:trace contextRef="#ctx0" brushRef="#br0" timeOffset="567.9547">4780 9131 0,'0'0'0,"0"0"16,0 65-16,0-65 16,-8 94-16,8-94 15,0 139-15,0-139 0,0 181 16,0-181-16,0 181 16,0-181-16,8 154 15,-8-154-15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0T15:35:40.5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5939 9713 0,'0'0'0,"0"0"0,82-19 16,-82 19-16,116-14 15,-116 14-15,149-23 0</inkml:trace>
  <inkml:trace contextRef="#ctx0" brushRef="#br0" timeOffset="1">6633 9229 0,'0'0'15,"0"0"-15,17 79 16,-17-79-16,16 125 16,-16-125-16,25 182 0,-25-182 15,33 200-15,-33-200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0T15:35:44.7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8080 11136 0,'-41'-28'0,"41"28"16,-141-46-16,-90-1 16,231 47-16,-240-32 0,-16 32 15,16 9-15,240-9 16,-240 28-16,-8 23 15,17 10-15,231-61 0,-224 75 16,9 12-16,33 16 16,182-103-16,-158 102 15,158-102-15,-115 134 16,115-134-16,-67 168 16,67-168-16,33 181 15,-33-181-15,124 187 0,92-24 16,33-33-16,-249-130 15,264 84-15,26-23 16,-1-15-16,-33-18 16,-24-10-16,-17-13 15,-9-5-15,-206 0 0,224-19 16,7-36-16,-24-20 16,-207 75-16,174-98 15,-174 98-15,140-153 16,-140 153-16,108-196 0,-108 196 15,33-227-15,-33 227 16,-42-233-16,-82 15 16,-41 59-16,165 159 15,-198-107-15,-34 33 16,0 37-16,232 37 0,-248-10 16,-8 34-16,8 17 15,248-41-15,-190 61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0T15:35:48.7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5136 12662 0,'-25'-9'0,"25"9"16,-91-46-16,91 46 15,-157-52-15,157 52 16,-215-51-16,215 51 15,-257-33-15,-48 15 0,15-2 16,290 20-16,-273-3 16,0 6-16,9 12 15,32-6-15,26 5 16,-9 19-16,0 9 16,24-6-16,1 7 15,0 22-15,8 14 0,182-79 16,-190 88-16,8 34 15,8 12-15,174-134 16,-148 130-16,148-130 16,-125 154-16,125-154 0,-83 176 15,83-176-15,-33 192 16,33-192-16,25 204 16,49-4-16,-74-200 15,125 172-15,40-18 16,9-33-16,0-23 0,-174-98 15,190 74-15,17-4 16,16-1-16,-223-69 16,0 0-16,223 56 0,17-5 15,-9-23-15,-231-28 0,240 14 16,8-14-16,9-4 16,-257 4-16,248-19 15,25-18-15,-17-10 16,-256 47-16,240-60 15,-1-15-15,-24-18 16,-215 93-16,191-107 0,-191 107 16,190-144-16,-190 144 15,157-195-15,-17-24 16,-140 219-16,84-214 0,-84 214 16,25-223-16,-25 223 15,-25-234-15,-50 16 16,75 218-16,-100-200 15,100 200-15,-148-176 0,148 176 16,-191-149-16,191 149 16,-206-98-16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0T15:35:52.8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17864 9201 0,'0'0'16,"0"0"-16,0 0 16,-66-14-16,66 14 0,-75-9 15,75 9-15,-99 4 16,99-4-16,0 0 15,-107 33-15,107-33 16,0 0-16,-75 60 0,75-60 16,-8 79-16,8-79 15,58 88-15,-58-88 16,132 94-16,-132-94 16,149 97-16,-149-97 0,132 103 15,-132-103-15,0 0 16,75 88-16,-75-88 15,8 79-15,-8-79 0,-58 47 16,58-47-16,-74 14 16,74-14-16,0 0 15,-100-38-15,100 38 16,-74-65-16,74 65 0,-41-88 16,41 88-16,16-102 15,-16 102-15,58-98 16,-58 98-16,91-98 15,-91 98-15,91-88 0,-91 88 16,0 0-16,50-88 16,-50 88-16,-9-98 15,9 98-15,0 0 0,-58-93 16,58 93-16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0T15:35:56.2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19385 9271 0,'0'0'0,"0"0"15,17 102-15,-17-102 16,25 149-16,-1 51 15,-24-200-15,25 209 16,-25-209-16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0T15:36:00.1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17930 11020 0,'-16'-28'15,"16"28"-15,-50-60 0,50 60 16,-108-67-16,108 67 16,-140-51-16,-50 42 15,190 9-15,-199 24 16,199-24-16,-215 75 16,215-75-16,-215 116 0,215-116 15,-182 158-15,182-158 16,-115 186-16,115-186 15,-33 191-15,33-191 16,66 195-16,91-27 16,25-38-16,-182-130 0,206 88 15,9-17-15,-16-25 16,-199-46-16,190 18 16,-190-18-16,198 0 15,-198 0-15,191-60 0,-191 60 16,165-121-16,-165 121 0,0 0 15,116-177-15,-116 177 16,41-223-16,-41 223 0,-33-247 16,-66 5-16,-50 38 15,149 204-15,-149-155 16,149 155-16,-207-106 16,207 106-16,-239-56 15,239 56-15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9-10T15:36:04.0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21594 12890 0,'8'-42'16,"-8"42"-16,9-107 0,-9 107 16,-25-144-16,25 144 15,-108-140-15,108 140 16,-165-130-16,165 130 15,-248-97-15,-34 31 0,2 38 16,280 28-16,-265 14 16,25 28-16,8 37 15,232-79-15,-207 98 16,17 32-16,16 19 16,174-149-16,-140 153 0,16 19 15,41 10 1,83-182-16,-41 172 0,24 23 15,17-195-15,17 210 16,32-10-16,-49-200 16,83 191-16,-83-191 0,140 186 15,34-5-15,33-32 16,-207-149-16,198 121 16,1-23-16,0-15 15,-199-83-15,190 47 16,-190-47-16,207 19 15,-207-19-15,240-9 0,-240 9 16,248-57-16,-248 57 16,248-97-16,-248 97 15,231-145-15,-231 145 16,199-167-16,-199 167 16,157-205-16,-157 205 0,116-246 15,-67-10-15,-32 13 16,-17 243-16,-25-213 15,-33 8-15,-16 10 16,74 195-16,-108-187 16,-16 12-16,-33 21 0,157 154 15,-157-131-15,-25 29 16,182 102-16,-190-84 16,190 84-16,-182-55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7B60320-7ACE-459C-9DA6-5E0D9CFB400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71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BE205-A965-4DD7-B514-254EA444FC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84808-602D-4CDF-809A-BA3C33BDC76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79B7C08-CE22-4E1C-B81E-228F12EE58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C4E575F-8C83-447F-BD01-7A02FE1016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0957B-E751-40E7-BC27-3D964D0119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F0AD1-882A-4B70-9A1D-581310FB7B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753D4-2E8E-4D31-AE91-D3455E5AB8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BE3F0-A342-4134-8E7A-1D69A95F5B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8E064-150A-4BF3-8E3D-8C0CD0899D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0C5F2-4A6A-45ED-8725-0BBFA9CD62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98C80-E594-44F4-91A5-69CCAA9E26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A964D-1284-4E09-9D5B-A99EC47195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D36EF06-1440-406E-953A-0D370860570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765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19.emf"/><Relationship Id="rId18" Type="http://schemas.openxmlformats.org/officeDocument/2006/relationships/customXml" Target="../ink/ink7.xml"/><Relationship Id="rId3" Type="http://schemas.openxmlformats.org/officeDocument/2006/relationships/image" Target="../media/image17.png"/><Relationship Id="rId21" Type="http://schemas.openxmlformats.org/officeDocument/2006/relationships/image" Target="../media/image23.emf"/><Relationship Id="rId7" Type="http://schemas.openxmlformats.org/officeDocument/2006/relationships/image" Target="../media/image16.wmf"/><Relationship Id="rId12" Type="http://schemas.openxmlformats.org/officeDocument/2006/relationships/customXml" Target="../ink/ink4.xml"/><Relationship Id="rId17" Type="http://schemas.openxmlformats.org/officeDocument/2006/relationships/image" Target="../media/image21.emf"/><Relationship Id="rId2" Type="http://schemas.openxmlformats.org/officeDocument/2006/relationships/slideLayout" Target="../slideLayouts/slideLayout13.xml"/><Relationship Id="rId16" Type="http://schemas.openxmlformats.org/officeDocument/2006/relationships/customXml" Target="../ink/ink6.xml"/><Relationship Id="rId20" Type="http://schemas.openxmlformats.org/officeDocument/2006/relationships/customXml" Target="../ink/ink8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8.emf"/><Relationship Id="rId5" Type="http://schemas.openxmlformats.org/officeDocument/2006/relationships/image" Target="../media/image15.wmf"/><Relationship Id="rId15" Type="http://schemas.openxmlformats.org/officeDocument/2006/relationships/image" Target="../media/image20.emf"/><Relationship Id="rId23" Type="http://schemas.openxmlformats.org/officeDocument/2006/relationships/image" Target="../media/image24.emf"/><Relationship Id="rId10" Type="http://schemas.openxmlformats.org/officeDocument/2006/relationships/customXml" Target="../ink/ink3.xml"/><Relationship Id="rId19" Type="http://schemas.openxmlformats.org/officeDocument/2006/relationships/image" Target="../media/image22.e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28.emf"/><Relationship Id="rId14" Type="http://schemas.openxmlformats.org/officeDocument/2006/relationships/customXml" Target="../ink/ink5.xml"/><Relationship Id="rId22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2.7</a:t>
            </a:r>
            <a:r>
              <a:rPr lang="en-US" dirty="0" smtClean="0"/>
              <a:t> </a:t>
            </a:r>
            <a:r>
              <a:rPr lang="en-US" dirty="0"/>
              <a:t>Absolute Value Functions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2819400"/>
            <a:ext cx="7010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Learning Goals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Identify the effect on the graph of replacing f(x) by f(x)+k, k*f(x),f(</a:t>
            </a:r>
            <a:r>
              <a:rPr lang="en-US" sz="2000" dirty="0" err="1" smtClean="0"/>
              <a:t>kx</a:t>
            </a:r>
            <a:r>
              <a:rPr lang="en-US" sz="2000" dirty="0" smtClean="0"/>
              <a:t>), and f(</a:t>
            </a:r>
            <a:r>
              <a:rPr lang="en-US" sz="2000" dirty="0" err="1" smtClean="0"/>
              <a:t>x+k</a:t>
            </a:r>
            <a:r>
              <a:rPr lang="en-US" sz="2000" dirty="0" smtClean="0"/>
              <a:t>) for specific values of k (both positive and negative); find the value of k given the graphs. Experiment with cases and illustrate an explanation of the </a:t>
            </a:r>
            <a:r>
              <a:rPr lang="en-US" sz="2000" dirty="0" err="1" smtClean="0"/>
              <a:t>effets</a:t>
            </a:r>
            <a:r>
              <a:rPr lang="en-US" sz="2000" dirty="0" smtClean="0"/>
              <a:t> on the graph using technology.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Graph functions expressed symbolically and show key features of the graph, by hand in simple cases and using technology for more complicated cases. Graph square root, cube root, and piecewise-defined functions, including step functions and absolute value functions.</a:t>
            </a:r>
            <a:endParaRPr lang="en-US" sz="2000" dirty="0"/>
          </a:p>
        </p:txBody>
      </p:sp>
      <p:pic>
        <p:nvPicPr>
          <p:cNvPr id="4" name="good_bad_ugly_short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795588" y="5585385"/>
            <a:ext cx="342900" cy="342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1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7" repeatCount="40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7043"/>
            <a:ext cx="7543800" cy="411162"/>
          </a:xfrm>
        </p:spPr>
        <p:txBody>
          <a:bodyPr/>
          <a:lstStyle/>
          <a:p>
            <a:r>
              <a:rPr lang="en-US" sz="3000" dirty="0" smtClean="0"/>
              <a:t>Identify the vertex, direction of opening and if the graph is wider, narrower or the same width as the parent function.</a:t>
            </a:r>
            <a:endParaRPr lang="en-US" sz="3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3219450"/>
            <a:ext cx="4111711" cy="1885950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29200" y="3210157"/>
            <a:ext cx="3926829" cy="1801149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6204"/>
              </p:ext>
            </p:extLst>
          </p:nvPr>
        </p:nvGraphicFramePr>
        <p:xfrm>
          <a:off x="483220" y="2286000"/>
          <a:ext cx="2501900" cy="6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4" name="Equation" r:id="rId4" imgW="990360" imgH="253800" progId="Equation.DSMT4">
                  <p:embed/>
                </p:oleObj>
              </mc:Choice>
              <mc:Fallback>
                <p:oleObj name="Equation" r:id="rId4" imgW="990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3220" y="2286000"/>
                        <a:ext cx="2501900" cy="641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587203"/>
              </p:ext>
            </p:extLst>
          </p:nvPr>
        </p:nvGraphicFramePr>
        <p:xfrm>
          <a:off x="5181600" y="1981200"/>
          <a:ext cx="2489200" cy="1071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Equation" r:id="rId6" imgW="914400" imgH="393480" progId="Equation.DSMT4">
                  <p:embed/>
                </p:oleObj>
              </mc:Choice>
              <mc:Fallback>
                <p:oleObj name="Equation" r:id="rId6" imgW="914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81600" y="1981200"/>
                        <a:ext cx="2489200" cy="1071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/>
              <p14:cNvContentPartPr/>
              <p14:nvPr/>
            </p14:nvContentPartPr>
            <p14:xfrm>
              <a:off x="1366560" y="3287160"/>
              <a:ext cx="354600" cy="2934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5440" y="3269520"/>
                <a:ext cx="7769160" cy="21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Ink 8"/>
              <p14:cNvContentPartPr/>
              <p14:nvPr/>
            </p14:nvContentPartPr>
            <p14:xfrm>
              <a:off x="2138040" y="3322440"/>
              <a:ext cx="282960" cy="21132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28680" y="3313080"/>
                <a:ext cx="301680" cy="2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Ink 9"/>
              <p14:cNvContentPartPr/>
              <p14:nvPr/>
            </p14:nvContentPartPr>
            <p14:xfrm>
              <a:off x="1890360" y="3953880"/>
              <a:ext cx="1257120" cy="619920"/>
            </p14:xfrm>
          </p:contentPart>
        </mc:Choice>
        <mc:Fallback>
          <p:pic>
            <p:nvPicPr>
              <p:cNvPr id="10" name="Ink 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881000" y="3944520"/>
                <a:ext cx="1275840" cy="63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/>
              <p14:cNvContentPartPr/>
              <p14:nvPr/>
            </p14:nvContentPartPr>
            <p14:xfrm>
              <a:off x="154800" y="4474800"/>
              <a:ext cx="1819800" cy="95292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5440" y="4465440"/>
                <a:ext cx="1838520" cy="9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Ink 11"/>
              <p14:cNvContentPartPr/>
              <p14:nvPr/>
            </p14:nvContentPartPr>
            <p14:xfrm>
              <a:off x="6276240" y="3278880"/>
              <a:ext cx="199800" cy="308520"/>
            </p14:xfrm>
          </p:contentPart>
        </mc:Choice>
        <mc:Fallback>
          <p:pic>
            <p:nvPicPr>
              <p:cNvPr id="12" name="Ink 1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266880" y="3269520"/>
                <a:ext cx="218520" cy="3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3" name="Ink 12"/>
              <p14:cNvContentPartPr/>
              <p14:nvPr/>
            </p14:nvContentPartPr>
            <p14:xfrm>
              <a:off x="6978600" y="3337560"/>
              <a:ext cx="33120" cy="237960"/>
            </p14:xfrm>
          </p:contentPart>
        </mc:Choice>
        <mc:Fallback>
          <p:pic>
            <p:nvPicPr>
              <p:cNvPr id="13" name="Ink 1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969240" y="3328200"/>
                <a:ext cx="51840" cy="25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" name="Ink 13"/>
              <p14:cNvContentPartPr/>
              <p14:nvPr/>
            </p14:nvContentPartPr>
            <p14:xfrm>
              <a:off x="5928120" y="3844800"/>
              <a:ext cx="693720" cy="57312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918760" y="3835440"/>
                <a:ext cx="712440" cy="59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" name="Ink 14"/>
              <p14:cNvContentPartPr/>
              <p14:nvPr/>
            </p14:nvContentPartPr>
            <p14:xfrm>
              <a:off x="6764400" y="4349160"/>
              <a:ext cx="1140840" cy="1053720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755040" y="4339800"/>
                <a:ext cx="1159560" cy="107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7687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111 #8-16 on graph paper</a:t>
            </a:r>
          </a:p>
          <a:p>
            <a:r>
              <a:rPr lang="en-US" dirty="0" smtClean="0"/>
              <a:t>Find vertex, </a:t>
            </a:r>
            <a:r>
              <a:rPr lang="en-US" dirty="0"/>
              <a:t>d</a:t>
            </a:r>
            <a:r>
              <a:rPr lang="en-US" dirty="0" smtClean="0"/>
              <a:t>omain and 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12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8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7066742"/>
              </p:ext>
            </p:extLst>
          </p:nvPr>
        </p:nvGraphicFramePr>
        <p:xfrm>
          <a:off x="685800" y="1068675"/>
          <a:ext cx="1712536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647640" imgH="253800" progId="Equation.DSMT4">
                  <p:embed/>
                </p:oleObj>
              </mc:Choice>
              <mc:Fallback>
                <p:oleObj name="Equation" r:id="rId3" imgW="64764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68675"/>
                        <a:ext cx="1712536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" y="3810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Characteristics of Absolute Value Functions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057400"/>
            <a:ext cx="7239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shaped like a “V”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symmetrical about a vertical line called the axis of symmetry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domain 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range is connected to the vertex, which is a minimum or maximum value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962781"/>
              </p:ext>
            </p:extLst>
          </p:nvPr>
        </p:nvGraphicFramePr>
        <p:xfrm>
          <a:off x="2438400" y="4191000"/>
          <a:ext cx="1219200" cy="497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622080" imgH="253800" progId="Equation.DSMT4">
                  <p:embed/>
                </p:oleObj>
              </mc:Choice>
              <mc:Fallback>
                <p:oleObj name="Equation" r:id="rId5" imgW="622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400" y="4191000"/>
                        <a:ext cx="1219200" cy="497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/>
              <p14:cNvContentPartPr/>
              <p14:nvPr/>
            </p14:nvContentPartPr>
            <p14:xfrm>
              <a:off x="4254840" y="887400"/>
              <a:ext cx="2503800" cy="1899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45480" y="878040"/>
                <a:ext cx="2522520" cy="191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457200"/>
            <a:ext cx="7696200" cy="53641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b="1" u="sng" dirty="0" smtClean="0">
                <a:solidFill>
                  <a:schemeClr val="accent6"/>
                </a:solidFill>
              </a:rPr>
              <a:t>vertex</a:t>
            </a:r>
            <a:r>
              <a:rPr lang="en-US" sz="2600" dirty="0" smtClean="0"/>
              <a:t> : </a:t>
            </a:r>
            <a:r>
              <a:rPr lang="en-US" sz="2600" dirty="0"/>
              <a:t>where the function reaches its maximum or minimum.</a:t>
            </a:r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pPr>
              <a:buFont typeface="Wingdings" pitchFamily="2" charset="2"/>
              <a:buNone/>
            </a:pPr>
            <a:r>
              <a:rPr lang="en-US" sz="2600" dirty="0"/>
              <a:t>To find the </a:t>
            </a:r>
            <a:r>
              <a:rPr lang="en-US" sz="2600" i="1" dirty="0">
                <a:latin typeface="Bodoni MT" panose="02070603080606020203" pitchFamily="18" charset="0"/>
              </a:rPr>
              <a:t>x</a:t>
            </a:r>
            <a:r>
              <a:rPr lang="en-US" sz="2600" dirty="0"/>
              <a:t>-value of the vertex, set what’s </a:t>
            </a:r>
            <a:r>
              <a:rPr lang="en-US" sz="2600" b="1" u="sng" dirty="0">
                <a:solidFill>
                  <a:srgbClr val="FF0000"/>
                </a:solidFill>
              </a:rPr>
              <a:t>inside</a:t>
            </a:r>
            <a:r>
              <a:rPr lang="en-US" sz="2600" dirty="0"/>
              <a:t> the absolute value equal to 0.</a:t>
            </a:r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pPr>
              <a:buFont typeface="Wingdings" pitchFamily="2" charset="2"/>
              <a:buNone/>
            </a:pPr>
            <a:endParaRPr lang="en-US" sz="26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520615"/>
              </p:ext>
            </p:extLst>
          </p:nvPr>
        </p:nvGraphicFramePr>
        <p:xfrm>
          <a:off x="762000" y="3429000"/>
          <a:ext cx="12573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419040" imgH="253800" progId="Equation.DSMT4">
                  <p:embed/>
                </p:oleObj>
              </mc:Choice>
              <mc:Fallback>
                <p:oleObj name="Equation" r:id="rId3" imgW="41904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429000"/>
                        <a:ext cx="12573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7799457"/>
              </p:ext>
            </p:extLst>
          </p:nvPr>
        </p:nvGraphicFramePr>
        <p:xfrm>
          <a:off x="5105400" y="3402531"/>
          <a:ext cx="14049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5" imgW="520560" imgH="253800" progId="Equation.DSMT4">
                  <p:embed/>
                </p:oleObj>
              </mc:Choice>
              <mc:Fallback>
                <p:oleObj name="Equation" r:id="rId5" imgW="52056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402531"/>
                        <a:ext cx="140493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543800" cy="731838"/>
          </a:xfrm>
        </p:spPr>
        <p:txBody>
          <a:bodyPr/>
          <a:lstStyle/>
          <a:p>
            <a:r>
              <a:rPr lang="en-US" u="sng" dirty="0" smtClean="0"/>
              <a:t>Ex 1</a:t>
            </a:r>
            <a:endParaRPr lang="en-US" u="sng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370305"/>
            <a:ext cx="1219200" cy="490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 smtClean="0"/>
              <a:t>Graph</a:t>
            </a:r>
            <a:endParaRPr lang="en-US" sz="2600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446233"/>
              </p:ext>
            </p:extLst>
          </p:nvPr>
        </p:nvGraphicFramePr>
        <p:xfrm>
          <a:off x="3008313" y="174625"/>
          <a:ext cx="2484437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799920" imgH="253800" progId="Equation.DSMT4">
                  <p:embed/>
                </p:oleObj>
              </mc:Choice>
              <mc:Fallback>
                <p:oleObj name="Equation" r:id="rId3" imgW="79992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8313" y="174625"/>
                        <a:ext cx="2484437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295400"/>
            <a:ext cx="4872000" cy="48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543800" cy="731838"/>
          </a:xfrm>
        </p:spPr>
        <p:txBody>
          <a:bodyPr/>
          <a:lstStyle/>
          <a:p>
            <a:r>
              <a:rPr lang="en-US" u="sng" dirty="0" smtClean="0"/>
              <a:t>Ex </a:t>
            </a:r>
            <a:r>
              <a:rPr lang="en-US" u="sng" dirty="0"/>
              <a:t>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444484"/>
            <a:ext cx="1219200" cy="490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 smtClean="0"/>
              <a:t>Graph</a:t>
            </a:r>
            <a:endParaRPr lang="en-US" sz="2600" dirty="0"/>
          </a:p>
        </p:txBody>
      </p:sp>
      <p:graphicFrame>
        <p:nvGraphicFramePr>
          <p:cNvPr id="9223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74204081"/>
              </p:ext>
            </p:extLst>
          </p:nvPr>
        </p:nvGraphicFramePr>
        <p:xfrm>
          <a:off x="2971800" y="409575"/>
          <a:ext cx="17018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799920" imgH="253800" progId="Equation.DSMT4">
                  <p:embed/>
                </p:oleObj>
              </mc:Choice>
              <mc:Fallback>
                <p:oleObj name="Equation" r:id="rId3" imgW="79992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09575"/>
                        <a:ext cx="17018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8748" y="935021"/>
            <a:ext cx="5206103" cy="52021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731838"/>
          </a:xfrm>
        </p:spPr>
        <p:txBody>
          <a:bodyPr/>
          <a:lstStyle/>
          <a:p>
            <a:r>
              <a:rPr lang="en-US" u="sng" dirty="0" smtClean="0"/>
              <a:t>Ex 3</a:t>
            </a:r>
            <a:endParaRPr lang="en-US" u="sng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370682"/>
            <a:ext cx="1219200" cy="490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 smtClean="0"/>
              <a:t>Graph</a:t>
            </a:r>
            <a:endParaRPr lang="en-US" sz="2600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761691"/>
              </p:ext>
            </p:extLst>
          </p:nvPr>
        </p:nvGraphicFramePr>
        <p:xfrm>
          <a:off x="3044825" y="106363"/>
          <a:ext cx="2436813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927000" imgH="431640" progId="Equation.DSMT4">
                  <p:embed/>
                </p:oleObj>
              </mc:Choice>
              <mc:Fallback>
                <p:oleObj name="Equation" r:id="rId3" imgW="92700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4825" y="106363"/>
                        <a:ext cx="2436813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9000" y="1066800"/>
            <a:ext cx="5434703" cy="54306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731838"/>
          </a:xfrm>
        </p:spPr>
        <p:txBody>
          <a:bodyPr/>
          <a:lstStyle/>
          <a:p>
            <a:r>
              <a:rPr lang="en-US" u="sng" dirty="0" smtClean="0"/>
              <a:t>Ex 4</a:t>
            </a:r>
            <a:endParaRPr lang="en-US" u="sng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370682"/>
            <a:ext cx="1219200" cy="490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 smtClean="0"/>
              <a:t>Graph</a:t>
            </a:r>
            <a:endParaRPr lang="en-US" sz="2600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/>
          </p:nvPr>
        </p:nvGraphicFramePr>
        <p:xfrm>
          <a:off x="3562350" y="155575"/>
          <a:ext cx="1401763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533160" imgH="393480" progId="Equation.DSMT4">
                  <p:embed/>
                </p:oleObj>
              </mc:Choice>
              <mc:Fallback>
                <p:oleObj name="Equation" r:id="rId3" imgW="533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155575"/>
                        <a:ext cx="1401763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2000" y="1371600"/>
            <a:ext cx="4872000" cy="4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69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731838"/>
          </a:xfrm>
        </p:spPr>
        <p:txBody>
          <a:bodyPr/>
          <a:lstStyle/>
          <a:p>
            <a:r>
              <a:rPr lang="en-US" u="sng" dirty="0" smtClean="0"/>
              <a:t>Ex </a:t>
            </a:r>
            <a:r>
              <a:rPr lang="en-US" u="sng" dirty="0"/>
              <a:t>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370682"/>
            <a:ext cx="6172200" cy="490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 smtClean="0"/>
              <a:t>Write the equation of the graph below.</a:t>
            </a:r>
            <a:endParaRPr lang="en-US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73639"/>
            <a:ext cx="4872000" cy="4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28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731838"/>
          </a:xfrm>
        </p:spPr>
        <p:txBody>
          <a:bodyPr/>
          <a:lstStyle/>
          <a:p>
            <a:r>
              <a:rPr lang="en-US" u="sng" dirty="0" smtClean="0"/>
              <a:t>Ex </a:t>
            </a:r>
            <a:r>
              <a:rPr lang="en-US" u="sng" dirty="0"/>
              <a:t>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370682"/>
            <a:ext cx="6172200" cy="490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 smtClean="0"/>
              <a:t>Write the equation of the graph below.</a:t>
            </a:r>
            <a:endParaRPr lang="en-US" sz="2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078" y="1219200"/>
            <a:ext cx="5206103" cy="520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024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973</TotalTime>
  <Words>244</Words>
  <Application>Microsoft Office PowerPoint</Application>
  <PresentationFormat>On-screen Show (4:3)</PresentationFormat>
  <Paragraphs>33</Paragraphs>
  <Slides>11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Bodoni MT</vt:lpstr>
      <vt:lpstr>Wingdings</vt:lpstr>
      <vt:lpstr>Network</vt:lpstr>
      <vt:lpstr>Equation</vt:lpstr>
      <vt:lpstr>2.7 Absolute Value Functions</vt:lpstr>
      <vt:lpstr>PowerPoint Presentation</vt:lpstr>
      <vt:lpstr>PowerPoint Presentation</vt:lpstr>
      <vt:lpstr>Ex 1</vt:lpstr>
      <vt:lpstr>Ex 2</vt:lpstr>
      <vt:lpstr>Ex 3</vt:lpstr>
      <vt:lpstr>Ex 4</vt:lpstr>
      <vt:lpstr>Ex 5</vt:lpstr>
      <vt:lpstr>Ex 5</vt:lpstr>
      <vt:lpstr>Identify the vertex, direction of opening and if the graph is wider, narrower or the same width as the parent function.</vt:lpstr>
      <vt:lpstr>Homework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2.5 Absolute Value Functions</dc:title>
  <dc:creator>Leon High School</dc:creator>
  <cp:lastModifiedBy>Reaves, Nathan</cp:lastModifiedBy>
  <cp:revision>36</cp:revision>
  <cp:lastPrinted>2018-08-31T19:01:44Z</cp:lastPrinted>
  <dcterms:created xsi:type="dcterms:W3CDTF">2005-09-09T13:16:54Z</dcterms:created>
  <dcterms:modified xsi:type="dcterms:W3CDTF">2018-09-10T17:59:03Z</dcterms:modified>
</cp:coreProperties>
</file>