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0" r:id="rId1"/>
  </p:sldMasterIdLst>
  <p:sldIdLst>
    <p:sldId id="256" r:id="rId2"/>
    <p:sldId id="261" r:id="rId3"/>
    <p:sldId id="260" r:id="rId4"/>
    <p:sldId id="257" r:id="rId5"/>
    <p:sldId id="258" r:id="rId6"/>
    <p:sldId id="259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/>
    <p:restoredTop sz="94707"/>
  </p:normalViewPr>
  <p:slideViewPr>
    <p:cSldViewPr snapToGrid="0" snapToObjects="1">
      <p:cViewPr>
        <p:scale>
          <a:sx n="88" d="100"/>
          <a:sy n="88" d="100"/>
        </p:scale>
        <p:origin x="144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AD533726-BB4E-8C49-8DA4-5B22B398711F}" type="datetimeFigureOut">
              <a:rPr lang="en-US" smtClean="0"/>
              <a:t>2/27/21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1CA9DC9-5C36-9143-930B-517A91E91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947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3726-BB4E-8C49-8DA4-5B22B398711F}" type="datetimeFigureOut">
              <a:rPr lang="en-US" smtClean="0"/>
              <a:t>2/27/21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A9DC9-5C36-9143-930B-517A91E91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62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D533726-BB4E-8C49-8DA4-5B22B398711F}" type="datetimeFigureOut">
              <a:rPr lang="en-US" smtClean="0"/>
              <a:t>2/27/21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1CA9DC9-5C36-9143-930B-517A91E91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052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D533726-BB4E-8C49-8DA4-5B22B398711F}" type="datetimeFigureOut">
              <a:rPr lang="en-US" smtClean="0"/>
              <a:t>2/27/21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1CA9DC9-5C36-9143-930B-517A91E9123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44998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D533726-BB4E-8C49-8DA4-5B22B398711F}" type="datetimeFigureOut">
              <a:rPr lang="en-US" smtClean="0"/>
              <a:t>2/27/21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1CA9DC9-5C36-9143-930B-517A91E91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356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3726-BB4E-8C49-8DA4-5B22B398711F}" type="datetimeFigureOut">
              <a:rPr lang="en-US" smtClean="0"/>
              <a:t>2/27/21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A9DC9-5C36-9143-930B-517A91E91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9780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3726-BB4E-8C49-8DA4-5B22B398711F}" type="datetimeFigureOut">
              <a:rPr lang="en-US" smtClean="0"/>
              <a:t>2/27/21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A9DC9-5C36-9143-930B-517A91E91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3732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3726-BB4E-8C49-8DA4-5B22B398711F}" type="datetimeFigureOut">
              <a:rPr lang="en-US" smtClean="0"/>
              <a:t>2/27/21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A9DC9-5C36-9143-930B-517A91E91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206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D533726-BB4E-8C49-8DA4-5B22B398711F}" type="datetimeFigureOut">
              <a:rPr lang="en-US" smtClean="0"/>
              <a:t>2/27/21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1CA9DC9-5C36-9143-930B-517A91E91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398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3726-BB4E-8C49-8DA4-5B22B398711F}" type="datetimeFigureOut">
              <a:rPr lang="en-US" smtClean="0"/>
              <a:t>2/27/21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A9DC9-5C36-9143-930B-517A91E91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38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D533726-BB4E-8C49-8DA4-5B22B398711F}" type="datetimeFigureOut">
              <a:rPr lang="en-US" smtClean="0"/>
              <a:t>2/27/21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1CA9DC9-5C36-9143-930B-517A91E91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422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3726-BB4E-8C49-8DA4-5B22B398711F}" type="datetimeFigureOut">
              <a:rPr lang="en-US" smtClean="0"/>
              <a:t>2/27/21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A9DC9-5C36-9143-930B-517A91E91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535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3726-BB4E-8C49-8DA4-5B22B398711F}" type="datetimeFigureOut">
              <a:rPr lang="en-US" smtClean="0"/>
              <a:t>2/27/21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A9DC9-5C36-9143-930B-517A91E91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27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3726-BB4E-8C49-8DA4-5B22B398711F}" type="datetimeFigureOut">
              <a:rPr lang="en-US" smtClean="0"/>
              <a:t>2/27/21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A9DC9-5C36-9143-930B-517A91E91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250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3726-BB4E-8C49-8DA4-5B22B398711F}" type="datetimeFigureOut">
              <a:rPr lang="en-US" smtClean="0"/>
              <a:t>2/27/21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A9DC9-5C36-9143-930B-517A91E91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60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3726-BB4E-8C49-8DA4-5B22B398711F}" type="datetimeFigureOut">
              <a:rPr lang="en-US" smtClean="0"/>
              <a:t>2/27/21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A9DC9-5C36-9143-930B-517A91E91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665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3726-BB4E-8C49-8DA4-5B22B398711F}" type="datetimeFigureOut">
              <a:rPr lang="en-US" smtClean="0"/>
              <a:t>2/27/21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A9DC9-5C36-9143-930B-517A91E91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230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33726-BB4E-8C49-8DA4-5B22B398711F}" type="datetimeFigureOut">
              <a:rPr lang="en-US" smtClean="0"/>
              <a:t>2/27/21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A9DC9-5C36-9143-930B-517A91E91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834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21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  <p:sldLayoutId id="2147483932" r:id="rId12"/>
    <p:sldLayoutId id="2147483933" r:id="rId13"/>
    <p:sldLayoutId id="2147483934" r:id="rId14"/>
    <p:sldLayoutId id="2147483935" r:id="rId15"/>
    <p:sldLayoutId id="2147483936" r:id="rId16"/>
    <p:sldLayoutId id="214748393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eg"/><Relationship Id="rId3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3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3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Relationship Id="rId3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Calisto MT" charset="0"/>
                <a:ea typeface="Calisto MT" charset="0"/>
                <a:cs typeface="Calisto MT" charset="0"/>
              </a:rPr>
              <a:t>Welcome to Chiles Department of Theatre Arts</a:t>
            </a:r>
            <a:endParaRPr lang="en-US" b="1" dirty="0">
              <a:latin typeface="Calisto MT" charset="0"/>
              <a:ea typeface="Calisto MT" charset="0"/>
              <a:cs typeface="Calisto MT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41684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 smtClean="0"/>
              <a:t>Ms. Shannon O’Bryan</a:t>
            </a:r>
          </a:p>
          <a:p>
            <a:r>
              <a:rPr lang="en-US" dirty="0" smtClean="0"/>
              <a:t>Director of Theatre Arts</a:t>
            </a:r>
          </a:p>
          <a:p>
            <a:r>
              <a:rPr lang="en-US" dirty="0" err="1" smtClean="0"/>
              <a:t>obryans@leonschools.net</a:t>
            </a:r>
            <a:endParaRPr lang="en-US" dirty="0" smtClean="0"/>
          </a:p>
          <a:p>
            <a:r>
              <a:rPr lang="en-US" dirty="0" err="1" smtClean="0"/>
              <a:t>ChilesTheatre.com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2582" y="3987800"/>
            <a:ext cx="34925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353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572374"/>
            <a:ext cx="10994037" cy="1293028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latin typeface="Calisto MT" charset="0"/>
                <a:ea typeface="Calisto MT" charset="0"/>
                <a:cs typeface="Calisto MT" charset="0"/>
              </a:rPr>
              <a:t>Extra-Curricular Theatre Experiences</a:t>
            </a:r>
            <a:endParaRPr lang="en-US" b="1" dirty="0">
              <a:latin typeface="Calisto MT" charset="0"/>
              <a:ea typeface="Calisto MT" charset="0"/>
              <a:cs typeface="Calisto MT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2183124"/>
            <a:ext cx="6222167" cy="4351338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alisto MT" charset="0"/>
                <a:ea typeface="Calisto MT" charset="0"/>
                <a:cs typeface="Calisto MT" charset="0"/>
              </a:rPr>
              <a:t>All Chiles students may audition or apply to be a part of the technical crew for the Fall play and Spring Musical. </a:t>
            </a:r>
          </a:p>
          <a:p>
            <a:r>
              <a:rPr lang="en-US" sz="2400" b="1" dirty="0" smtClean="0">
                <a:latin typeface="Calisto MT" charset="0"/>
                <a:ea typeface="Calisto MT" charset="0"/>
                <a:cs typeface="Calisto MT" charset="0"/>
              </a:rPr>
              <a:t>Technical Theatre and Costume students </a:t>
            </a:r>
            <a:r>
              <a:rPr lang="en-US" sz="2400" dirty="0" smtClean="0">
                <a:latin typeface="Calisto MT" charset="0"/>
                <a:ea typeface="Calisto MT" charset="0"/>
                <a:cs typeface="Calisto MT" charset="0"/>
              </a:rPr>
              <a:t>will spend some of their class time working on school productions</a:t>
            </a:r>
          </a:p>
          <a:p>
            <a:r>
              <a:rPr lang="en-US" sz="2400" b="1" dirty="0" smtClean="0">
                <a:latin typeface="Calisto MT" charset="0"/>
                <a:ea typeface="Calisto MT" charset="0"/>
                <a:cs typeface="Calisto MT" charset="0"/>
              </a:rPr>
              <a:t>Students in </a:t>
            </a:r>
            <a:r>
              <a:rPr lang="en-US" sz="2400" b="1" dirty="0">
                <a:latin typeface="Calisto MT" charset="0"/>
                <a:ea typeface="Calisto MT" charset="0"/>
                <a:cs typeface="Calisto MT" charset="0"/>
              </a:rPr>
              <a:t>T</a:t>
            </a:r>
            <a:r>
              <a:rPr lang="en-US" sz="2400" b="1" dirty="0" smtClean="0">
                <a:latin typeface="Calisto MT" charset="0"/>
                <a:ea typeface="Calisto MT" charset="0"/>
                <a:cs typeface="Calisto MT" charset="0"/>
              </a:rPr>
              <a:t>heatre 2, 3 and 4 classes </a:t>
            </a:r>
            <a:r>
              <a:rPr lang="en-US" sz="2400" dirty="0" smtClean="0">
                <a:latin typeface="Calisto MT" charset="0"/>
                <a:ea typeface="Calisto MT" charset="0"/>
                <a:cs typeface="Calisto MT" charset="0"/>
              </a:rPr>
              <a:t>will also perform in one-act plays as a part of their curriculum</a:t>
            </a:r>
            <a:endParaRPr lang="en-US" sz="2400" dirty="0">
              <a:latin typeface="Calisto MT" charset="0"/>
              <a:ea typeface="Calisto MT" charset="0"/>
              <a:cs typeface="Calisto MT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9757" y="4193988"/>
            <a:ext cx="3842480" cy="21517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9757" y="1421151"/>
            <a:ext cx="3842480" cy="2556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600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257" y="1817188"/>
            <a:ext cx="10820400" cy="4024125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 smtClean="0">
                <a:latin typeface="Calisto MT" charset="0"/>
                <a:ea typeface="Calisto MT" charset="0"/>
                <a:cs typeface="Calisto MT" charset="0"/>
              </a:rPr>
              <a:t>Thank you for your interest in the Chiles Theatre program!</a:t>
            </a:r>
          </a:p>
          <a:p>
            <a:pPr marL="0" indent="0" algn="ctr">
              <a:buNone/>
            </a:pPr>
            <a:r>
              <a:rPr lang="en-US" sz="3200" dirty="0" smtClean="0">
                <a:latin typeface="Calisto MT" charset="0"/>
                <a:ea typeface="Calisto MT" charset="0"/>
                <a:cs typeface="Calisto MT" charset="0"/>
              </a:rPr>
              <a:t>If you still have questions please contact me!</a:t>
            </a:r>
          </a:p>
          <a:p>
            <a:pPr marL="0" indent="0" algn="ctr">
              <a:buNone/>
            </a:pPr>
            <a:r>
              <a:rPr lang="en-US" sz="3200" dirty="0">
                <a:latin typeface="Calisto MT" charset="0"/>
                <a:ea typeface="Calisto MT" charset="0"/>
                <a:cs typeface="Calisto MT" charset="0"/>
              </a:rPr>
              <a:t>Ms. Shannon O’Bryan</a:t>
            </a:r>
          </a:p>
          <a:p>
            <a:pPr marL="0" indent="0" algn="ctr">
              <a:buNone/>
            </a:pPr>
            <a:r>
              <a:rPr lang="en-US" sz="3200" dirty="0">
                <a:latin typeface="Calisto MT" charset="0"/>
                <a:ea typeface="Calisto MT" charset="0"/>
                <a:cs typeface="Calisto MT" charset="0"/>
              </a:rPr>
              <a:t>Director of Theatre Arts</a:t>
            </a:r>
          </a:p>
          <a:p>
            <a:pPr marL="0" indent="0" algn="ctr">
              <a:buNone/>
            </a:pPr>
            <a:r>
              <a:rPr lang="en-US" sz="3200" dirty="0" err="1">
                <a:latin typeface="Calisto MT" charset="0"/>
                <a:ea typeface="Calisto MT" charset="0"/>
                <a:cs typeface="Calisto MT" charset="0"/>
              </a:rPr>
              <a:t>obryans@leonschools.net</a:t>
            </a:r>
            <a:endParaRPr lang="en-US" sz="3200" dirty="0">
              <a:latin typeface="Calisto MT" charset="0"/>
              <a:ea typeface="Calisto MT" charset="0"/>
              <a:cs typeface="Calisto MT" charset="0"/>
            </a:endParaRPr>
          </a:p>
          <a:p>
            <a:pPr marL="0" indent="0" algn="ctr">
              <a:buNone/>
            </a:pPr>
            <a:r>
              <a:rPr lang="en-US" sz="3200" dirty="0" err="1" smtClean="0">
                <a:latin typeface="Calisto MT" charset="0"/>
                <a:ea typeface="Calisto MT" charset="0"/>
                <a:cs typeface="Calisto MT" charset="0"/>
              </a:rPr>
              <a:t>ChilesTheatre.com</a:t>
            </a:r>
            <a:endParaRPr lang="en-US" sz="3200" dirty="0">
              <a:latin typeface="Calisto MT" charset="0"/>
              <a:ea typeface="Calisto MT" charset="0"/>
              <a:cs typeface="Calisto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485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theatre classes teach</a:t>
            </a:r>
            <a:r>
              <a:rPr lang="mr-IN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/>
              <a:t>Oral </a:t>
            </a:r>
            <a:r>
              <a:rPr lang="en-US" dirty="0" smtClean="0"/>
              <a:t>communication</a:t>
            </a:r>
            <a:endParaRPr lang="en-US" dirty="0"/>
          </a:p>
          <a:p>
            <a:pPr fontAlgn="base"/>
            <a:r>
              <a:rPr lang="en-US" dirty="0"/>
              <a:t>Written </a:t>
            </a:r>
            <a:r>
              <a:rPr lang="en-US" dirty="0" smtClean="0"/>
              <a:t>communication</a:t>
            </a:r>
            <a:endParaRPr lang="en-US" dirty="0"/>
          </a:p>
          <a:p>
            <a:pPr fontAlgn="base"/>
            <a:r>
              <a:rPr lang="en-US" dirty="0"/>
              <a:t>Group problem </a:t>
            </a:r>
            <a:r>
              <a:rPr lang="en-US" dirty="0" smtClean="0"/>
              <a:t>solving</a:t>
            </a:r>
            <a:endParaRPr lang="en-US" dirty="0"/>
          </a:p>
          <a:p>
            <a:pPr fontAlgn="base"/>
            <a:r>
              <a:rPr lang="en-US" dirty="0" smtClean="0"/>
              <a:t>Confidence</a:t>
            </a:r>
            <a:endParaRPr lang="en-US" dirty="0"/>
          </a:p>
          <a:p>
            <a:pPr fontAlgn="base"/>
            <a:r>
              <a:rPr lang="en-US" dirty="0"/>
              <a:t>Aesthetic </a:t>
            </a:r>
            <a:r>
              <a:rPr lang="en-US" dirty="0" smtClean="0"/>
              <a:t>Awareness</a:t>
            </a:r>
            <a:endParaRPr lang="en-US" dirty="0"/>
          </a:p>
          <a:p>
            <a:pPr fontAlgn="base"/>
            <a:r>
              <a:rPr lang="en-US" dirty="0" smtClean="0"/>
              <a:t>Goal-setting</a:t>
            </a:r>
          </a:p>
          <a:p>
            <a:pPr fontAlgn="base"/>
            <a:r>
              <a:rPr lang="en-US" dirty="0" smtClean="0"/>
              <a:t>How to connect content from other classes</a:t>
            </a:r>
            <a:endParaRPr lang="en-US" dirty="0"/>
          </a:p>
          <a:p>
            <a:pPr fontAlgn="base"/>
            <a:r>
              <a:rPr lang="en-US" dirty="0"/>
              <a:t>How to have fun while working really hard</a:t>
            </a:r>
            <a:r>
              <a:rPr lang="en-US" dirty="0" smtClean="0"/>
              <a:t>!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0571" y="2057401"/>
            <a:ext cx="6025118" cy="2416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418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Calisto MT" charset="0"/>
                <a:ea typeface="Calisto MT" charset="0"/>
                <a:cs typeface="Calisto MT" charset="0"/>
              </a:rPr>
              <a:t>Beginning Classes in Theatre</a:t>
            </a:r>
            <a:endParaRPr lang="en-US" b="1" dirty="0">
              <a:latin typeface="Calisto MT" charset="0"/>
              <a:ea typeface="Calisto MT" charset="0"/>
              <a:cs typeface="Calisto MT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314482" cy="4351338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listo MT" charset="0"/>
                <a:ea typeface="Calisto MT" charset="0"/>
                <a:cs typeface="Calisto MT" charset="0"/>
              </a:rPr>
              <a:t>Theatre 1</a:t>
            </a:r>
          </a:p>
          <a:p>
            <a:r>
              <a:rPr lang="en-US" sz="3200" dirty="0" smtClean="0">
                <a:latin typeface="Calisto MT" charset="0"/>
                <a:ea typeface="Calisto MT" charset="0"/>
                <a:cs typeface="Calisto MT" charset="0"/>
              </a:rPr>
              <a:t>Introduction to Technical Theatre Design and Production</a:t>
            </a:r>
          </a:p>
          <a:p>
            <a:r>
              <a:rPr lang="en-US" sz="3200" dirty="0" smtClean="0">
                <a:latin typeface="Calisto MT" charset="0"/>
                <a:ea typeface="Calisto MT" charset="0"/>
                <a:cs typeface="Calisto MT" charset="0"/>
              </a:rPr>
              <a:t>Costume and Makeup Design and Production</a:t>
            </a:r>
          </a:p>
          <a:p>
            <a:pPr marL="0" indent="0">
              <a:buNone/>
            </a:pPr>
            <a:endParaRPr lang="en-US" dirty="0" smtClean="0">
              <a:latin typeface="Calisto MT" charset="0"/>
              <a:ea typeface="Calisto MT" charset="0"/>
              <a:cs typeface="Calisto MT" charset="0"/>
            </a:endParaRPr>
          </a:p>
          <a:p>
            <a:pPr marL="0" indent="0">
              <a:buNone/>
            </a:pPr>
            <a:endParaRPr lang="en-US" dirty="0">
              <a:latin typeface="Calisto MT" charset="0"/>
              <a:ea typeface="Calisto MT" charset="0"/>
              <a:cs typeface="Calisto MT" charset="0"/>
            </a:endParaRPr>
          </a:p>
          <a:p>
            <a:pPr marL="0" indent="0" algn="ctr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alisto MT" charset="0"/>
                <a:ea typeface="Calisto MT" charset="0"/>
                <a:cs typeface="Calisto MT" charset="0"/>
              </a:rPr>
              <a:t>For all 9-12</a:t>
            </a:r>
            <a:r>
              <a:rPr lang="en-US" sz="2400" b="1" baseline="30000" dirty="0" smtClean="0">
                <a:solidFill>
                  <a:srgbClr val="FF0000"/>
                </a:solidFill>
                <a:latin typeface="Calisto MT" charset="0"/>
                <a:ea typeface="Calisto MT" charset="0"/>
                <a:cs typeface="Calisto MT" charset="0"/>
              </a:rPr>
              <a:t>th</a:t>
            </a:r>
            <a:r>
              <a:rPr lang="en-US" sz="2400" b="1" dirty="0" smtClean="0">
                <a:solidFill>
                  <a:srgbClr val="FF0000"/>
                </a:solidFill>
                <a:latin typeface="Calisto MT" charset="0"/>
                <a:ea typeface="Calisto MT" charset="0"/>
                <a:cs typeface="Calisto MT" charset="0"/>
              </a:rPr>
              <a:t> grade students</a:t>
            </a:r>
          </a:p>
          <a:p>
            <a:pPr marL="0" indent="0" algn="ctr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alisto MT" charset="0"/>
                <a:ea typeface="Calisto MT" charset="0"/>
                <a:cs typeface="Calisto MT" charset="0"/>
              </a:rPr>
              <a:t>All meet required fine arts credit</a:t>
            </a:r>
            <a:endParaRPr lang="en-US" sz="2400" b="1" dirty="0">
              <a:solidFill>
                <a:srgbClr val="FF0000"/>
              </a:solidFill>
              <a:latin typeface="Calisto MT" charset="0"/>
              <a:ea typeface="Calisto MT" charset="0"/>
              <a:cs typeface="Calisto MT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6611" y="3934917"/>
            <a:ext cx="2946953" cy="21595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934917"/>
            <a:ext cx="2187756" cy="2324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585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248" y="263870"/>
            <a:ext cx="3673839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Calisto MT" charset="0"/>
                <a:ea typeface="Calisto MT" charset="0"/>
                <a:cs typeface="Calisto MT" charset="0"/>
              </a:rPr>
              <a:t>Theatre 1</a:t>
            </a:r>
            <a:endParaRPr lang="en-US" dirty="0">
              <a:latin typeface="Calisto MT" charset="0"/>
              <a:ea typeface="Calisto MT" charset="0"/>
              <a:cs typeface="Calisto MT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3190" y="1380085"/>
            <a:ext cx="6791794" cy="48718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>
                <a:latin typeface="Calisto MT" charset="0"/>
                <a:ea typeface="Calisto MT" charset="0"/>
                <a:cs typeface="Calisto MT" charset="0"/>
              </a:rPr>
              <a:t>Theatre 1 </a:t>
            </a:r>
            <a:r>
              <a:rPr lang="en-US" sz="2400" b="1" dirty="0" smtClean="0">
                <a:latin typeface="Calisto MT" charset="0"/>
                <a:ea typeface="Calisto MT" charset="0"/>
                <a:cs typeface="Calisto MT" charset="0"/>
              </a:rPr>
              <a:t>is a Beginning Acting Class. </a:t>
            </a:r>
          </a:p>
          <a:p>
            <a:pPr marL="0" indent="0">
              <a:buNone/>
            </a:pPr>
            <a:r>
              <a:rPr lang="en-US" sz="2400" dirty="0" smtClean="0">
                <a:latin typeface="Calisto MT" charset="0"/>
                <a:ea typeface="Calisto MT" charset="0"/>
                <a:cs typeface="Calisto MT" charset="0"/>
              </a:rPr>
              <a:t>T</a:t>
            </a:r>
            <a:r>
              <a:rPr lang="en-US" sz="2400" dirty="0" smtClean="0">
                <a:latin typeface="Calisto MT" charset="0"/>
                <a:ea typeface="Calisto MT" charset="0"/>
                <a:cs typeface="Calisto MT" charset="0"/>
              </a:rPr>
              <a:t>he </a:t>
            </a:r>
            <a:r>
              <a:rPr lang="en-US" sz="2400" dirty="0">
                <a:latin typeface="Calisto MT" charset="0"/>
                <a:ea typeface="Calisto MT" charset="0"/>
                <a:cs typeface="Calisto MT" charset="0"/>
              </a:rPr>
              <a:t>content </a:t>
            </a:r>
            <a:r>
              <a:rPr lang="en-US" sz="2400" dirty="0" smtClean="0">
                <a:latin typeface="Calisto MT" charset="0"/>
                <a:ea typeface="Calisto MT" charset="0"/>
                <a:cs typeface="Calisto MT" charset="0"/>
              </a:rPr>
              <a:t>generally includes:</a:t>
            </a:r>
            <a:endParaRPr lang="en-US" sz="2400" dirty="0">
              <a:latin typeface="Calisto MT" charset="0"/>
              <a:ea typeface="Calisto MT" charset="0"/>
              <a:cs typeface="Calisto MT" charset="0"/>
            </a:endParaRPr>
          </a:p>
          <a:p>
            <a:pPr marL="0" indent="0">
              <a:buNone/>
            </a:pPr>
            <a:r>
              <a:rPr lang="en-US" sz="2400" dirty="0">
                <a:latin typeface="Calisto MT" charset="0"/>
                <a:ea typeface="Calisto MT" charset="0"/>
                <a:cs typeface="Calisto MT" charset="0"/>
              </a:rPr>
              <a:t>1 – What is Theatre?</a:t>
            </a:r>
          </a:p>
          <a:p>
            <a:pPr marL="0" indent="0">
              <a:buNone/>
            </a:pPr>
            <a:r>
              <a:rPr lang="en-US" sz="2400" dirty="0">
                <a:latin typeface="Calisto MT" charset="0"/>
                <a:ea typeface="Calisto MT" charset="0"/>
                <a:cs typeface="Calisto MT" charset="0"/>
              </a:rPr>
              <a:t>2 – Physical Acting/Pantomime</a:t>
            </a:r>
          </a:p>
          <a:p>
            <a:pPr marL="0" indent="0">
              <a:buNone/>
            </a:pPr>
            <a:r>
              <a:rPr lang="en-US" sz="2400" dirty="0">
                <a:latin typeface="Calisto MT" charset="0"/>
                <a:ea typeface="Calisto MT" charset="0"/>
                <a:cs typeface="Calisto MT" charset="0"/>
              </a:rPr>
              <a:t>3 – Vocal Acting</a:t>
            </a:r>
          </a:p>
          <a:p>
            <a:pPr marL="0" indent="0">
              <a:buNone/>
            </a:pPr>
            <a:r>
              <a:rPr lang="en-US" sz="2400" dirty="0">
                <a:latin typeface="Calisto MT" charset="0"/>
                <a:ea typeface="Calisto MT" charset="0"/>
                <a:cs typeface="Calisto MT" charset="0"/>
              </a:rPr>
              <a:t>4 – Improvisation</a:t>
            </a:r>
          </a:p>
          <a:p>
            <a:pPr marL="0" indent="0">
              <a:buNone/>
            </a:pPr>
            <a:r>
              <a:rPr lang="en-US" sz="2400" dirty="0">
                <a:latin typeface="Calisto MT" charset="0"/>
                <a:ea typeface="Calisto MT" charset="0"/>
                <a:cs typeface="Calisto MT" charset="0"/>
              </a:rPr>
              <a:t>5 – Blocking/Stage Movement</a:t>
            </a:r>
          </a:p>
          <a:p>
            <a:pPr marL="0" indent="0">
              <a:buNone/>
            </a:pPr>
            <a:r>
              <a:rPr lang="en-US" sz="2400" dirty="0">
                <a:latin typeface="Calisto MT" charset="0"/>
                <a:ea typeface="Calisto MT" charset="0"/>
                <a:cs typeface="Calisto MT" charset="0"/>
              </a:rPr>
              <a:t>6 – Reading a Play</a:t>
            </a:r>
          </a:p>
          <a:p>
            <a:pPr marL="0" indent="0">
              <a:buNone/>
            </a:pPr>
            <a:r>
              <a:rPr lang="en-US" sz="2400" dirty="0">
                <a:latin typeface="Calisto MT" charset="0"/>
                <a:ea typeface="Calisto MT" charset="0"/>
                <a:cs typeface="Calisto MT" charset="0"/>
              </a:rPr>
              <a:t>7 – Realistic Acting – Monologue and </a:t>
            </a:r>
            <a:r>
              <a:rPr lang="en-US" sz="2400" dirty="0" err="1" smtClean="0">
                <a:latin typeface="Calisto MT" charset="0"/>
                <a:ea typeface="Calisto MT" charset="0"/>
                <a:cs typeface="Calisto MT" charset="0"/>
              </a:rPr>
              <a:t>Scenework</a:t>
            </a:r>
            <a:endParaRPr lang="en-US" sz="2400" dirty="0">
              <a:latin typeface="Calisto MT" charset="0"/>
              <a:ea typeface="Calisto MT" charset="0"/>
              <a:cs typeface="Calisto MT" charset="0"/>
            </a:endParaRPr>
          </a:p>
          <a:p>
            <a:pPr marL="0" indent="0">
              <a:buNone/>
            </a:pPr>
            <a:r>
              <a:rPr lang="en-US" sz="2400" dirty="0">
                <a:latin typeface="Calisto MT" charset="0"/>
                <a:ea typeface="Calisto MT" charset="0"/>
                <a:cs typeface="Calisto MT" charset="0"/>
              </a:rPr>
              <a:t>8 – Theatre History – Primitive </a:t>
            </a:r>
            <a:r>
              <a:rPr lang="en-US" sz="2400" dirty="0" smtClean="0">
                <a:latin typeface="Calisto MT" charset="0"/>
                <a:ea typeface="Calisto MT" charset="0"/>
                <a:cs typeface="Calisto MT" charset="0"/>
              </a:rPr>
              <a:t>to Elizabethan</a:t>
            </a:r>
            <a:endParaRPr lang="en-US" sz="2400" dirty="0">
              <a:latin typeface="Calisto MT" charset="0"/>
              <a:ea typeface="Calisto MT" charset="0"/>
              <a:cs typeface="Calisto MT" charset="0"/>
            </a:endParaRPr>
          </a:p>
          <a:p>
            <a:pPr marL="0" indent="0">
              <a:buNone/>
            </a:pPr>
            <a:r>
              <a:rPr lang="en-US" sz="2400" dirty="0">
                <a:latin typeface="Calisto MT" charset="0"/>
                <a:ea typeface="Calisto MT" charset="0"/>
                <a:cs typeface="Calisto MT" charset="0"/>
              </a:rPr>
              <a:t>9 – Shakespearean </a:t>
            </a:r>
            <a:r>
              <a:rPr lang="en-US" sz="2400" dirty="0" smtClean="0">
                <a:latin typeface="Calisto MT" charset="0"/>
                <a:ea typeface="Calisto MT" charset="0"/>
                <a:cs typeface="Calisto MT" charset="0"/>
              </a:rPr>
              <a:t>Acting</a:t>
            </a:r>
            <a:endParaRPr lang="en-US" sz="2400" dirty="0">
              <a:latin typeface="Calisto MT" charset="0"/>
              <a:ea typeface="Calisto MT" charset="0"/>
              <a:cs typeface="Calisto MT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4984" y="2264537"/>
            <a:ext cx="4158523" cy="3102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764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9393"/>
            <a:ext cx="9481457" cy="1325563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latin typeface="Calisto MT" charset="0"/>
                <a:ea typeface="Calisto MT" charset="0"/>
                <a:cs typeface="Calisto MT" charset="0"/>
              </a:rPr>
              <a:t>Technical Theatre Design &amp; Production 1</a:t>
            </a:r>
            <a:endParaRPr lang="en-US" dirty="0">
              <a:latin typeface="Calisto MT" charset="0"/>
              <a:ea typeface="Calisto MT" charset="0"/>
              <a:cs typeface="Calisto MT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4956"/>
            <a:ext cx="8088087" cy="5405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alisto MT" charset="0"/>
                <a:ea typeface="Calisto MT" charset="0"/>
                <a:cs typeface="Calisto MT" charset="0"/>
              </a:rPr>
              <a:t>Tech 1 is an introduction </a:t>
            </a:r>
            <a:r>
              <a:rPr lang="en-US" sz="2400" dirty="0">
                <a:latin typeface="Calisto MT" charset="0"/>
                <a:ea typeface="Calisto MT" charset="0"/>
                <a:cs typeface="Calisto MT" charset="0"/>
              </a:rPr>
              <a:t>to the tools, design, and construction methods for scenery, lights, props and </a:t>
            </a:r>
            <a:r>
              <a:rPr lang="en-US" sz="2400" dirty="0" smtClean="0">
                <a:latin typeface="Calisto MT" charset="0"/>
                <a:ea typeface="Calisto MT" charset="0"/>
                <a:cs typeface="Calisto MT" charset="0"/>
              </a:rPr>
              <a:t>sound including:</a:t>
            </a:r>
          </a:p>
          <a:p>
            <a:pPr marL="0" indent="0">
              <a:buNone/>
            </a:pPr>
            <a:r>
              <a:rPr lang="en-US" sz="2400" dirty="0">
                <a:latin typeface="Calisto MT" charset="0"/>
                <a:ea typeface="Calisto MT" charset="0"/>
                <a:cs typeface="Calisto MT" charset="0"/>
              </a:rPr>
              <a:t>1 - Theatre spaces and equipment technology</a:t>
            </a:r>
          </a:p>
          <a:p>
            <a:pPr marL="0" indent="0">
              <a:buNone/>
            </a:pPr>
            <a:r>
              <a:rPr lang="en-US" sz="2400" dirty="0">
                <a:latin typeface="Calisto MT" charset="0"/>
                <a:ea typeface="Calisto MT" charset="0"/>
                <a:cs typeface="Calisto MT" charset="0"/>
              </a:rPr>
              <a:t>2 - Theatre safety</a:t>
            </a:r>
          </a:p>
          <a:p>
            <a:pPr marL="0" indent="0">
              <a:buNone/>
            </a:pPr>
            <a:r>
              <a:rPr lang="en-US" sz="2400" dirty="0">
                <a:latin typeface="Calisto MT" charset="0"/>
                <a:ea typeface="Calisto MT" charset="0"/>
                <a:cs typeface="Calisto MT" charset="0"/>
              </a:rPr>
              <a:t>3 - Historical, cultural, and societal influences on design</a:t>
            </a:r>
          </a:p>
          <a:p>
            <a:pPr marL="0" indent="0">
              <a:buNone/>
            </a:pPr>
            <a:r>
              <a:rPr lang="en-US" sz="2400" dirty="0">
                <a:latin typeface="Calisto MT" charset="0"/>
                <a:ea typeface="Calisto MT" charset="0"/>
                <a:cs typeface="Calisto MT" charset="0"/>
              </a:rPr>
              <a:t>4 - Analysis of dramatic literature to create theatrical reality</a:t>
            </a:r>
          </a:p>
          <a:p>
            <a:pPr marL="0" indent="0">
              <a:buNone/>
            </a:pPr>
            <a:r>
              <a:rPr lang="en-US" sz="2400" dirty="0">
                <a:latin typeface="Calisto MT" charset="0"/>
                <a:ea typeface="Calisto MT" charset="0"/>
                <a:cs typeface="Calisto MT" charset="0"/>
              </a:rPr>
              <a:t>5 - Technical theatre skills for scenery, lighting, props and </a:t>
            </a:r>
            <a:r>
              <a:rPr lang="en-US" sz="2400" dirty="0" smtClean="0">
                <a:latin typeface="Calisto MT" charset="0"/>
                <a:ea typeface="Calisto MT" charset="0"/>
                <a:cs typeface="Calisto MT" charset="0"/>
              </a:rPr>
              <a:t>    sound </a:t>
            </a:r>
            <a:r>
              <a:rPr lang="en-US" sz="2400" dirty="0">
                <a:latin typeface="Calisto MT" charset="0"/>
                <a:ea typeface="Calisto MT" charset="0"/>
                <a:cs typeface="Calisto MT" charset="0"/>
              </a:rPr>
              <a:t>for the theatre</a:t>
            </a:r>
          </a:p>
          <a:p>
            <a:pPr marL="0" indent="0">
              <a:buNone/>
            </a:pPr>
            <a:r>
              <a:rPr lang="en-US" sz="2400" dirty="0">
                <a:latin typeface="Calisto MT" charset="0"/>
                <a:ea typeface="Calisto MT" charset="0"/>
                <a:cs typeface="Calisto MT" charset="0"/>
              </a:rPr>
              <a:t>6 - Technical theatre design for scenery, lighting, props and sound for the theatre</a:t>
            </a:r>
          </a:p>
          <a:p>
            <a:pPr marL="0" indent="0">
              <a:buNone/>
            </a:pPr>
            <a:r>
              <a:rPr lang="en-US" sz="2400" dirty="0" smtClean="0">
                <a:latin typeface="Calisto MT" charset="0"/>
                <a:ea typeface="Calisto MT" charset="0"/>
                <a:cs typeface="Calisto MT" charset="0"/>
              </a:rPr>
              <a:t>8 </a:t>
            </a:r>
            <a:r>
              <a:rPr lang="en-US" sz="2400" dirty="0">
                <a:latin typeface="Calisto MT" charset="0"/>
                <a:ea typeface="Calisto MT" charset="0"/>
                <a:cs typeface="Calisto MT" charset="0"/>
              </a:rPr>
              <a:t>- Theatre arts personnel and careers</a:t>
            </a:r>
            <a:r>
              <a:rPr lang="en-US" sz="2400" dirty="0" smtClean="0">
                <a:effectLst/>
                <a:latin typeface="Calisto MT" charset="0"/>
                <a:ea typeface="Calisto MT" charset="0"/>
                <a:cs typeface="Calisto MT" charset="0"/>
              </a:rPr>
              <a:t> </a:t>
            </a:r>
            <a:endParaRPr lang="en-US" sz="2400" dirty="0">
              <a:latin typeface="Calisto MT" charset="0"/>
              <a:ea typeface="Calisto MT" charset="0"/>
              <a:cs typeface="Calisto MT" charset="0"/>
            </a:endParaRPr>
          </a:p>
          <a:p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6120" y="4460883"/>
            <a:ext cx="2773576" cy="16641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2755" y="1816115"/>
            <a:ext cx="2766941" cy="1983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867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31257" y="185727"/>
            <a:ext cx="8610600" cy="1293028"/>
          </a:xfrm>
        </p:spPr>
        <p:txBody>
          <a:bodyPr/>
          <a:lstStyle/>
          <a:p>
            <a:r>
              <a:rPr lang="en-US" b="1" dirty="0" smtClean="0">
                <a:latin typeface="Calisto MT" charset="0"/>
                <a:ea typeface="Calisto MT" charset="0"/>
                <a:cs typeface="Calisto MT" charset="0"/>
              </a:rPr>
              <a:t>Costume &amp; Makeup 1</a:t>
            </a:r>
            <a:endParaRPr lang="en-US" b="1" dirty="0">
              <a:latin typeface="Calisto MT" charset="0"/>
              <a:ea typeface="Calisto MT" charset="0"/>
              <a:cs typeface="Calisto MT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8755"/>
            <a:ext cx="8245839" cy="504196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>
                <a:latin typeface="Calisto MT" charset="0"/>
                <a:ea typeface="Calisto MT" charset="0"/>
                <a:cs typeface="Calisto MT" charset="0"/>
              </a:rPr>
              <a:t>Costume &amp; Makeup 1 is an introduction </a:t>
            </a:r>
            <a:r>
              <a:rPr lang="en-US" sz="2400" dirty="0">
                <a:latin typeface="Calisto MT" charset="0"/>
                <a:ea typeface="Calisto MT" charset="0"/>
                <a:cs typeface="Calisto MT" charset="0"/>
              </a:rPr>
              <a:t>to the tools, design and construction methods used to create costumes and makeup for the </a:t>
            </a:r>
            <a:r>
              <a:rPr lang="en-US" sz="2400" dirty="0" smtClean="0">
                <a:latin typeface="Calisto MT" charset="0"/>
                <a:ea typeface="Calisto MT" charset="0"/>
                <a:cs typeface="Calisto MT" charset="0"/>
              </a:rPr>
              <a:t>stage. </a:t>
            </a:r>
            <a:r>
              <a:rPr lang="en-US" sz="2400" dirty="0">
                <a:latin typeface="Calisto MT" charset="0"/>
                <a:ea typeface="Calisto MT" charset="0"/>
                <a:cs typeface="Calisto MT" charset="0"/>
              </a:rPr>
              <a:t>The content </a:t>
            </a:r>
            <a:r>
              <a:rPr lang="en-US" sz="2400" dirty="0" smtClean="0">
                <a:latin typeface="Calisto MT" charset="0"/>
                <a:ea typeface="Calisto MT" charset="0"/>
                <a:cs typeface="Calisto MT" charset="0"/>
              </a:rPr>
              <a:t>generally includes:</a:t>
            </a:r>
            <a:endParaRPr lang="en-US" sz="2400" dirty="0">
              <a:latin typeface="Calisto MT" charset="0"/>
              <a:ea typeface="Calisto MT" charset="0"/>
              <a:cs typeface="Calisto MT" charset="0"/>
            </a:endParaRPr>
          </a:p>
          <a:p>
            <a:r>
              <a:rPr lang="en-US" sz="2400" dirty="0">
                <a:latin typeface="Calisto MT" charset="0"/>
                <a:ea typeface="Calisto MT" charset="0"/>
                <a:cs typeface="Calisto MT" charset="0"/>
              </a:rPr>
              <a:t>1 – History of Fashion and Makeup</a:t>
            </a:r>
          </a:p>
          <a:p>
            <a:r>
              <a:rPr lang="en-US" sz="2400" dirty="0">
                <a:latin typeface="Calisto MT" charset="0"/>
                <a:ea typeface="Calisto MT" charset="0"/>
                <a:cs typeface="Calisto MT" charset="0"/>
              </a:rPr>
              <a:t>2 – Theatre arts personnel and careers</a:t>
            </a:r>
          </a:p>
          <a:p>
            <a:r>
              <a:rPr lang="en-US" sz="2400" dirty="0">
                <a:latin typeface="Calisto MT" charset="0"/>
                <a:ea typeface="Calisto MT" charset="0"/>
                <a:cs typeface="Calisto MT" charset="0"/>
              </a:rPr>
              <a:t>3 – Text analysis of dramatic literature to develop design</a:t>
            </a:r>
          </a:p>
          <a:p>
            <a:r>
              <a:rPr lang="en-US" sz="2400" dirty="0">
                <a:latin typeface="Calisto MT" charset="0"/>
                <a:ea typeface="Calisto MT" charset="0"/>
                <a:cs typeface="Calisto MT" charset="0"/>
              </a:rPr>
              <a:t>4 – Rendering techniques and figure drawing</a:t>
            </a:r>
          </a:p>
          <a:p>
            <a:r>
              <a:rPr lang="en-US" sz="2400" dirty="0">
                <a:latin typeface="Calisto MT" charset="0"/>
                <a:ea typeface="Calisto MT" charset="0"/>
                <a:cs typeface="Calisto MT" charset="0"/>
              </a:rPr>
              <a:t>5 – Costume construction techniques</a:t>
            </a:r>
          </a:p>
          <a:p>
            <a:r>
              <a:rPr lang="en-US" sz="2400" dirty="0">
                <a:latin typeface="Calisto MT" charset="0"/>
                <a:ea typeface="Calisto MT" charset="0"/>
                <a:cs typeface="Calisto MT" charset="0"/>
              </a:rPr>
              <a:t>6 – Makeup application techniques</a:t>
            </a:r>
          </a:p>
          <a:p>
            <a:r>
              <a:rPr lang="en-US" sz="2400" dirty="0">
                <a:latin typeface="Calisto MT" charset="0"/>
                <a:ea typeface="Calisto MT" charset="0"/>
                <a:cs typeface="Calisto MT" charset="0"/>
              </a:rPr>
              <a:t>7 – Costume and makeup design process</a:t>
            </a:r>
          </a:p>
          <a:p>
            <a:r>
              <a:rPr lang="en-US" sz="2400" dirty="0">
                <a:latin typeface="Calisto MT" charset="0"/>
                <a:ea typeface="Calisto MT" charset="0"/>
                <a:cs typeface="Calisto MT" charset="0"/>
              </a:rPr>
              <a:t>8 – Costume props research, design, and creation</a:t>
            </a:r>
          </a:p>
          <a:p>
            <a:r>
              <a:rPr lang="en-US" sz="2400" dirty="0">
                <a:latin typeface="Calisto MT" charset="0"/>
                <a:ea typeface="Calisto MT" charset="0"/>
                <a:cs typeface="Calisto MT" charset="0"/>
              </a:rPr>
              <a:t>9 – Presentation techniques</a:t>
            </a:r>
          </a:p>
          <a:p>
            <a:pPr marL="0" indent="0">
              <a:buNone/>
            </a:pPr>
            <a:endParaRPr lang="en-US" sz="2400" dirty="0">
              <a:latin typeface="Calisto MT" charset="0"/>
              <a:ea typeface="Calisto MT" charset="0"/>
              <a:cs typeface="Calisto MT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7159" y="832241"/>
            <a:ext cx="2053132" cy="26205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4232" y="3735724"/>
            <a:ext cx="2086059" cy="2784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133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6719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alisto MT" charset="0"/>
                <a:ea typeface="Calisto MT" charset="0"/>
                <a:cs typeface="Calisto MT" charset="0"/>
              </a:rPr>
              <a:t>Advanced Theatre Classes</a:t>
            </a:r>
            <a:endParaRPr lang="en-US" b="1" dirty="0">
              <a:latin typeface="Calisto MT" charset="0"/>
              <a:ea typeface="Calisto MT" charset="0"/>
              <a:cs typeface="Calisto MT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2282"/>
            <a:ext cx="10515600" cy="19208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latin typeface="Calisto MT" charset="0"/>
                <a:ea typeface="Calisto MT" charset="0"/>
                <a:cs typeface="Calisto MT" charset="0"/>
              </a:rPr>
              <a:t>All Beginning Theatre Classes have four levels:</a:t>
            </a:r>
          </a:p>
          <a:p>
            <a:r>
              <a:rPr lang="en-US" sz="2400" dirty="0" smtClean="0">
                <a:latin typeface="Calisto MT" charset="0"/>
                <a:ea typeface="Calisto MT" charset="0"/>
                <a:cs typeface="Calisto MT" charset="0"/>
              </a:rPr>
              <a:t>Theatre 2, Theatre 3 (Honors), Theatre 4 (Honors)</a:t>
            </a:r>
          </a:p>
          <a:p>
            <a:r>
              <a:rPr lang="en-US" sz="2400" dirty="0" smtClean="0">
                <a:latin typeface="Calisto MT" charset="0"/>
                <a:ea typeface="Calisto MT" charset="0"/>
                <a:cs typeface="Calisto MT" charset="0"/>
              </a:rPr>
              <a:t>Tech Theatre 2, Tech Theatre 3, Tech Theatre 4 (Honors)</a:t>
            </a:r>
          </a:p>
          <a:p>
            <a:r>
              <a:rPr lang="en-US" sz="2400" dirty="0" smtClean="0">
                <a:latin typeface="Calisto MT" charset="0"/>
                <a:ea typeface="Calisto MT" charset="0"/>
                <a:cs typeface="Calisto MT" charset="0"/>
              </a:rPr>
              <a:t>Costume 2, Costume 3, Costume 4 (Honors)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082698"/>
            <a:ext cx="3695700" cy="21971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41823" y="3694475"/>
            <a:ext cx="6730583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>
              <a:latin typeface="Calisto MT" charset="0"/>
              <a:ea typeface="Calisto MT" charset="0"/>
              <a:cs typeface="Calisto MT" charset="0"/>
            </a:endParaRPr>
          </a:p>
          <a:p>
            <a:r>
              <a:rPr lang="en-US" sz="2400" b="1" dirty="0" smtClean="0">
                <a:latin typeface="Calisto MT" charset="0"/>
                <a:ea typeface="Calisto MT" charset="0"/>
                <a:cs typeface="Calisto MT" charset="0"/>
              </a:rPr>
              <a:t>In addition, advanced students may choose to take the classes below in their junior or senior year instead of the level 3 or 4 class:</a:t>
            </a:r>
          </a:p>
          <a:p>
            <a:endParaRPr lang="en-US" sz="2400" b="1" dirty="0" smtClean="0">
              <a:latin typeface="Calisto MT" charset="0"/>
              <a:ea typeface="Calisto MT" charset="0"/>
              <a:cs typeface="Calisto MT" charset="0"/>
            </a:endParaRPr>
          </a:p>
          <a:p>
            <a:pPr marL="342900" indent="-342900">
              <a:buFont typeface="Wingdings" charset="2"/>
              <a:buChar char="§"/>
            </a:pPr>
            <a:r>
              <a:rPr lang="en-US" sz="2400" b="1" dirty="0" smtClean="0">
                <a:latin typeface="Calisto MT" charset="0"/>
                <a:ea typeface="Calisto MT" charset="0"/>
                <a:cs typeface="Calisto MT" charset="0"/>
              </a:rPr>
              <a:t>Stage Management and Direction 1 </a:t>
            </a:r>
          </a:p>
          <a:p>
            <a:pPr marL="342900" indent="-342900">
              <a:buFont typeface="Wingdings" charset="2"/>
              <a:buChar char="§"/>
            </a:pPr>
            <a:r>
              <a:rPr lang="en-US" sz="2400" b="1" dirty="0" smtClean="0">
                <a:latin typeface="Calisto MT" charset="0"/>
                <a:ea typeface="Calisto MT" charset="0"/>
                <a:cs typeface="Calisto MT" charset="0"/>
              </a:rPr>
              <a:t>Stage Management and Direction 2 (Honors) </a:t>
            </a:r>
          </a:p>
          <a:p>
            <a:endParaRPr lang="en-US" sz="2400" b="1" dirty="0">
              <a:latin typeface="Calisto MT" charset="0"/>
              <a:ea typeface="Calisto MT" charset="0"/>
              <a:cs typeface="Calisto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43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742" y="397660"/>
            <a:ext cx="10668000" cy="1293028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alisto MT" charset="0"/>
                <a:ea typeface="Calisto MT" charset="0"/>
                <a:cs typeface="Calisto MT" charset="0"/>
              </a:rPr>
              <a:t>Musical Theatre 7</a:t>
            </a:r>
            <a:r>
              <a:rPr lang="en-US" b="1" baseline="30000" dirty="0" smtClean="0">
                <a:latin typeface="Calisto MT" charset="0"/>
                <a:ea typeface="Calisto MT" charset="0"/>
                <a:cs typeface="Calisto MT" charset="0"/>
              </a:rPr>
              <a:t>th</a:t>
            </a:r>
            <a:r>
              <a:rPr lang="en-US" b="1" dirty="0" smtClean="0">
                <a:latin typeface="Calisto MT" charset="0"/>
                <a:ea typeface="Calisto MT" charset="0"/>
                <a:cs typeface="Calisto MT" charset="0"/>
              </a:rPr>
              <a:t> Period Class</a:t>
            </a:r>
            <a:endParaRPr lang="en-US" b="1" dirty="0">
              <a:latin typeface="Calisto MT" charset="0"/>
              <a:ea typeface="Calisto MT" charset="0"/>
              <a:cs typeface="Calisto MT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alisto MT" charset="0"/>
                <a:ea typeface="Calisto MT" charset="0"/>
                <a:cs typeface="Calisto MT" charset="0"/>
              </a:rPr>
              <a:t>Chiles offers Musical Theatre class as a part of the after-school academy. These classes are team taught by the theatre and chorus teachers. The content usually includes: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Calisto MT" charset="0"/>
                <a:ea typeface="Calisto MT" charset="0"/>
                <a:cs typeface="Calisto MT" charset="0"/>
              </a:rPr>
              <a:t>Audition techniques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Calisto MT" charset="0"/>
                <a:ea typeface="Calisto MT" charset="0"/>
                <a:cs typeface="Calisto MT" charset="0"/>
              </a:rPr>
              <a:t>How to read musical theatre music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Calisto MT" charset="0"/>
                <a:ea typeface="Calisto MT" charset="0"/>
                <a:cs typeface="Calisto MT" charset="0"/>
              </a:rPr>
              <a:t>Singing techniques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Calisto MT" charset="0"/>
                <a:ea typeface="Calisto MT" charset="0"/>
                <a:cs typeface="Calisto MT" charset="0"/>
              </a:rPr>
              <a:t>Dance techniques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Calisto MT" charset="0"/>
                <a:ea typeface="Calisto MT" charset="0"/>
                <a:cs typeface="Calisto MT" charset="0"/>
              </a:rPr>
              <a:t>Characterization techniques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Calisto MT" charset="0"/>
                <a:ea typeface="Calisto MT" charset="0"/>
                <a:cs typeface="Calisto MT" charset="0"/>
              </a:rPr>
              <a:t>History of Musical Theatre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Calisto MT" charset="0"/>
                <a:ea typeface="Calisto MT" charset="0"/>
                <a:cs typeface="Calisto MT" charset="0"/>
              </a:rPr>
              <a:t>Practical experience signing, dancing and acting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Calisto MT" charset="0"/>
                <a:ea typeface="Calisto MT" charset="0"/>
                <a:cs typeface="Calisto MT" charset="0"/>
              </a:rPr>
              <a:t>Performance experience in a musical revue</a:t>
            </a:r>
            <a:endParaRPr lang="en-US" sz="2400" dirty="0">
              <a:latin typeface="Calisto MT" charset="0"/>
              <a:ea typeface="Calisto MT" charset="0"/>
              <a:cs typeface="Calisto MT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947" y="3507698"/>
            <a:ext cx="3763767" cy="281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648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972" y="532597"/>
            <a:ext cx="10330543" cy="1293028"/>
          </a:xfrm>
        </p:spPr>
        <p:txBody>
          <a:bodyPr/>
          <a:lstStyle/>
          <a:p>
            <a:r>
              <a:rPr lang="en-US" b="1" dirty="0" smtClean="0">
                <a:latin typeface="Calisto MT" charset="0"/>
                <a:ea typeface="Calisto MT" charset="0"/>
                <a:cs typeface="Calisto MT" charset="0"/>
              </a:rPr>
              <a:t>International Thespian Society</a:t>
            </a:r>
            <a:endParaRPr lang="en-US" b="1" dirty="0">
              <a:latin typeface="Calisto MT" charset="0"/>
              <a:ea typeface="Calisto MT" charset="0"/>
              <a:cs typeface="Calisto MT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8395741" cy="4351338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latin typeface="Calisto MT" charset="0"/>
                <a:ea typeface="Calisto MT" charset="0"/>
                <a:cs typeface="Calisto MT" charset="0"/>
              </a:rPr>
              <a:t>Chiles is a member of the International Thespian Society Troupe 6039. This is the Theatre Honor Society.</a:t>
            </a:r>
          </a:p>
          <a:p>
            <a:r>
              <a:rPr lang="en-US" sz="2400" b="1" dirty="0" smtClean="0">
                <a:latin typeface="Calisto MT" charset="0"/>
                <a:ea typeface="Calisto MT" charset="0"/>
                <a:cs typeface="Calisto MT" charset="0"/>
              </a:rPr>
              <a:t>Students enrolled in a theatre class </a:t>
            </a:r>
            <a:r>
              <a:rPr lang="en-US" sz="2400" dirty="0" smtClean="0">
                <a:latin typeface="Calisto MT" charset="0"/>
                <a:ea typeface="Calisto MT" charset="0"/>
                <a:cs typeface="Calisto MT" charset="0"/>
              </a:rPr>
              <a:t>are eligible to prepare performances and designs to be adjudicated at District and State Festivals</a:t>
            </a:r>
          </a:p>
          <a:p>
            <a:r>
              <a:rPr lang="en-US" sz="2400" dirty="0" smtClean="0">
                <a:latin typeface="Calisto MT" charset="0"/>
                <a:ea typeface="Calisto MT" charset="0"/>
                <a:cs typeface="Calisto MT" charset="0"/>
              </a:rPr>
              <a:t>Chiles will audition early in the school year for new troupe members to become a part of the team which will prepare for acting, musical theatre and design pieces. Chiles will also audition for a one-act every two years.</a:t>
            </a:r>
          </a:p>
          <a:p>
            <a:r>
              <a:rPr lang="en-US" sz="2400" dirty="0" smtClean="0">
                <a:latin typeface="Calisto MT" charset="0"/>
                <a:ea typeface="Calisto MT" charset="0"/>
                <a:cs typeface="Calisto MT" charset="0"/>
              </a:rPr>
              <a:t>Go to </a:t>
            </a:r>
            <a:r>
              <a:rPr lang="en-US" sz="2400" dirty="0" err="1" smtClean="0">
                <a:latin typeface="Calisto MT" charset="0"/>
                <a:ea typeface="Calisto MT" charset="0"/>
                <a:cs typeface="Calisto MT" charset="0"/>
              </a:rPr>
              <a:t>FloridaThespians.com</a:t>
            </a:r>
            <a:r>
              <a:rPr lang="en-US" sz="2400" dirty="0" smtClean="0">
                <a:latin typeface="Calisto MT" charset="0"/>
                <a:ea typeface="Calisto MT" charset="0"/>
                <a:cs typeface="Calisto MT" charset="0"/>
              </a:rPr>
              <a:t> for more information about Thespians in Florida, or </a:t>
            </a:r>
            <a:r>
              <a:rPr lang="en-US" sz="2400" dirty="0" err="1" smtClean="0">
                <a:latin typeface="Calisto MT" charset="0"/>
                <a:ea typeface="Calisto MT" charset="0"/>
                <a:cs typeface="Calisto MT" charset="0"/>
              </a:rPr>
              <a:t>EDTA.org</a:t>
            </a:r>
            <a:r>
              <a:rPr lang="en-US" sz="2400" dirty="0" smtClean="0">
                <a:latin typeface="Calisto MT" charset="0"/>
                <a:ea typeface="Calisto MT" charset="0"/>
                <a:cs typeface="Calisto MT" charset="0"/>
              </a:rPr>
              <a:t> for information about ITS</a:t>
            </a:r>
            <a:endParaRPr lang="en-US" sz="2400" dirty="0">
              <a:latin typeface="Calisto MT" charset="0"/>
              <a:ea typeface="Calisto MT" charset="0"/>
              <a:cs typeface="Calisto MT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3941" y="2095422"/>
            <a:ext cx="2667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53093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1478</TotalTime>
  <Words>684</Words>
  <Application>Microsoft Macintosh PowerPoint</Application>
  <PresentationFormat>Widescreen</PresentationFormat>
  <Paragraphs>89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Calisto MT</vt:lpstr>
      <vt:lpstr>Century Gothic</vt:lpstr>
      <vt:lpstr>Mangal</vt:lpstr>
      <vt:lpstr>Wingdings</vt:lpstr>
      <vt:lpstr>Arial</vt:lpstr>
      <vt:lpstr>Vapor Trail</vt:lpstr>
      <vt:lpstr>Welcome to Chiles Department of Theatre Arts</vt:lpstr>
      <vt:lpstr>What theatre classes teach…</vt:lpstr>
      <vt:lpstr>Beginning Classes in Theatre</vt:lpstr>
      <vt:lpstr>Theatre 1</vt:lpstr>
      <vt:lpstr>Technical Theatre Design &amp; Production 1</vt:lpstr>
      <vt:lpstr>Costume &amp; Makeup 1</vt:lpstr>
      <vt:lpstr>Advanced Theatre Classes</vt:lpstr>
      <vt:lpstr>Musical Theatre 7th Period Class</vt:lpstr>
      <vt:lpstr>International Thespian Society</vt:lpstr>
      <vt:lpstr>Extra-Curricular Theatre Experiences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Chiles Department of Theatre Arts</dc:title>
  <dc:creator>O'Bryan, Shannon</dc:creator>
  <cp:lastModifiedBy>O'Bryan, Shannon</cp:lastModifiedBy>
  <cp:revision>17</cp:revision>
  <dcterms:created xsi:type="dcterms:W3CDTF">2021-02-27T19:00:37Z</dcterms:created>
  <dcterms:modified xsi:type="dcterms:W3CDTF">2021-02-28T19:39:37Z</dcterms:modified>
</cp:coreProperties>
</file>