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60" r:id="rId3"/>
    <p:sldId id="258" r:id="rId4"/>
    <p:sldId id="259" r:id="rId5"/>
    <p:sldId id="261" r:id="rId6"/>
    <p:sldId id="263" r:id="rId7"/>
    <p:sldId id="271" r:id="rId8"/>
    <p:sldId id="284" r:id="rId9"/>
    <p:sldId id="285" r:id="rId10"/>
    <p:sldId id="279" r:id="rId11"/>
    <p:sldId id="286" r:id="rId12"/>
    <p:sldId id="287" r:id="rId13"/>
    <p:sldId id="283" r:id="rId14"/>
    <p:sldId id="288" r:id="rId15"/>
    <p:sldId id="26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4333-7414-49F1-8E64-AAEDF8EAAC6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28FD-3121-4629-9ECD-A06F1416E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8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b19df5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b19df5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0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72b19df5ad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72b19df5ad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33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14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6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1DCD-2BB5-4F3A-9511-CF6FD8EA807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CDF2-064D-4904-9E41-EA9E7C114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k6.thinkcentral.com/content/hsp/math/gomath/na/grk/online_interactive_teacher_book_9780544349056_/GK_Chp9_L10/launch.html?edition=student" TargetMode="External"/><Relationship Id="rId13" Type="http://schemas.openxmlformats.org/officeDocument/2006/relationships/hyperlink" Target="https://jr.brainpop.com/socialstudies/economics/goodsandservices/" TargetMode="External"/><Relationship Id="rId18" Type="http://schemas.openxmlformats.org/officeDocument/2006/relationships/image" Target="../media/image2.png"/><Relationship Id="rId3" Type="http://schemas.openxmlformats.org/officeDocument/2006/relationships/hyperlink" Target="https://www.youtube.com/watch?v=13clYehVJHo" TargetMode="External"/><Relationship Id="rId7" Type="http://schemas.openxmlformats.org/officeDocument/2006/relationships/hyperlink" Target="https://www-k6.thinkcentral.com/content/hsp/math/gomath/na/grk/online_interactive_teacher_book_9780544349056_/GK_Chp9_L12/launch.html" TargetMode="External"/><Relationship Id="rId12" Type="http://schemas.openxmlformats.org/officeDocument/2006/relationships/hyperlink" Target="https://jr.brainpop.com/science/plants/partsofaplant/" TargetMode="External"/><Relationship Id="rId17" Type="http://schemas.openxmlformats.org/officeDocument/2006/relationships/hyperlink" Target="https://www.leonschools.net/Domain/3010" TargetMode="External"/><Relationship Id="rId2" Type="http://schemas.openxmlformats.org/officeDocument/2006/relationships/hyperlink" Target="https://youtu.be/Iy59Zse9ZN0" TargetMode="External"/><Relationship Id="rId16" Type="http://schemas.openxmlformats.org/officeDocument/2006/relationships/hyperlink" Target="https://www.leonschools.net/Domain/787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0vWOwIflTs" TargetMode="External"/><Relationship Id="rId11" Type="http://schemas.openxmlformats.org/officeDocument/2006/relationships/hyperlink" Target="https://www.hmhco.com/content/hsp/science/fusion/common/dlo_player/digital_lessons/na/GK_LC_00011/index.html?custom_correlation_id=e55529e4-8d82-11ea-a9a1-15cb99392cba&amp;type=student&amp;grade=00&amp;program=HMH_FL_Science" TargetMode="External"/><Relationship Id="rId5" Type="http://schemas.openxmlformats.org/officeDocument/2006/relationships/hyperlink" Target="https://www.youtube.com/watch?v=gIZjrcG9pW0" TargetMode="External"/><Relationship Id="rId15" Type="http://schemas.openxmlformats.org/officeDocument/2006/relationships/hyperlink" Target="https://www.leonschools.net/Domain/7869" TargetMode="External"/><Relationship Id="rId10" Type="http://schemas.openxmlformats.org/officeDocument/2006/relationships/hyperlink" Target="https://www-k6.thinkcentral.com/content/hsp/math/gomath/na/grk/online_interactive_teacher_book_9780544349056_/GK_Chp10_L2/launch.html" TargetMode="External"/><Relationship Id="rId4" Type="http://schemas.openxmlformats.org/officeDocument/2006/relationships/hyperlink" Target="https://youtu.be/xKJ3BrF1A1Y" TargetMode="External"/><Relationship Id="rId9" Type="http://schemas.openxmlformats.org/officeDocument/2006/relationships/hyperlink" Target="https://www-k6.thinkcentral.com/content/hsp/math/gomath/na/grk/online_interactive_teacher_book_9780544349056_/GK_Chp10_L1/launch.html" TargetMode="External"/><Relationship Id="rId14" Type="http://schemas.openxmlformats.org/officeDocument/2006/relationships/hyperlink" Target="https://youtu.be/V-4J_0vpsz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video" Target="https://www.youtube.com/embed/omkuE6Wa5kQ?feature=oembed" TargetMode="Externa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3jPsradyuyI?feature=oembed" TargetMode="External"/><Relationship Id="rId1" Type="http://schemas.openxmlformats.org/officeDocument/2006/relationships/video" Target="https://www.youtube.com/embed/Xb29Js0wehg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6096378-8A76-47F3-9B2F-5386EF9CF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89D2A-EEF6-483A-B8DC-C2B89648EC8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494467-6701-4F32-8F37-6A08213875C0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C2ED8E-69D1-4618-BAF1-1D5A23FB19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3ED909-4606-4DCC-ACC1-0588F7CC4510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AE939C-236A-4CE8-A92D-A3C9FB4DE900}"/>
              </a:ext>
            </a:extLst>
          </p:cNvPr>
          <p:cNvSpPr>
            <a:spLocks noGrp="1"/>
          </p:cNvSpPr>
          <p:nvPr>
            <p:ph type="ctr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64E388-1B1F-4288-BA2B-A02B2A9487B7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E16118-F8CB-42CF-A4B0-5EC29E1C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24" y="0"/>
            <a:ext cx="1059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5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6C384B-BF05-4D88-A9D5-2CA6B368139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0A4A9F-96E8-4844-856F-16371D074F8F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C8FA996B-7909-4662-9814-8F6BB6A38791}"/>
              </a:ext>
            </a:extLst>
          </p:cNvPr>
          <p:cNvSpPr txBox="1">
            <a:spLocks/>
          </p:cNvSpPr>
          <p:nvPr/>
        </p:nvSpPr>
        <p:spPr>
          <a:xfrm rot="20075414">
            <a:off x="455501" y="700073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Math pgs. 405-407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8th.</a:t>
            </a:r>
          </a:p>
        </p:txBody>
      </p:sp>
      <p:sp>
        <p:nvSpPr>
          <p:cNvPr id="14" name="Google Shape;1146;p47">
            <a:extLst>
              <a:ext uri="{FF2B5EF4-FFF2-40B4-BE49-F238E27FC236}">
                <a16:creationId xmlns:a16="http://schemas.microsoft.com/office/drawing/2014/main" id="{4C904447-0FF5-4EE7-A68A-EB50F390A5C2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9809E-4BD5-4D1D-BD01-951DC960A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95" y="118800"/>
            <a:ext cx="5475743" cy="66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B47607-1429-4D22-8543-0882DD60D92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F78111-189D-4CE5-A326-176E82AED080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6BCE4-E881-43EF-926B-FA0AD84F5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7" y="152273"/>
            <a:ext cx="5291090" cy="64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14CA0B-BE09-458A-B23F-A3F6B6828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2" y="174559"/>
            <a:ext cx="5371450" cy="65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0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40314BEE-CF5C-4BA4-B8A5-4FA881A66403}"/>
              </a:ext>
            </a:extLst>
          </p:cNvPr>
          <p:cNvSpPr/>
          <p:nvPr/>
        </p:nvSpPr>
        <p:spPr>
          <a:xfrm rot="9365218">
            <a:off x="44874" y="625814"/>
            <a:ext cx="207374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8090B76C-870A-444A-94B9-99A7E00F2BC3}"/>
              </a:ext>
            </a:extLst>
          </p:cNvPr>
          <p:cNvSpPr txBox="1">
            <a:spLocks/>
          </p:cNvSpPr>
          <p:nvPr/>
        </p:nvSpPr>
        <p:spPr>
          <a:xfrm rot="20075414">
            <a:off x="-6249" y="8677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Science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8th.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0C310E-28F5-4050-A786-812F5939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98" y="378668"/>
            <a:ext cx="8318772" cy="62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40F6B3-4E98-4EFA-AA33-24487FE12B8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10EB7E-614B-4BF9-A158-4E63782415C4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66730-1F21-491E-A964-28A5214CF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27" y="133165"/>
            <a:ext cx="5684345" cy="6587232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1688A7C9-1EE1-4C44-833B-2A2AE122E436}"/>
              </a:ext>
            </a:extLst>
          </p:cNvPr>
          <p:cNvSpPr txBox="1">
            <a:spLocks/>
          </p:cNvSpPr>
          <p:nvPr/>
        </p:nvSpPr>
        <p:spPr>
          <a:xfrm rot="20075414">
            <a:off x="446625" y="7710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Social Studies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</a:t>
            </a:r>
            <a:r>
              <a:rPr lang="en-US" sz="2000" b="1">
                <a:latin typeface="Comic Sans MS" panose="030F0702030302020204" pitchFamily="66" charset="0"/>
              </a:rPr>
              <a:t>May 8th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F466AB37-A22B-4ADB-A287-79A5D1019E6F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62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EB8552-C2FD-41CA-A0A5-11F38E343E6A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402080"/>
          <a:ext cx="501272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724">
                  <a:extLst>
                    <a:ext uri="{9D8B030D-6E8A-4147-A177-3AD203B41FA5}">
                      <a16:colId xmlns:a16="http://schemas.microsoft.com/office/drawing/2014/main" val="27256557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86132"/>
                  </a:ext>
                </a:extLst>
              </a:tr>
            </a:tbl>
          </a:graphicData>
        </a:graphic>
      </p:graphicFrame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D9BF7CE-5E22-48DC-8A02-3AA1D200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452062" cy="6858000"/>
          </a:xfrm>
          <a:prstGeom prst="rect">
            <a:avLst/>
          </a:prstGeom>
        </p:spPr>
      </p:pic>
      <p:sp>
        <p:nvSpPr>
          <p:cNvPr id="4" name="Google Shape;1146;p47">
            <a:extLst>
              <a:ext uri="{FF2B5EF4-FFF2-40B4-BE49-F238E27FC236}">
                <a16:creationId xmlns:a16="http://schemas.microsoft.com/office/drawing/2014/main" id="{011D3D09-D211-416B-BA37-3518DCD27F16}"/>
              </a:ext>
            </a:extLst>
          </p:cNvPr>
          <p:cNvSpPr/>
          <p:nvPr/>
        </p:nvSpPr>
        <p:spPr>
          <a:xfrm rot="9365218">
            <a:off x="68231" y="1234624"/>
            <a:ext cx="1558867" cy="1348148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D0FCFA-9B57-4C13-B664-B9680CA8D3ED}"/>
              </a:ext>
            </a:extLst>
          </p:cNvPr>
          <p:cNvSpPr txBox="1">
            <a:spLocks/>
          </p:cNvSpPr>
          <p:nvPr/>
        </p:nvSpPr>
        <p:spPr>
          <a:xfrm rot="20075414">
            <a:off x="-47276" y="1370265"/>
            <a:ext cx="1567268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Sight Word Review</a:t>
            </a:r>
          </a:p>
        </p:txBody>
      </p:sp>
    </p:spTree>
    <p:extLst>
      <p:ext uri="{BB962C8B-B14F-4D97-AF65-F5344CB8AC3E}">
        <p14:creationId xmlns:p14="http://schemas.microsoft.com/office/powerpoint/2010/main" val="179103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6787B6-5D04-4C80-9677-02C3AC704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256" y="3756100"/>
            <a:ext cx="2819007" cy="1516743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 Monday-Friday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9:00-10:00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2:00-3:00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C3914-9EA5-4700-8DA3-EC6B3B51CF3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63818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Questions or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additional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Help, text me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on remind as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needed.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CC59B45-B62A-4442-9206-F5397F600AA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448760" y="3756100"/>
            <a:ext cx="2262000" cy="1939734"/>
          </a:xfrm>
        </p:spPr>
        <p:txBody>
          <a:bodyPr/>
          <a:lstStyle/>
          <a:p>
            <a:pPr algn="l"/>
            <a:r>
              <a:rPr lang="en-US" sz="2400" dirty="0">
                <a:latin typeface="Comic Sans MS" panose="030F0702030302020204" pitchFamily="66" charset="0"/>
              </a:rPr>
              <a:t>-Live Lessons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-Student help 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-Parent</a:t>
            </a: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conference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C52589-9536-4C2B-9358-98E4BE1FB3B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678384" y="501074"/>
            <a:ext cx="6835200" cy="977200"/>
          </a:xfrm>
        </p:spPr>
        <p:txBody>
          <a:bodyPr/>
          <a:lstStyle/>
          <a:p>
            <a:r>
              <a:rPr lang="en-US" dirty="0"/>
              <a:t>Ways of Communication</a:t>
            </a:r>
          </a:p>
        </p:txBody>
      </p:sp>
      <p:sp>
        <p:nvSpPr>
          <p:cNvPr id="9" name="Google Shape;782;p33">
            <a:extLst>
              <a:ext uri="{FF2B5EF4-FFF2-40B4-BE49-F238E27FC236}">
                <a16:creationId xmlns:a16="http://schemas.microsoft.com/office/drawing/2014/main" id="{A9F3BB6E-9A06-42A1-8F62-0B423362614A}"/>
              </a:ext>
            </a:extLst>
          </p:cNvPr>
          <p:cNvSpPr/>
          <p:nvPr/>
        </p:nvSpPr>
        <p:spPr>
          <a:xfrm>
            <a:off x="2678384" y="357515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lassic Mickey Mouse and Friends Clip Art 2 | Disney Clip Art Galore">
            <a:extLst>
              <a:ext uri="{FF2B5EF4-FFF2-40B4-BE49-F238E27FC236}">
                <a16:creationId xmlns:a16="http://schemas.microsoft.com/office/drawing/2014/main" id="{DE210EC7-4A5D-447E-9498-E1C718CF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316">
            <a:off x="436263" y="724441"/>
            <a:ext cx="1992000" cy="14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952;p38">
            <a:extLst>
              <a:ext uri="{FF2B5EF4-FFF2-40B4-BE49-F238E27FC236}">
                <a16:creationId xmlns:a16="http://schemas.microsoft.com/office/drawing/2014/main" id="{2B890162-0CF4-4CC3-B791-B63907ED2FEC}"/>
              </a:ext>
            </a:extLst>
          </p:cNvPr>
          <p:cNvGrpSpPr/>
          <p:nvPr/>
        </p:nvGrpSpPr>
        <p:grpSpPr>
          <a:xfrm>
            <a:off x="894735" y="2774434"/>
            <a:ext cx="2576051" cy="911556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2" name="Google Shape;953;p38">
              <a:extLst>
                <a:ext uri="{FF2B5EF4-FFF2-40B4-BE49-F238E27FC236}">
                  <a16:creationId xmlns:a16="http://schemas.microsoft.com/office/drawing/2014/main" id="{1F3E1AD1-42F0-459B-98CA-2F98360B2103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954;p38">
              <a:extLst>
                <a:ext uri="{FF2B5EF4-FFF2-40B4-BE49-F238E27FC236}">
                  <a16:creationId xmlns:a16="http://schemas.microsoft.com/office/drawing/2014/main" id="{5B853510-7B69-4A0D-A2CE-44BE70229FA1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A1E7696-8F22-412E-9E44-EE381319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40" y="2913394"/>
            <a:ext cx="1992000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Office Hours</a:t>
            </a:r>
          </a:p>
        </p:txBody>
      </p:sp>
      <p:grpSp>
        <p:nvGrpSpPr>
          <p:cNvPr id="14" name="Google Shape;952;p38">
            <a:extLst>
              <a:ext uri="{FF2B5EF4-FFF2-40B4-BE49-F238E27FC236}">
                <a16:creationId xmlns:a16="http://schemas.microsoft.com/office/drawing/2014/main" id="{02A7031E-7860-4CD4-BB64-42255539067E}"/>
              </a:ext>
            </a:extLst>
          </p:cNvPr>
          <p:cNvGrpSpPr/>
          <p:nvPr/>
        </p:nvGrpSpPr>
        <p:grpSpPr>
          <a:xfrm>
            <a:off x="8275040" y="2774434"/>
            <a:ext cx="2435720" cy="88326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15" name="Google Shape;953;p38">
              <a:extLst>
                <a:ext uri="{FF2B5EF4-FFF2-40B4-BE49-F238E27FC236}">
                  <a16:creationId xmlns:a16="http://schemas.microsoft.com/office/drawing/2014/main" id="{AA7F2C49-B7EA-4DC2-8A9C-7DD6FD4939C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954;p38">
              <a:extLst>
                <a:ext uri="{FF2B5EF4-FFF2-40B4-BE49-F238E27FC236}">
                  <a16:creationId xmlns:a16="http://schemas.microsoft.com/office/drawing/2014/main" id="{70834B37-99CA-44FF-95F4-CE080980B96A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" name="Google Shape;952;p38">
            <a:extLst>
              <a:ext uri="{FF2B5EF4-FFF2-40B4-BE49-F238E27FC236}">
                <a16:creationId xmlns:a16="http://schemas.microsoft.com/office/drawing/2014/main" id="{5D9519A2-6C59-4503-BFDF-805636D4CFC6}"/>
              </a:ext>
            </a:extLst>
          </p:cNvPr>
          <p:cNvGrpSpPr/>
          <p:nvPr/>
        </p:nvGrpSpPr>
        <p:grpSpPr>
          <a:xfrm>
            <a:off x="4660490" y="2774435"/>
            <a:ext cx="2497605" cy="815830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8" name="Google Shape;953;p38">
              <a:extLst>
                <a:ext uri="{FF2B5EF4-FFF2-40B4-BE49-F238E27FC236}">
                  <a16:creationId xmlns:a16="http://schemas.microsoft.com/office/drawing/2014/main" id="{D057BBCB-D7A3-4B1E-A68A-450AA5860EC4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954;p38">
              <a:extLst>
                <a:ext uri="{FF2B5EF4-FFF2-40B4-BE49-F238E27FC236}">
                  <a16:creationId xmlns:a16="http://schemas.microsoft.com/office/drawing/2014/main" id="{81C733F4-EE70-47B8-BE49-68E3D7467D0C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7F8959C-2EC9-4226-A141-5BD91686AE72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906007" y="2857684"/>
            <a:ext cx="1956909" cy="596580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Remind App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EDA835-E0D4-4AE8-B7DC-98FD5852992E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5040" y="2845958"/>
            <a:ext cx="2359952" cy="7443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000" b="1" dirty="0">
                <a:latin typeface="Comic Sans MS" panose="030F0702030302020204" pitchFamily="66" charset="0"/>
              </a:rPr>
              <a:t>Zoom and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Teams Meetings</a:t>
            </a:r>
          </a:p>
        </p:txBody>
      </p:sp>
    </p:spTree>
    <p:extLst>
      <p:ext uri="{BB962C8B-B14F-4D97-AF65-F5344CB8AC3E}">
        <p14:creationId xmlns:p14="http://schemas.microsoft.com/office/powerpoint/2010/main" val="319890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46;p47"/>
          <p:cNvSpPr/>
          <p:nvPr/>
        </p:nvSpPr>
        <p:spPr>
          <a:xfrm rot="9365218">
            <a:off x="559462" y="1637048"/>
            <a:ext cx="1585505" cy="1137967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146;p47"/>
          <p:cNvSpPr/>
          <p:nvPr/>
        </p:nvSpPr>
        <p:spPr>
          <a:xfrm rot="9398551">
            <a:off x="476033" y="2949396"/>
            <a:ext cx="1604745" cy="1118401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1146;p47"/>
          <p:cNvSpPr/>
          <p:nvPr/>
        </p:nvSpPr>
        <p:spPr>
          <a:xfrm rot="9115410">
            <a:off x="436144" y="4304897"/>
            <a:ext cx="1653447" cy="117044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46;p47"/>
          <p:cNvSpPr/>
          <p:nvPr/>
        </p:nvSpPr>
        <p:spPr>
          <a:xfrm rot="9049022">
            <a:off x="540732" y="5720710"/>
            <a:ext cx="1511110" cy="1189626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56;p38"/>
          <p:cNvSpPr txBox="1">
            <a:spLocks/>
          </p:cNvSpPr>
          <p:nvPr/>
        </p:nvSpPr>
        <p:spPr>
          <a:xfrm>
            <a:off x="3694294" y="149114"/>
            <a:ext cx="5903652" cy="5219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omic Sans MS" panose="030F0702030302020204" pitchFamily="66" charset="0"/>
              </a:rPr>
              <a:t>Week of May 4-8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99224"/>
              </p:ext>
            </p:extLst>
          </p:nvPr>
        </p:nvGraphicFramePr>
        <p:xfrm>
          <a:off x="2329824" y="1244225"/>
          <a:ext cx="9008735" cy="4958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023">
                  <a:extLst>
                    <a:ext uri="{9D8B030D-6E8A-4147-A177-3AD203B41FA5}">
                      <a16:colId xmlns:a16="http://schemas.microsoft.com/office/drawing/2014/main" val="1465984288"/>
                    </a:ext>
                  </a:extLst>
                </a:gridCol>
                <a:gridCol w="1744825">
                  <a:extLst>
                    <a:ext uri="{9D8B030D-6E8A-4147-A177-3AD203B41FA5}">
                      <a16:colId xmlns:a16="http://schemas.microsoft.com/office/drawing/2014/main" val="2580582386"/>
                    </a:ext>
                  </a:extLst>
                </a:gridCol>
                <a:gridCol w="1838130">
                  <a:extLst>
                    <a:ext uri="{9D8B030D-6E8A-4147-A177-3AD203B41FA5}">
                      <a16:colId xmlns:a16="http://schemas.microsoft.com/office/drawing/2014/main" val="795979963"/>
                    </a:ext>
                  </a:extLst>
                </a:gridCol>
                <a:gridCol w="1807549">
                  <a:extLst>
                    <a:ext uri="{9D8B030D-6E8A-4147-A177-3AD203B41FA5}">
                      <a16:colId xmlns:a16="http://schemas.microsoft.com/office/drawing/2014/main" val="1780971049"/>
                    </a:ext>
                  </a:extLst>
                </a:gridCol>
                <a:gridCol w="1857208">
                  <a:extLst>
                    <a:ext uri="{9D8B030D-6E8A-4147-A177-3AD203B41FA5}">
                      <a16:colId xmlns:a16="http://schemas.microsoft.com/office/drawing/2014/main" val="3885271915"/>
                    </a:ext>
                  </a:extLst>
                </a:gridCol>
              </a:tblGrid>
              <a:tr h="900906"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Story-”An Orange in January”</a:t>
                      </a:r>
                      <a:endParaRPr lang="en-US" sz="1400" b="0" u="none" dirty="0">
                        <a:solidFill>
                          <a:schemeClr val="accent5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Pgs.  143-146</a:t>
                      </a:r>
                    </a:p>
                    <a:p>
                      <a:pPr algn="l"/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10:00-Live Lesson</a:t>
                      </a:r>
                      <a:endParaRPr lang="en-US" sz="1200" b="1" u="none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/>
                        <a:t>Wonders -</a:t>
                      </a:r>
                      <a:r>
                        <a:rPr lang="en-US" sz="1400" b="0" dirty="0"/>
                        <a:t>Your Turn Practice Book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 147-151</a:t>
                      </a:r>
                      <a:endParaRPr lang="en-US" sz="1400" b="1" u="sng" dirty="0">
                        <a:latin typeface="Comic Sans MS" panose="030F0702030302020204" pitchFamily="66" charset="0"/>
                        <a:hlinkClick r:id="rId3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Short –</a:t>
                      </a:r>
                      <a:r>
                        <a:rPr lang="en-US" sz="1200" b="1" u="sng" dirty="0" err="1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og</a:t>
                      </a:r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 word </a:t>
                      </a: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family </a:t>
                      </a:r>
                      <a:r>
                        <a:rPr lang="en-US" sz="1200" b="1" u="sng" dirty="0">
                          <a:solidFill>
                            <a:srgbClr val="0563C1"/>
                          </a:solidFill>
                          <a:latin typeface="Comic Sans MS" panose="030F0702030302020204" pitchFamily="66" charset="0"/>
                          <a:hlinkClick r:id="rId4"/>
                        </a:rPr>
                        <a:t> </a:t>
                      </a:r>
                      <a:endParaRPr lang="en-US" sz="1200" b="1" u="sng" dirty="0">
                        <a:solidFill>
                          <a:srgbClr val="0563C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200" dirty="0">
                          <a:latin typeface="Comic Sans MS" panose="030F0702030302020204" pitchFamily="66" charset="0"/>
                        </a:rPr>
                        <a:t> each of the words-dog, fog, hog, jog, log</a:t>
                      </a:r>
                    </a:p>
                    <a:p>
                      <a:pPr algn="l"/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“On the Log” </a:t>
                      </a:r>
                      <a:r>
                        <a:rPr lang="en-US" sz="1200" dirty="0">
                          <a:latin typeface="Comic Sans MS" panose="030F0702030302020204" pitchFamily="66" charset="0"/>
                        </a:rPr>
                        <a:t>story paper</a:t>
                      </a:r>
                    </a:p>
                    <a:p>
                      <a:pPr algn="l"/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Due Friday, May 8</a:t>
                      </a:r>
                      <a:r>
                        <a:rPr lang="en-US" sz="1200" b="1" u="sng" baseline="30000" dirty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Wonders U5W3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dirty="0">
                          <a:latin typeface="Comic Sans MS" panose="030F0702030302020204" pitchFamily="66" charset="0"/>
                        </a:rPr>
                        <a:t>Pronouns page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Due Friday, May 8</a:t>
                      </a:r>
                      <a:r>
                        <a:rPr lang="en-US" sz="1400" b="1" baseline="30000" dirty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.</a:t>
                      </a:r>
                      <a:endParaRPr lang="en-US" sz="1400" b="1" dirty="0">
                        <a:latin typeface="Comic Sans MS" panose="030F0702030302020204" pitchFamily="66" charset="0"/>
                        <a:hlinkClick r:id="rId5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I-Ready-20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563C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Sight Word Video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Journal-Rainbow write each sight word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Practice Book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Pgs. 152-153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98830"/>
                  </a:ext>
                </a:extLst>
              </a:tr>
              <a:tr h="819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>
                          <a:latin typeface="Comic Sans MS" panose="030F0702030302020204" pitchFamily="66" charset="0"/>
                        </a:rPr>
                        <a:t>Ch. 9 Shapes 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accent5"/>
                          </a:solidFill>
                          <a:latin typeface="Comic Sans MS" panose="030F0702030302020204" pitchFamily="66" charset="0"/>
                          <a:hlinkClick r:id="rId7"/>
                        </a:rPr>
                        <a:t>On Spot Video 9.12</a:t>
                      </a:r>
                      <a:endParaRPr lang="en-US" sz="1200" dirty="0">
                        <a:solidFill>
                          <a:schemeClr val="accent5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381-384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Ch. 9 Review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405-407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Due Friday, May 8</a:t>
                      </a:r>
                      <a:r>
                        <a:rPr lang="en-US" sz="1200" baseline="30000" dirty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12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Ch. 10 Introduction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409-412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10:00 Live Lesson </a:t>
                      </a:r>
                      <a:endParaRPr lang="en-US" sz="1200" b="1" u="sng" dirty="0">
                        <a:latin typeface="Comic Sans MS" panose="030F0702030302020204" pitchFamily="66" charset="0"/>
                        <a:hlinkClick r:id="rId8"/>
                      </a:endParaRPr>
                    </a:p>
                    <a:p>
                      <a:r>
                        <a:rPr lang="en-US" sz="1200" b="1" u="sng" dirty="0">
                          <a:latin typeface="Comic Sans MS" panose="030F0702030302020204" pitchFamily="66" charset="0"/>
                          <a:hlinkClick r:id="rId9"/>
                        </a:rPr>
                        <a:t>On Spot Video 10.1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pgs. 413-416</a:t>
                      </a:r>
                    </a:p>
                    <a:p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  <a:hlinkClick r:id="rId10"/>
                        </a:rPr>
                        <a:t>On Spot Video 10.2</a:t>
                      </a: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Comic Sans MS" panose="030F0702030302020204" pitchFamily="66" charset="0"/>
                        </a:rPr>
                        <a:t>Go Math Book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>
                          <a:latin typeface="Comic Sans MS" panose="030F0702030302020204" pitchFamily="66" charset="0"/>
                        </a:rPr>
                        <a:t>Pgs. 417-420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omic Sans MS" panose="030F0702030302020204" pitchFamily="66" charset="0"/>
                        </a:rPr>
                        <a:t>I-Ready-20 minutes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208364"/>
                  </a:ext>
                </a:extLst>
              </a:tr>
              <a:tr h="107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Student View of 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1"/>
                        </a:rPr>
                        <a:t>Digital Lesson </a:t>
                      </a:r>
                      <a:endParaRPr lang="en-US" sz="1400" b="0" i="0" u="none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  <a:hlinkClick r:id="rId11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Plant Parts!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>
                          <a:latin typeface="Comic Sans MS" panose="030F0702030302020204" pitchFamily="66" charset="0"/>
                          <a:hlinkClick r:id="rId12"/>
                        </a:rPr>
                        <a:t>Brain Pop- Part of a Plant</a:t>
                      </a:r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Student- E-book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Pgs. 53-56</a:t>
                      </a:r>
                      <a:endParaRPr lang="en-US" sz="1400" b="1" u="sng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Sum It Up from student e-book pg. Due Friday, May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Social Studies-Read about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Jobs People Do</a:t>
                      </a:r>
                    </a:p>
                    <a:p>
                      <a:pPr algn="l"/>
                      <a:r>
                        <a:rPr lang="en-US" sz="1400" dirty="0">
                          <a:latin typeface="Comic Sans MS" panose="030F0702030302020204" pitchFamily="66" charset="0"/>
                        </a:rPr>
                        <a:t>on Teams </a:t>
                      </a:r>
                    </a:p>
                    <a:p>
                      <a:pPr algn="l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Social Studies</a:t>
                      </a:r>
                    </a:p>
                    <a:p>
                      <a:pPr algn="l"/>
                      <a:r>
                        <a:rPr lang="en-US" sz="1400" b="0" u="none" dirty="0">
                          <a:latin typeface="Comic Sans MS" panose="030F0702030302020204" pitchFamily="66" charset="0"/>
                          <a:hlinkClick r:id="rId13"/>
                        </a:rPr>
                        <a:t>Goods and Services </a:t>
                      </a:r>
                    </a:p>
                    <a:p>
                      <a:pPr algn="l"/>
                      <a:r>
                        <a:rPr lang="en-US" sz="1400" b="0" u="none" dirty="0">
                          <a:latin typeface="Comic Sans MS" panose="030F0702030302020204" pitchFamily="66" charset="0"/>
                          <a:hlinkClick r:id="rId13"/>
                        </a:rPr>
                        <a:t>Brain Pop Video</a:t>
                      </a:r>
                      <a:endParaRPr lang="en-US" sz="1400" b="0" u="non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u="sng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12:00 Lunch Bunch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Social Studies-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Assessment-Jobs People Do</a:t>
                      </a:r>
                    </a:p>
                    <a:p>
                      <a:pPr algn="l"/>
                      <a:r>
                        <a:rPr lang="en-US" sz="1400" b="1" u="sng" dirty="0">
                          <a:latin typeface="Comic Sans MS" panose="030F0702030302020204" pitchFamily="66" charset="0"/>
                        </a:rPr>
                        <a:t>Due Friday, May 8th.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52812"/>
                  </a:ext>
                </a:extLst>
              </a:tr>
              <a:tr h="1117627"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5"/>
                        </a:rPr>
                        <a:t>Physical Education-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6"/>
                        </a:rPr>
                        <a:t>Media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7"/>
                        </a:rPr>
                        <a:t>Art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-Mrs. Ash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5"/>
                        </a:rPr>
                        <a:t>Physical Education- </a:t>
                      </a: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Coach Knight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  <a:hlinkClick r:id="rId16"/>
                        </a:rPr>
                        <a:t>Media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 Mr.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Thorner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2152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D0AD51F-5229-4A79-98E0-8327DE3DFF7D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7" y="149114"/>
            <a:ext cx="1254496" cy="11849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9102A-4B81-414C-BE9E-62548BA58197}"/>
              </a:ext>
            </a:extLst>
          </p:cNvPr>
          <p:cNvSpPr txBox="1"/>
          <p:nvPr/>
        </p:nvSpPr>
        <p:spPr>
          <a:xfrm rot="19957634">
            <a:off x="792348" y="1866937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Reading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AD1B8-963B-4D0A-A2A2-89FCEF32E148}"/>
              </a:ext>
            </a:extLst>
          </p:cNvPr>
          <p:cNvSpPr txBox="1"/>
          <p:nvPr/>
        </p:nvSpPr>
        <p:spPr>
          <a:xfrm rot="20121422">
            <a:off x="792349" y="3148876"/>
            <a:ext cx="119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31C3C-DC2A-4EB5-B2AD-94627D351C64}"/>
              </a:ext>
            </a:extLst>
          </p:cNvPr>
          <p:cNvSpPr txBox="1"/>
          <p:nvPr/>
        </p:nvSpPr>
        <p:spPr>
          <a:xfrm rot="19744584">
            <a:off x="661817" y="5903635"/>
            <a:ext cx="119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Special   Area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5EF85-0929-4AD5-AF02-0FB5EFCC0BDB}"/>
              </a:ext>
            </a:extLst>
          </p:cNvPr>
          <p:cNvSpPr txBox="1"/>
          <p:nvPr/>
        </p:nvSpPr>
        <p:spPr>
          <a:xfrm rot="19978279">
            <a:off x="661574" y="4215576"/>
            <a:ext cx="153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Science/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Social Studies  </a:t>
            </a:r>
            <a:r>
              <a:rPr lang="en-US" dirty="0"/>
              <a:t> </a:t>
            </a:r>
          </a:p>
        </p:txBody>
      </p:sp>
      <p:graphicFrame>
        <p:nvGraphicFramePr>
          <p:cNvPr id="15" name="Table 18">
            <a:extLst>
              <a:ext uri="{FF2B5EF4-FFF2-40B4-BE49-F238E27FC236}">
                <a16:creationId xmlns:a16="http://schemas.microsoft.com/office/drawing/2014/main" id="{E25EF176-A229-449E-AC3D-64AAD396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12973"/>
              </p:ext>
            </p:extLst>
          </p:nvPr>
        </p:nvGraphicFramePr>
        <p:xfrm>
          <a:off x="2270826" y="772208"/>
          <a:ext cx="90304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02">
                  <a:extLst>
                    <a:ext uri="{9D8B030D-6E8A-4147-A177-3AD203B41FA5}">
                      <a16:colId xmlns:a16="http://schemas.microsoft.com/office/drawing/2014/main" val="1601362383"/>
                    </a:ext>
                  </a:extLst>
                </a:gridCol>
                <a:gridCol w="1775534">
                  <a:extLst>
                    <a:ext uri="{9D8B030D-6E8A-4147-A177-3AD203B41FA5}">
                      <a16:colId xmlns:a16="http://schemas.microsoft.com/office/drawing/2014/main" val="3797074128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3145018012"/>
                    </a:ext>
                  </a:extLst>
                </a:gridCol>
                <a:gridCol w="1793290">
                  <a:extLst>
                    <a:ext uri="{9D8B030D-6E8A-4147-A177-3AD203B41FA5}">
                      <a16:colId xmlns:a16="http://schemas.microsoft.com/office/drawing/2014/main" val="177197687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23834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253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3"/>
          <p:cNvGrpSpPr/>
          <p:nvPr/>
        </p:nvGrpSpPr>
        <p:grpSpPr>
          <a:xfrm>
            <a:off x="322667" y="2497212"/>
            <a:ext cx="2534797" cy="3477460"/>
            <a:chOff x="1146625" y="2025923"/>
            <a:chExt cx="1901098" cy="2324526"/>
          </a:xfrm>
        </p:grpSpPr>
        <p:sp>
          <p:nvSpPr>
            <p:cNvPr id="751" name="Google Shape;751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3" name="Google Shape;753;p33"/>
          <p:cNvGrpSpPr/>
          <p:nvPr/>
        </p:nvGrpSpPr>
        <p:grpSpPr>
          <a:xfrm>
            <a:off x="3307927" y="2497212"/>
            <a:ext cx="2534797" cy="3477460"/>
            <a:chOff x="3621450" y="2025923"/>
            <a:chExt cx="1901098" cy="2324526"/>
          </a:xfrm>
        </p:grpSpPr>
        <p:sp>
          <p:nvSpPr>
            <p:cNvPr id="754" name="Google Shape;754;p33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700648" y="2045234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6" name="Google Shape;756;p33"/>
          <p:cNvGrpSpPr/>
          <p:nvPr/>
        </p:nvGrpSpPr>
        <p:grpSpPr>
          <a:xfrm>
            <a:off x="6127400" y="2524650"/>
            <a:ext cx="2534797" cy="3477460"/>
            <a:chOff x="6096275" y="2025923"/>
            <a:chExt cx="1901098" cy="2324526"/>
          </a:xfrm>
        </p:grpSpPr>
        <p:sp>
          <p:nvSpPr>
            <p:cNvPr id="757" name="Google Shape;757;p33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59" name="Google Shape;759;p33"/>
          <p:cNvSpPr txBox="1">
            <a:spLocks noGrp="1"/>
          </p:cNvSpPr>
          <p:nvPr>
            <p:ph type="subTitle" idx="1"/>
          </p:nvPr>
        </p:nvSpPr>
        <p:spPr>
          <a:xfrm>
            <a:off x="519051" y="3329107"/>
            <a:ext cx="2084349" cy="2470848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/>
              <a:t>I can find the</a:t>
            </a:r>
          </a:p>
          <a:p>
            <a:pPr algn="l"/>
            <a:r>
              <a:rPr lang="en-US" sz="2000" dirty="0"/>
              <a:t>main idea and</a:t>
            </a:r>
          </a:p>
          <a:p>
            <a:pPr algn="l"/>
            <a:r>
              <a:rPr lang="en-US" sz="2000" dirty="0"/>
              <a:t>details in the</a:t>
            </a:r>
          </a:p>
          <a:p>
            <a:pPr algn="l"/>
            <a:r>
              <a:rPr lang="en-US" sz="2000" dirty="0"/>
              <a:t>text.</a:t>
            </a:r>
          </a:p>
          <a:p>
            <a:pPr algn="l"/>
            <a:endParaRPr lang="en-US" sz="2000" dirty="0">
              <a:latin typeface="Comic Sans MS" panose="030F0702030302020204" pitchFamily="66" charset="0"/>
            </a:endParaRPr>
          </a:p>
          <a:p>
            <a:pPr algn="l"/>
            <a:r>
              <a:rPr lang="en-US" sz="1000" dirty="0"/>
              <a:t>LAFS.K.RI.1.2: With</a:t>
            </a:r>
          </a:p>
          <a:p>
            <a:pPr algn="l"/>
            <a:r>
              <a:rPr lang="en-US" sz="1000" dirty="0"/>
              <a:t>prompting and support,</a:t>
            </a:r>
          </a:p>
          <a:p>
            <a:pPr algn="l"/>
            <a:r>
              <a:rPr lang="en-US" sz="1000" dirty="0"/>
              <a:t>identify the main topic and</a:t>
            </a:r>
          </a:p>
          <a:p>
            <a:pPr algn="l"/>
            <a:r>
              <a:rPr lang="en-US" sz="1000" dirty="0"/>
              <a:t>retell key details of a text.</a:t>
            </a:r>
          </a:p>
          <a:p>
            <a:pPr algn="l"/>
            <a:r>
              <a:rPr lang="en-US" sz="1000" dirty="0"/>
              <a:t>DOK 2</a:t>
            </a:r>
            <a:endParaRPr sz="1000" b="1" dirty="0">
              <a:latin typeface="Comic Sans MS" panose="030F0702030302020204" pitchFamily="66" charset="0"/>
            </a:endParaRPr>
          </a:p>
        </p:txBody>
      </p:sp>
      <p:sp>
        <p:nvSpPr>
          <p:cNvPr id="760" name="Google Shape;760;p33"/>
          <p:cNvSpPr txBox="1">
            <a:spLocks noGrp="1"/>
          </p:cNvSpPr>
          <p:nvPr>
            <p:ph type="subTitle" idx="2"/>
          </p:nvPr>
        </p:nvSpPr>
        <p:spPr>
          <a:xfrm>
            <a:off x="3458102" y="3262662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/>
              <a:t>I can identify and</a:t>
            </a:r>
          </a:p>
          <a:p>
            <a:pPr algn="l"/>
            <a:r>
              <a:rPr lang="en-US" sz="2000" dirty="0"/>
              <a:t>describe shapes</a:t>
            </a:r>
          </a:p>
          <a:p>
            <a:pPr algn="l"/>
            <a:r>
              <a:rPr lang="en-US" sz="2000" dirty="0"/>
              <a:t>(circle, square,</a:t>
            </a:r>
          </a:p>
          <a:p>
            <a:pPr algn="l"/>
            <a:r>
              <a:rPr lang="en-US" sz="2000" dirty="0"/>
              <a:t>rectangle, oval,</a:t>
            </a:r>
          </a:p>
          <a:p>
            <a:pPr algn="l"/>
            <a:r>
              <a:rPr lang="en-US" sz="2000" dirty="0"/>
              <a:t>triangle, rhombus)</a:t>
            </a:r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MAFS.K.G.1.Identigy and describe</a:t>
            </a:r>
          </a:p>
          <a:p>
            <a:pPr algn="l"/>
            <a:r>
              <a:rPr lang="en-US" sz="1000" dirty="0"/>
              <a:t>shapes (rectangle, squares, circles,</a:t>
            </a:r>
          </a:p>
          <a:p>
            <a:pPr algn="l"/>
            <a:r>
              <a:rPr lang="en-US" sz="1000" dirty="0"/>
              <a:t>triangles, hexagons, cubes, cylinders,</a:t>
            </a:r>
          </a:p>
          <a:p>
            <a:pPr algn="l"/>
            <a:r>
              <a:rPr lang="en-US" sz="1000" dirty="0"/>
              <a:t>and spheres)</a:t>
            </a:r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3"/>
          </p:nvPr>
        </p:nvSpPr>
        <p:spPr>
          <a:xfrm>
            <a:off x="6246518" y="3393934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/>
              <a:t>I can observe how</a:t>
            </a:r>
          </a:p>
          <a:p>
            <a:pPr algn="l"/>
            <a:r>
              <a:rPr lang="en-US" sz="1800" dirty="0"/>
              <a:t>animals and plants</a:t>
            </a:r>
          </a:p>
          <a:p>
            <a:pPr algn="l"/>
            <a:r>
              <a:rPr lang="en-US" sz="1800" dirty="0"/>
              <a:t>are the same and</a:t>
            </a:r>
          </a:p>
          <a:p>
            <a:pPr algn="l"/>
            <a:r>
              <a:rPr lang="en-US" sz="1800" dirty="0"/>
              <a:t>different.</a:t>
            </a:r>
          </a:p>
          <a:p>
            <a:pPr algn="l"/>
            <a:endParaRPr lang="en-US" sz="1000" dirty="0"/>
          </a:p>
          <a:p>
            <a:pPr algn="l"/>
            <a:endParaRPr lang="en-US" sz="1000" dirty="0"/>
          </a:p>
          <a:p>
            <a:pPr algn="l"/>
            <a:r>
              <a:rPr lang="en-US" sz="1000" dirty="0"/>
              <a:t>SC.K.L.14.3: Observe plants and</a:t>
            </a:r>
          </a:p>
          <a:p>
            <a:pPr algn="l"/>
            <a:r>
              <a:rPr lang="en-US" sz="1000" dirty="0"/>
              <a:t>animals, describe how they are alike</a:t>
            </a:r>
          </a:p>
          <a:p>
            <a:pPr algn="l"/>
            <a:r>
              <a:rPr lang="en-US" sz="1000" dirty="0"/>
              <a:t>and how they are different in the way</a:t>
            </a:r>
          </a:p>
          <a:p>
            <a:pPr algn="l"/>
            <a:r>
              <a:rPr lang="en-US" sz="1000" dirty="0"/>
              <a:t>they look and in the things they do.</a:t>
            </a:r>
          </a:p>
          <a:p>
            <a:pPr algn="l"/>
            <a:r>
              <a:rPr lang="en-US" sz="1000" dirty="0"/>
              <a:t>DOK 2</a:t>
            </a:r>
          </a:p>
        </p:txBody>
      </p:sp>
      <p:sp>
        <p:nvSpPr>
          <p:cNvPr id="762" name="Google Shape;762;p33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800" b="1" dirty="0">
                <a:latin typeface="Comic Sans MS" panose="030F0702030302020204" pitchFamily="66" charset="0"/>
              </a:rPr>
              <a:t>Learning Goals  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763" name="Google Shape;763;p33"/>
          <p:cNvSpPr txBox="1">
            <a:spLocks noGrp="1"/>
          </p:cNvSpPr>
          <p:nvPr>
            <p:ph type="ctrTitle"/>
          </p:nvPr>
        </p:nvSpPr>
        <p:spPr>
          <a:xfrm>
            <a:off x="460417" y="2365533"/>
            <a:ext cx="1992000" cy="8318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Reading </a:t>
            </a:r>
            <a:endParaRPr dirty="0"/>
          </a:p>
        </p:txBody>
      </p:sp>
      <p:sp>
        <p:nvSpPr>
          <p:cNvPr id="764" name="Google Shape;764;p33"/>
          <p:cNvSpPr txBox="1">
            <a:spLocks noGrp="1"/>
          </p:cNvSpPr>
          <p:nvPr>
            <p:ph type="ctrTitle" idx="4"/>
          </p:nvPr>
        </p:nvSpPr>
        <p:spPr>
          <a:xfrm>
            <a:off x="3496417" y="2620520"/>
            <a:ext cx="1992000" cy="5906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Math </a:t>
            </a:r>
            <a:endParaRPr dirty="0"/>
          </a:p>
        </p:txBody>
      </p:sp>
      <p:sp>
        <p:nvSpPr>
          <p:cNvPr id="765" name="Google Shape;765;p33"/>
          <p:cNvSpPr txBox="1">
            <a:spLocks noGrp="1"/>
          </p:cNvSpPr>
          <p:nvPr>
            <p:ph type="ctrTitle" idx="5"/>
          </p:nvPr>
        </p:nvSpPr>
        <p:spPr>
          <a:xfrm>
            <a:off x="6398784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Science</a:t>
            </a:r>
            <a:endParaRPr dirty="0"/>
          </a:p>
        </p:txBody>
      </p:sp>
      <p:grpSp>
        <p:nvGrpSpPr>
          <p:cNvPr id="766" name="Google Shape;766;p33"/>
          <p:cNvGrpSpPr/>
          <p:nvPr/>
        </p:nvGrpSpPr>
        <p:grpSpPr>
          <a:xfrm>
            <a:off x="9152167" y="2497212"/>
            <a:ext cx="2534797" cy="3504898"/>
            <a:chOff x="1146625" y="2025923"/>
            <a:chExt cx="1901098" cy="2324526"/>
          </a:xfrm>
        </p:grpSpPr>
        <p:sp>
          <p:nvSpPr>
            <p:cNvPr id="767" name="Google Shape;767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69" name="Google Shape;769;p33"/>
          <p:cNvSpPr txBox="1">
            <a:spLocks noGrp="1"/>
          </p:cNvSpPr>
          <p:nvPr>
            <p:ph type="ctrTitle" idx="5"/>
          </p:nvPr>
        </p:nvSpPr>
        <p:spPr>
          <a:xfrm>
            <a:off x="9423551" y="2365533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Social studies </a:t>
            </a:r>
            <a:endParaRPr dirty="0"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3"/>
          </p:nvPr>
        </p:nvSpPr>
        <p:spPr>
          <a:xfrm>
            <a:off x="9271285" y="3342733"/>
            <a:ext cx="22620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000" dirty="0">
                <a:latin typeface="TipsyTurvy"/>
              </a:rPr>
              <a:t>I can tell about the</a:t>
            </a:r>
          </a:p>
          <a:p>
            <a:pPr algn="l"/>
            <a:r>
              <a:rPr lang="en-US" sz="2000" dirty="0">
                <a:latin typeface="TipsyTurvy"/>
              </a:rPr>
              <a:t>jobs that people</a:t>
            </a:r>
          </a:p>
          <a:p>
            <a:pPr algn="l"/>
            <a:r>
              <a:rPr lang="en-US" sz="2000" dirty="0">
                <a:latin typeface="TipsyTurvy"/>
              </a:rPr>
              <a:t>do and the tools</a:t>
            </a:r>
          </a:p>
          <a:p>
            <a:pPr algn="l"/>
            <a:r>
              <a:rPr lang="en-US" sz="2000" dirty="0">
                <a:latin typeface="TipsyTurvy"/>
              </a:rPr>
              <a:t>they use.</a:t>
            </a:r>
            <a:endParaRPr lang="en-US" sz="2000" dirty="0"/>
          </a:p>
          <a:p>
            <a:pPr algn="l"/>
            <a:endParaRPr lang="en-US" sz="1000" dirty="0">
              <a:latin typeface="TipsyTurvy"/>
            </a:endParaRPr>
          </a:p>
          <a:p>
            <a:pPr algn="l"/>
            <a:r>
              <a:rPr lang="en-US" sz="1000" dirty="0">
                <a:latin typeface="TipsyTurvy"/>
              </a:rPr>
              <a:t>SS.K.E.1.1: Describe different kinds of</a:t>
            </a:r>
          </a:p>
          <a:p>
            <a:pPr algn="l"/>
            <a:r>
              <a:rPr lang="en-US" sz="1000" dirty="0">
                <a:latin typeface="TipsyTurvy"/>
              </a:rPr>
              <a:t>jobs that people do and the tools or</a:t>
            </a:r>
          </a:p>
          <a:p>
            <a:pPr algn="l"/>
            <a:r>
              <a:rPr lang="en-US" sz="1000" dirty="0">
                <a:latin typeface="TipsyTurvy"/>
              </a:rPr>
              <a:t>equipment used.</a:t>
            </a:r>
            <a:endParaRPr lang="en-US" sz="1000" dirty="0"/>
          </a:p>
        </p:txBody>
      </p:sp>
      <p:pic>
        <p:nvPicPr>
          <p:cNvPr id="1026" name="Picture 2" descr="Mickey Mouse Transparent | PNG Arts">
            <a:extLst>
              <a:ext uri="{FF2B5EF4-FFF2-40B4-BE49-F238E27FC236}">
                <a16:creationId xmlns:a16="http://schemas.microsoft.com/office/drawing/2014/main" id="{71B47C41-8074-4DA3-AE9A-55D8F8A6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57" y="391875"/>
            <a:ext cx="1184607" cy="16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8"/>
          <p:cNvSpPr txBox="1">
            <a:spLocks noGrp="1"/>
          </p:cNvSpPr>
          <p:nvPr>
            <p:ph type="subTitle" idx="1"/>
          </p:nvPr>
        </p:nvSpPr>
        <p:spPr>
          <a:xfrm>
            <a:off x="1050354" y="4741333"/>
            <a:ext cx="24320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-Review (all letters and sounds)</a:t>
            </a:r>
          </a:p>
          <a:p>
            <a:pPr marL="0" indent="0" algn="l"/>
            <a:r>
              <a:rPr lang="en-US" sz="1800" dirty="0">
                <a:latin typeface="Comic Sans MS" panose="030F0702030302020204" pitchFamily="66" charset="0"/>
              </a:rPr>
              <a:t>-Pronouns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48" name="Google Shape;948;p38"/>
          <p:cNvSpPr txBox="1">
            <a:spLocks noGrp="1"/>
          </p:cNvSpPr>
          <p:nvPr>
            <p:ph type="subTitle" idx="2"/>
          </p:nvPr>
        </p:nvSpPr>
        <p:spPr>
          <a:xfrm>
            <a:off x="3872778" y="4741333"/>
            <a:ext cx="2252400" cy="14488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1800" dirty="0">
                <a:solidFill>
                  <a:schemeClr val="dk1"/>
                </a:solidFill>
                <a:latin typeface="Comic Sans MS" panose="030F0702030302020204" pitchFamily="66" charset="0"/>
              </a:rPr>
              <a:t>with, me, are, have, they, my, said, want, here, are, do</a:t>
            </a:r>
            <a:endParaRPr sz="18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49" name="Google Shape;949;p38"/>
          <p:cNvGrpSpPr/>
          <p:nvPr/>
        </p:nvGrpSpPr>
        <p:grpSpPr>
          <a:xfrm>
            <a:off x="6656790" y="3763631"/>
            <a:ext cx="1746000" cy="781070"/>
            <a:chOff x="3917263" y="1628700"/>
            <a:chExt cx="1309500" cy="457075"/>
          </a:xfrm>
          <a:solidFill>
            <a:srgbClr val="FFFF00"/>
          </a:solidFill>
        </p:grpSpPr>
        <p:sp>
          <p:nvSpPr>
            <p:cNvPr id="950" name="Google Shape;950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2" name="Google Shape;952;p38"/>
          <p:cNvGrpSpPr/>
          <p:nvPr/>
        </p:nvGrpSpPr>
        <p:grpSpPr>
          <a:xfrm>
            <a:off x="1050354" y="3657717"/>
            <a:ext cx="2086848" cy="848197"/>
            <a:chOff x="1690075" y="1628700"/>
            <a:chExt cx="1309500" cy="457075"/>
          </a:xfrm>
          <a:solidFill>
            <a:srgbClr val="FFFF00"/>
          </a:solidFill>
        </p:grpSpPr>
        <p:sp>
          <p:nvSpPr>
            <p:cNvPr id="953" name="Google Shape;953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5" name="Google Shape;955;p38"/>
          <p:cNvSpPr txBox="1">
            <a:spLocks noGrp="1"/>
          </p:cNvSpPr>
          <p:nvPr>
            <p:ph type="subTitle" idx="3"/>
          </p:nvPr>
        </p:nvSpPr>
        <p:spPr>
          <a:xfrm>
            <a:off x="6523735" y="4740401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Comic Sans MS" panose="030F0702030302020204" pitchFamily="66" charset="0"/>
              </a:rPr>
              <a:t>beneath, delicious,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fresh, raise, 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special</a:t>
            </a:r>
            <a:endParaRPr sz="1800" dirty="0">
              <a:latin typeface="Comic Sans MS" panose="030F0702030302020204" pitchFamily="66" charset="0"/>
            </a:endParaRPr>
          </a:p>
        </p:txBody>
      </p:sp>
      <p:sp>
        <p:nvSpPr>
          <p:cNvPr id="956" name="Google Shape;956;p38"/>
          <p:cNvSpPr txBox="1">
            <a:spLocks noGrp="1"/>
          </p:cNvSpPr>
          <p:nvPr>
            <p:ph type="ctrTitle" idx="15"/>
          </p:nvPr>
        </p:nvSpPr>
        <p:spPr>
          <a:xfrm>
            <a:off x="2531669" y="281539"/>
            <a:ext cx="6835200" cy="86395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3867" dirty="0">
                <a:latin typeface="Comic Sans MS" panose="030F0702030302020204" pitchFamily="66" charset="0"/>
              </a:rPr>
              <a:t>This week’s skills</a:t>
            </a:r>
            <a:endParaRPr sz="3867" dirty="0">
              <a:latin typeface="Comic Sans MS" panose="030F0702030302020204" pitchFamily="66" charset="0"/>
            </a:endParaRPr>
          </a:p>
        </p:txBody>
      </p:sp>
      <p:grpSp>
        <p:nvGrpSpPr>
          <p:cNvPr id="957" name="Google Shape;957;p38"/>
          <p:cNvGrpSpPr/>
          <p:nvPr/>
        </p:nvGrpSpPr>
        <p:grpSpPr>
          <a:xfrm>
            <a:off x="3947093" y="3696503"/>
            <a:ext cx="2050328" cy="848197"/>
            <a:chOff x="3917263" y="1628700"/>
            <a:chExt cx="1309500" cy="457075"/>
          </a:xfrm>
          <a:solidFill>
            <a:srgbClr val="FF0000"/>
          </a:solidFill>
        </p:grpSpPr>
        <p:sp>
          <p:nvSpPr>
            <p:cNvPr id="958" name="Google Shape;958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60" name="Google Shape;960;p38"/>
          <p:cNvSpPr txBox="1">
            <a:spLocks noGrp="1"/>
          </p:cNvSpPr>
          <p:nvPr>
            <p:ph type="ctrTitle"/>
          </p:nvPr>
        </p:nvSpPr>
        <p:spPr>
          <a:xfrm>
            <a:off x="840727" y="3689845"/>
            <a:ext cx="2432000" cy="8481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1800" b="1" dirty="0">
                <a:latin typeface="Comic Sans MS" panose="030F0702030302020204" pitchFamily="66" charset="0"/>
              </a:rPr>
              <a:t>Phonics and Grammar</a:t>
            </a:r>
            <a:endParaRPr sz="1800" b="1" dirty="0">
              <a:latin typeface="Comic Sans MS" panose="030F0702030302020204" pitchFamily="66" charset="0"/>
            </a:endParaRPr>
          </a:p>
        </p:txBody>
      </p:sp>
      <p:sp>
        <p:nvSpPr>
          <p:cNvPr id="961" name="Google Shape;961;p38"/>
          <p:cNvSpPr txBox="1">
            <a:spLocks noGrp="1"/>
          </p:cNvSpPr>
          <p:nvPr>
            <p:ph type="ctrTitle" idx="4"/>
          </p:nvPr>
        </p:nvSpPr>
        <p:spPr>
          <a:xfrm>
            <a:off x="3551125" y="3649422"/>
            <a:ext cx="2664083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br>
              <a:rPr lang="en-US" sz="1800" dirty="0"/>
            </a:br>
            <a:r>
              <a:rPr lang="en-US" sz="1800" dirty="0"/>
              <a:t>  </a:t>
            </a:r>
            <a:r>
              <a:rPr lang="en-US" sz="1800" dirty="0">
                <a:latin typeface="Comic Sans MS" panose="030F0702030302020204" pitchFamily="66" charset="0"/>
              </a:rPr>
              <a:t>Sight Words </a:t>
            </a:r>
            <a:br>
              <a:rPr lang="en-US" sz="1800" dirty="0"/>
            </a:br>
            <a:r>
              <a:rPr lang="en" dirty="0"/>
              <a:t> </a:t>
            </a:r>
            <a:endParaRPr dirty="0"/>
          </a:p>
        </p:txBody>
      </p:sp>
      <p:sp>
        <p:nvSpPr>
          <p:cNvPr id="962" name="Google Shape;962;p38"/>
          <p:cNvSpPr txBox="1">
            <a:spLocks noGrp="1"/>
          </p:cNvSpPr>
          <p:nvPr>
            <p:ph type="ctrTitle" idx="5"/>
          </p:nvPr>
        </p:nvSpPr>
        <p:spPr>
          <a:xfrm>
            <a:off x="6377379" y="3634388"/>
            <a:ext cx="2457200" cy="78107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Vocabulary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63" name="Google Shape;963;p38"/>
          <p:cNvSpPr txBox="1">
            <a:spLocks noGrp="1"/>
          </p:cNvSpPr>
          <p:nvPr>
            <p:ph type="subTitle" idx="6"/>
          </p:nvPr>
        </p:nvSpPr>
        <p:spPr>
          <a:xfrm>
            <a:off x="2689979" y="2662284"/>
            <a:ext cx="6915294" cy="7224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2533" dirty="0">
                <a:latin typeface="Comic Sans MS" panose="030F0702030302020204" pitchFamily="66" charset="0"/>
              </a:rPr>
              <a:t>What kind of things grow on a farm?</a:t>
            </a:r>
            <a:endParaRPr sz="2533" dirty="0">
              <a:latin typeface="Comic Sans MS" panose="030F0702030302020204" pitchFamily="66" charset="0"/>
            </a:endParaRPr>
          </a:p>
        </p:txBody>
      </p:sp>
      <p:grpSp>
        <p:nvGrpSpPr>
          <p:cNvPr id="964" name="Google Shape;964;p38"/>
          <p:cNvGrpSpPr/>
          <p:nvPr/>
        </p:nvGrpSpPr>
        <p:grpSpPr>
          <a:xfrm>
            <a:off x="3417033" y="1479646"/>
            <a:ext cx="4907043" cy="1011997"/>
            <a:chOff x="3917263" y="1628700"/>
            <a:chExt cx="1309500" cy="457075"/>
          </a:xfrm>
        </p:grpSpPr>
        <p:sp>
          <p:nvSpPr>
            <p:cNvPr id="965" name="Google Shape;965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67" name="Google Shape;967;p38"/>
          <p:cNvGrpSpPr/>
          <p:nvPr/>
        </p:nvGrpSpPr>
        <p:grpSpPr>
          <a:xfrm>
            <a:off x="9605273" y="3767333"/>
            <a:ext cx="1746000" cy="786160"/>
            <a:chOff x="6144425" y="3228900"/>
            <a:chExt cx="1309500" cy="457075"/>
          </a:xfrm>
          <a:solidFill>
            <a:srgbClr val="FF0000"/>
          </a:solidFill>
        </p:grpSpPr>
        <p:sp>
          <p:nvSpPr>
            <p:cNvPr id="968" name="Google Shape;968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0" name="Google Shape;970;p38"/>
          <p:cNvSpPr txBox="1">
            <a:spLocks noGrp="1"/>
          </p:cNvSpPr>
          <p:nvPr>
            <p:ph type="subTitle" idx="8"/>
          </p:nvPr>
        </p:nvSpPr>
        <p:spPr>
          <a:xfrm>
            <a:off x="9445968" y="4740400"/>
            <a:ext cx="2252400" cy="14331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US" sz="1800" dirty="0">
                <a:latin typeface="Comic Sans MS" panose="030F0702030302020204" pitchFamily="66" charset="0"/>
              </a:rPr>
              <a:t>dog, fog, hog, </a:t>
            </a:r>
          </a:p>
          <a:p>
            <a:pPr algn="l"/>
            <a:r>
              <a:rPr lang="en-US" sz="1800" dirty="0">
                <a:latin typeface="Comic Sans MS" panose="030F0702030302020204" pitchFamily="66" charset="0"/>
              </a:rPr>
              <a:t>log, jog</a:t>
            </a:r>
          </a:p>
        </p:txBody>
      </p:sp>
      <p:sp>
        <p:nvSpPr>
          <p:cNvPr id="971" name="Google Shape;971;p38"/>
          <p:cNvSpPr txBox="1">
            <a:spLocks noGrp="1"/>
          </p:cNvSpPr>
          <p:nvPr>
            <p:ph type="ctrTitle" idx="9"/>
          </p:nvPr>
        </p:nvSpPr>
        <p:spPr>
          <a:xfrm>
            <a:off x="4115495" y="1553591"/>
            <a:ext cx="3719743" cy="7967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>
                <a:latin typeface="Comic Sans MS" panose="030F0702030302020204" pitchFamily="66" charset="0"/>
              </a:rPr>
              <a:t>Essential </a:t>
            </a:r>
            <a:r>
              <a:rPr lang="en-US" sz="2800" b="1" dirty="0">
                <a:latin typeface="Comic Sans MS" panose="030F0702030302020204" pitchFamily="66" charset="0"/>
              </a:rPr>
              <a:t>Q</a:t>
            </a:r>
            <a:r>
              <a:rPr lang="en" sz="2800" b="1" dirty="0">
                <a:latin typeface="Comic Sans MS" panose="030F0702030302020204" pitchFamily="66" charset="0"/>
              </a:rPr>
              <a:t>uestion</a:t>
            </a:r>
            <a:endParaRPr sz="2800" b="1" dirty="0">
              <a:latin typeface="Comic Sans MS" panose="030F0702030302020204" pitchFamily="66" charset="0"/>
            </a:endParaRPr>
          </a:p>
        </p:txBody>
      </p:sp>
      <p:sp>
        <p:nvSpPr>
          <p:cNvPr id="972" name="Google Shape;972;p38"/>
          <p:cNvSpPr txBox="1">
            <a:spLocks noGrp="1"/>
          </p:cNvSpPr>
          <p:nvPr>
            <p:ph type="ctrTitle" idx="14"/>
          </p:nvPr>
        </p:nvSpPr>
        <p:spPr>
          <a:xfrm>
            <a:off x="9266368" y="3580425"/>
            <a:ext cx="2432000" cy="8535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Word Family</a:t>
            </a:r>
            <a:endParaRPr dirty="0">
              <a:latin typeface="Comic Sans MS" panose="030F0702030302020204" pitchFamily="66" charset="0"/>
            </a:endParaRPr>
          </a:p>
        </p:txBody>
      </p:sp>
      <p:pic>
        <p:nvPicPr>
          <p:cNvPr id="46" name="Picture 2" descr="Mickey Mouse Clip Art | Disney Clip Art Galore">
            <a:extLst>
              <a:ext uri="{FF2B5EF4-FFF2-40B4-BE49-F238E27FC236}">
                <a16:creationId xmlns:a16="http://schemas.microsoft.com/office/drawing/2014/main" id="{4588D665-8C16-43DB-B542-CCE7197F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361841"/>
            <a:ext cx="1666545" cy="15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68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952;p38">
            <a:extLst>
              <a:ext uri="{FF2B5EF4-FFF2-40B4-BE49-F238E27FC236}">
                <a16:creationId xmlns:a16="http://schemas.microsoft.com/office/drawing/2014/main" id="{DC7EA065-C262-409F-9D11-272A68A4E656}"/>
              </a:ext>
            </a:extLst>
          </p:cNvPr>
          <p:cNvGrpSpPr/>
          <p:nvPr/>
        </p:nvGrpSpPr>
        <p:grpSpPr>
          <a:xfrm>
            <a:off x="6632508" y="2624881"/>
            <a:ext cx="2152912" cy="771279"/>
            <a:chOff x="1690075" y="1628700"/>
            <a:chExt cx="1309500" cy="457075"/>
          </a:xfrm>
          <a:solidFill>
            <a:srgbClr val="FF0000"/>
          </a:solidFill>
        </p:grpSpPr>
        <p:sp>
          <p:nvSpPr>
            <p:cNvPr id="13" name="Google Shape;953;p38">
              <a:extLst>
                <a:ext uri="{FF2B5EF4-FFF2-40B4-BE49-F238E27FC236}">
                  <a16:creationId xmlns:a16="http://schemas.microsoft.com/office/drawing/2014/main" id="{E20E1E97-5088-4BFE-A542-E436A5319A16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954;p38">
              <a:extLst>
                <a:ext uri="{FF2B5EF4-FFF2-40B4-BE49-F238E27FC236}">
                  <a16:creationId xmlns:a16="http://schemas.microsoft.com/office/drawing/2014/main" id="{B2F5AEAE-3F91-4EF0-85BF-B1E80D0C37F0}"/>
                </a:ext>
              </a:extLst>
            </p:cNvPr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630EB5-365A-44CF-B922-27FD8E595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9155" y="2609911"/>
            <a:ext cx="2059618" cy="89604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Calendar </a:t>
            </a:r>
            <a:br>
              <a:rPr lang="en-US" dirty="0"/>
            </a:b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87B484-FEF9-404E-9D16-1B286DDB9364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569766" y="728311"/>
            <a:ext cx="6835200" cy="977200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Morning Songs and Calendar </a:t>
            </a:r>
            <a:br>
              <a:rPr lang="en-US" sz="2800" b="1" dirty="0">
                <a:latin typeface="Comic Sans MS" panose="030F0702030302020204" pitchFamily="66" charset="0"/>
              </a:rPr>
            </a:br>
            <a:r>
              <a:rPr lang="en-US" sz="2800" b="1" dirty="0">
                <a:latin typeface="Comic Sans MS" panose="030F0702030302020204" pitchFamily="66" charset="0"/>
              </a:rPr>
              <a:t>8:30-9:00</a:t>
            </a:r>
          </a:p>
        </p:txBody>
      </p:sp>
      <p:pic>
        <p:nvPicPr>
          <p:cNvPr id="10" name="Picture 9" descr="Download Free png Mickey Mouse PNG Image - PurePNG | Free ...">
            <a:extLst>
              <a:ext uri="{FF2B5EF4-FFF2-40B4-BE49-F238E27FC236}">
                <a16:creationId xmlns:a16="http://schemas.microsoft.com/office/drawing/2014/main" id="{24B91D7A-C432-40C4-97EE-055983E1CF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5" y="454349"/>
            <a:ext cx="1539099" cy="15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oordinate communications to increase sales, business value ...">
            <a:extLst>
              <a:ext uri="{FF2B5EF4-FFF2-40B4-BE49-F238E27FC236}">
                <a16:creationId xmlns:a16="http://schemas.microsoft.com/office/drawing/2014/main" id="{8421119E-31BD-401D-965E-FA9AC8C3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98" y="447548"/>
            <a:ext cx="1445401" cy="17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782;p33">
            <a:extLst>
              <a:ext uri="{FF2B5EF4-FFF2-40B4-BE49-F238E27FC236}">
                <a16:creationId xmlns:a16="http://schemas.microsoft.com/office/drawing/2014/main" id="{6447AEAF-0AA8-41AC-9CE6-D8EF4E011A64}"/>
              </a:ext>
            </a:extLst>
          </p:cNvPr>
          <p:cNvSpPr/>
          <p:nvPr/>
        </p:nvSpPr>
        <p:spPr>
          <a:xfrm>
            <a:off x="2678400" y="526879"/>
            <a:ext cx="6632868" cy="1774518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8;p38">
            <a:extLst>
              <a:ext uri="{FF2B5EF4-FFF2-40B4-BE49-F238E27FC236}">
                <a16:creationId xmlns:a16="http://schemas.microsoft.com/office/drawing/2014/main" id="{01A9BB42-9FF9-4DD2-88E9-FEF5F7AC3488}"/>
              </a:ext>
            </a:extLst>
          </p:cNvPr>
          <p:cNvSpPr/>
          <p:nvPr/>
        </p:nvSpPr>
        <p:spPr>
          <a:xfrm>
            <a:off x="2779590" y="2643995"/>
            <a:ext cx="2059619" cy="656735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Morning Songs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30" name="Online Media 29" title="Have a Good Morning, Have a Good Day | Morning Song  | Jack Hartmann">
            <a:hlinkClick r:id="" action="ppaction://media"/>
            <a:extLst>
              <a:ext uri="{FF2B5EF4-FFF2-40B4-BE49-F238E27FC236}">
                <a16:creationId xmlns:a16="http://schemas.microsoft.com/office/drawing/2014/main" id="{30CB4335-7CC9-4268-9D4C-F8ABBB621C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678400" y="3542919"/>
            <a:ext cx="2262000" cy="1308999"/>
          </a:xfrm>
          <a:prstGeom prst="rect">
            <a:avLst/>
          </a:prstGeom>
        </p:spPr>
      </p:pic>
      <p:pic>
        <p:nvPicPr>
          <p:cNvPr id="31" name="Online Media 30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C422F127-5505-431A-85B2-31070BFCEC7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2678399" y="5009676"/>
            <a:ext cx="2262000" cy="1618449"/>
          </a:xfrm>
          <a:prstGeom prst="rect">
            <a:avLst/>
          </a:prstGeom>
        </p:spPr>
      </p:pic>
      <p:pic>
        <p:nvPicPr>
          <p:cNvPr id="1024" name="Online Media 1023" title="Good Morning Song | A Beautiful Day | Brain Breaks | Jack Hartmann">
            <a:hlinkClick r:id="" action="ppaction://media"/>
            <a:extLst>
              <a:ext uri="{FF2B5EF4-FFF2-40B4-BE49-F238E27FC236}">
                <a16:creationId xmlns:a16="http://schemas.microsoft.com/office/drawing/2014/main" id="{190BB73A-FC33-40F9-871D-83722E13045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576633" y="3542919"/>
            <a:ext cx="2208787" cy="1466757"/>
          </a:xfrm>
          <a:prstGeom prst="rect">
            <a:avLst/>
          </a:prstGeom>
        </p:spPr>
      </p:pic>
      <p:pic>
        <p:nvPicPr>
          <p:cNvPr id="2" name="Online Media 1" title="12 Months of the Year | Exercise Song for Kids | Learn the Months | Jack Hartmann">
            <a:hlinkClick r:id="" action="ppaction://media"/>
            <a:extLst>
              <a:ext uri="{FF2B5EF4-FFF2-40B4-BE49-F238E27FC236}">
                <a16:creationId xmlns:a16="http://schemas.microsoft.com/office/drawing/2014/main" id="{4B26C748-E435-4F9A-A4DD-FF79955803F0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6550026" y="5209049"/>
            <a:ext cx="2262000" cy="13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2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66C53A-38AF-4258-A66B-A16C2C82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04" y="3780350"/>
            <a:ext cx="2262000" cy="1056800"/>
          </a:xfrm>
        </p:spPr>
        <p:txBody>
          <a:bodyPr/>
          <a:lstStyle/>
          <a:p>
            <a:r>
              <a:rPr lang="en-US" sz="1600" dirty="0" err="1"/>
              <a:t>GoNoodle</a:t>
            </a:r>
            <a:r>
              <a:rPr lang="en-US" sz="1600" dirty="0"/>
              <a:t>, Jack Hartman songs and dances on </a:t>
            </a:r>
            <a:r>
              <a:rPr lang="en-US" sz="1600" dirty="0" err="1"/>
              <a:t>youtube</a:t>
            </a:r>
            <a:r>
              <a:rPr lang="en-US" sz="1600" dirty="0"/>
              <a:t>, Puzzle or help with a house chore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F675D-EB8B-4594-B530-7EC512F608C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9799" y="3683480"/>
            <a:ext cx="2262000" cy="1250539"/>
          </a:xfrm>
        </p:spPr>
        <p:txBody>
          <a:bodyPr/>
          <a:lstStyle/>
          <a:p>
            <a:r>
              <a:rPr lang="en-US" sz="1800" dirty="0"/>
              <a:t>Have a Picnic, lunch bunch with your  teacher, watch your favorite show or sit outside with a book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9104B4F-2A26-43C8-9571-9289DA38F36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511125" y="3709007"/>
            <a:ext cx="2262000" cy="1056800"/>
          </a:xfrm>
        </p:spPr>
        <p:txBody>
          <a:bodyPr/>
          <a:lstStyle/>
          <a:p>
            <a:r>
              <a:rPr lang="en-US" sz="1600" dirty="0"/>
              <a:t>Play Board Game, </a:t>
            </a:r>
            <a:r>
              <a:rPr lang="en-US" sz="1600" dirty="0" err="1"/>
              <a:t>GoNoodle</a:t>
            </a:r>
            <a:r>
              <a:rPr lang="en-US" sz="1600" dirty="0"/>
              <a:t>, Just Dance Kids, play outside or choice board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10A1F76F-A521-49D2-B6E7-FC1DDA3E6871}"/>
              </a:ext>
            </a:extLst>
          </p:cNvPr>
          <p:cNvSpPr/>
          <p:nvPr/>
        </p:nvSpPr>
        <p:spPr>
          <a:xfrm>
            <a:off x="8511125" y="486570"/>
            <a:ext cx="2262000" cy="2213281"/>
          </a:xfrm>
          <a:prstGeom prst="su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FCF4F4-F5F5-42A6-B55B-B7F2733EE378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413658" y="1147634"/>
            <a:ext cx="2456933" cy="647046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Recess</a:t>
            </a:r>
          </a:p>
        </p:txBody>
      </p: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0127E1A0-D30A-42BB-85B7-94DFF35BE296}"/>
              </a:ext>
            </a:extLst>
          </p:cNvPr>
          <p:cNvSpPr/>
          <p:nvPr/>
        </p:nvSpPr>
        <p:spPr>
          <a:xfrm>
            <a:off x="1032388" y="538435"/>
            <a:ext cx="2900762" cy="1865444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96FDEB90-9756-4452-87ED-4EBA3A1ADF3F}"/>
              </a:ext>
            </a:extLst>
          </p:cNvPr>
          <p:cNvSpPr txBox="1">
            <a:spLocks/>
          </p:cNvSpPr>
          <p:nvPr/>
        </p:nvSpPr>
        <p:spPr>
          <a:xfrm>
            <a:off x="1449174" y="1126223"/>
            <a:ext cx="1992000" cy="5373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 kern="1200">
                <a:solidFill>
                  <a:schemeClr val="tx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2000" b="1" dirty="0">
                <a:latin typeface="Comic Sans MS" panose="030F0702030302020204" pitchFamily="66" charset="0"/>
              </a:rPr>
              <a:t>Brain Breaks </a:t>
            </a:r>
          </a:p>
        </p:txBody>
      </p:sp>
      <p:sp>
        <p:nvSpPr>
          <p:cNvPr id="12" name="Google Shape;954;p38">
            <a:extLst>
              <a:ext uri="{FF2B5EF4-FFF2-40B4-BE49-F238E27FC236}">
                <a16:creationId xmlns:a16="http://schemas.microsoft.com/office/drawing/2014/main" id="{D61DA2ED-6F40-425C-9B9B-03DE9AD6CF32}"/>
              </a:ext>
            </a:extLst>
          </p:cNvPr>
          <p:cNvSpPr/>
          <p:nvPr/>
        </p:nvSpPr>
        <p:spPr>
          <a:xfrm>
            <a:off x="997975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954;p38">
            <a:extLst>
              <a:ext uri="{FF2B5EF4-FFF2-40B4-BE49-F238E27FC236}">
                <a16:creationId xmlns:a16="http://schemas.microsoft.com/office/drawing/2014/main" id="{23A19CFF-8BD6-41B7-8444-985CFF11D144}"/>
              </a:ext>
            </a:extLst>
          </p:cNvPr>
          <p:cNvSpPr/>
          <p:nvPr/>
        </p:nvSpPr>
        <p:spPr>
          <a:xfrm>
            <a:off x="4611190" y="3005833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954;p38">
            <a:extLst>
              <a:ext uri="{FF2B5EF4-FFF2-40B4-BE49-F238E27FC236}">
                <a16:creationId xmlns:a16="http://schemas.microsoft.com/office/drawing/2014/main" id="{B4779B24-F8E3-421A-A45F-06DBF931CDE6}"/>
              </a:ext>
            </a:extLst>
          </p:cNvPr>
          <p:cNvSpPr/>
          <p:nvPr/>
        </p:nvSpPr>
        <p:spPr>
          <a:xfrm>
            <a:off x="8264735" y="3045162"/>
            <a:ext cx="2969587" cy="3441290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FF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Wave 34">
            <a:extLst>
              <a:ext uri="{FF2B5EF4-FFF2-40B4-BE49-F238E27FC236}">
                <a16:creationId xmlns:a16="http://schemas.microsoft.com/office/drawing/2014/main" id="{5743155A-4AAB-4D69-9896-5966CDBE6605}"/>
              </a:ext>
            </a:extLst>
          </p:cNvPr>
          <p:cNvSpPr/>
          <p:nvPr/>
        </p:nvSpPr>
        <p:spPr>
          <a:xfrm>
            <a:off x="4959799" y="927867"/>
            <a:ext cx="2157275" cy="1215499"/>
          </a:xfrm>
          <a:prstGeom prst="wave">
            <a:avLst>
              <a:gd name="adj1" fmla="val 12500"/>
              <a:gd name="adj2" fmla="val 987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27B36D-3FA2-4D69-8B0E-4B89A4C80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9799" y="1224034"/>
            <a:ext cx="1992000" cy="537389"/>
          </a:xfrm>
        </p:spPr>
        <p:txBody>
          <a:bodyPr/>
          <a:lstStyle/>
          <a:p>
            <a:r>
              <a:rPr lang="en-US" sz="2000" b="1" dirty="0">
                <a:latin typeface="Comic Sans MS" panose="030F0702030302020204" pitchFamily="66" charset="0"/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74088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3C41980-209A-4986-925E-4C08A001D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962" y="3794063"/>
            <a:ext cx="2262000" cy="1987385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20 minutes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daily for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Reading and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Math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1BE3C9F-774E-44D2-9094-FE5CDE33276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117569" y="3499578"/>
            <a:ext cx="2619256" cy="2298104"/>
          </a:xfrm>
        </p:spPr>
        <p:txBody>
          <a:bodyPr/>
          <a:lstStyle/>
          <a:p>
            <a:pPr algn="l"/>
            <a:r>
              <a:rPr lang="en-US" sz="2000" dirty="0"/>
              <a:t>-Complete weekly </a:t>
            </a:r>
          </a:p>
          <a:p>
            <a:pPr algn="l"/>
            <a:r>
              <a:rPr lang="en-US" sz="2000" dirty="0"/>
              <a:t>assignments </a:t>
            </a:r>
          </a:p>
          <a:p>
            <a:pPr algn="l"/>
            <a:r>
              <a:rPr lang="en-US" sz="2000" dirty="0"/>
              <a:t>-</a:t>
            </a:r>
            <a:r>
              <a:rPr lang="en-US" sz="2000" b="1" dirty="0"/>
              <a:t>Turn in assignments</a:t>
            </a:r>
          </a:p>
          <a:p>
            <a:pPr algn="l"/>
            <a:r>
              <a:rPr lang="en-US" sz="2000" b="1" dirty="0"/>
              <a:t>due Friday, May 8th. </a:t>
            </a:r>
          </a:p>
          <a:p>
            <a:pPr algn="l"/>
            <a:r>
              <a:rPr lang="en-US" sz="2000" dirty="0"/>
              <a:t>-Read daily for</a:t>
            </a:r>
          </a:p>
          <a:p>
            <a:pPr algn="l"/>
            <a:r>
              <a:rPr lang="en-US" sz="2000" dirty="0"/>
              <a:t>20 minutes </a:t>
            </a:r>
          </a:p>
          <a:p>
            <a:pPr algn="l"/>
            <a:r>
              <a:rPr lang="en-US" sz="2000" dirty="0"/>
              <a:t>-Practice sight words</a:t>
            </a:r>
          </a:p>
        </p:txBody>
      </p:sp>
      <p:pic>
        <p:nvPicPr>
          <p:cNvPr id="1026" name="Picture 2" descr="Last Homework |">
            <a:extLst>
              <a:ext uri="{FF2B5EF4-FFF2-40B4-BE49-F238E27FC236}">
                <a16:creationId xmlns:a16="http://schemas.microsoft.com/office/drawing/2014/main" id="{597FB771-D6C2-4DAD-9281-B9435BA2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62" y="267317"/>
            <a:ext cx="4637805" cy="191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750;p33">
            <a:extLst>
              <a:ext uri="{FF2B5EF4-FFF2-40B4-BE49-F238E27FC236}">
                <a16:creationId xmlns:a16="http://schemas.microsoft.com/office/drawing/2014/main" id="{0278C0A3-C0E8-4EBC-B5AA-9328F8A3DD1F}"/>
              </a:ext>
            </a:extLst>
          </p:cNvPr>
          <p:cNvGrpSpPr/>
          <p:nvPr/>
        </p:nvGrpSpPr>
        <p:grpSpPr>
          <a:xfrm>
            <a:off x="1122403" y="2772495"/>
            <a:ext cx="2534797" cy="3303387"/>
            <a:chOff x="1146625" y="2025923"/>
            <a:chExt cx="1901098" cy="2324526"/>
          </a:xfrm>
        </p:grpSpPr>
        <p:sp>
          <p:nvSpPr>
            <p:cNvPr id="10" name="Google Shape;751;p33">
              <a:extLst>
                <a:ext uri="{FF2B5EF4-FFF2-40B4-BE49-F238E27FC236}">
                  <a16:creationId xmlns:a16="http://schemas.microsoft.com/office/drawing/2014/main" id="{AC8254C5-4094-46B0-9774-E580805BD31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752;p33">
              <a:extLst>
                <a:ext uri="{FF2B5EF4-FFF2-40B4-BE49-F238E27FC236}">
                  <a16:creationId xmlns:a16="http://schemas.microsoft.com/office/drawing/2014/main" id="{E95970F3-EE66-47C4-9B2A-DC6720D01C0C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3527248-0F9A-4D66-8E5A-E46B8B668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962" y="2873240"/>
            <a:ext cx="1992000" cy="579868"/>
          </a:xfrm>
        </p:spPr>
        <p:txBody>
          <a:bodyPr/>
          <a:lstStyle/>
          <a:p>
            <a:r>
              <a:rPr lang="en-US" sz="2800" b="1" dirty="0">
                <a:latin typeface="Comic Sans MS" panose="030F0702030302020204" pitchFamily="66" charset="0"/>
              </a:rPr>
              <a:t>I-Ready</a:t>
            </a:r>
          </a:p>
        </p:txBody>
      </p:sp>
      <p:grpSp>
        <p:nvGrpSpPr>
          <p:cNvPr id="12" name="Google Shape;750;p33">
            <a:extLst>
              <a:ext uri="{FF2B5EF4-FFF2-40B4-BE49-F238E27FC236}">
                <a16:creationId xmlns:a16="http://schemas.microsoft.com/office/drawing/2014/main" id="{F550DFDF-0A86-4FFD-A12C-C7BBBD77993D}"/>
              </a:ext>
            </a:extLst>
          </p:cNvPr>
          <p:cNvGrpSpPr/>
          <p:nvPr/>
        </p:nvGrpSpPr>
        <p:grpSpPr>
          <a:xfrm>
            <a:off x="4655772" y="2674918"/>
            <a:ext cx="2534797" cy="3428191"/>
            <a:chOff x="1146625" y="2025923"/>
            <a:chExt cx="1901098" cy="2324526"/>
          </a:xfrm>
        </p:grpSpPr>
        <p:sp>
          <p:nvSpPr>
            <p:cNvPr id="13" name="Google Shape;751;p33">
              <a:extLst>
                <a:ext uri="{FF2B5EF4-FFF2-40B4-BE49-F238E27FC236}">
                  <a16:creationId xmlns:a16="http://schemas.microsoft.com/office/drawing/2014/main" id="{5013341C-368D-43B2-9632-F53AE4FC2A90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52;p33">
              <a:extLst>
                <a:ext uri="{FF2B5EF4-FFF2-40B4-BE49-F238E27FC236}">
                  <a16:creationId xmlns:a16="http://schemas.microsoft.com/office/drawing/2014/main" id="{F46A9AA0-6943-4963-9F5F-82FC1F57E02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1A03679-E5FB-4958-AAE4-85C699BA4FA6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4878825" y="2720814"/>
            <a:ext cx="1992000" cy="672911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Project</a:t>
            </a:r>
            <a:r>
              <a:rPr lang="en-US" dirty="0"/>
              <a:t> </a:t>
            </a:r>
          </a:p>
        </p:txBody>
      </p:sp>
      <p:grpSp>
        <p:nvGrpSpPr>
          <p:cNvPr id="15" name="Google Shape;750;p33">
            <a:extLst>
              <a:ext uri="{FF2B5EF4-FFF2-40B4-BE49-F238E27FC236}">
                <a16:creationId xmlns:a16="http://schemas.microsoft.com/office/drawing/2014/main" id="{00730CFC-97D7-4219-8329-02F5E80846BC}"/>
              </a:ext>
            </a:extLst>
          </p:cNvPr>
          <p:cNvGrpSpPr/>
          <p:nvPr/>
        </p:nvGrpSpPr>
        <p:grpSpPr>
          <a:xfrm>
            <a:off x="7868708" y="2636937"/>
            <a:ext cx="2868117" cy="3428190"/>
            <a:chOff x="1146625" y="2025923"/>
            <a:chExt cx="1901098" cy="2324526"/>
          </a:xfrm>
        </p:grpSpPr>
        <p:sp>
          <p:nvSpPr>
            <p:cNvPr id="16" name="Google Shape;751;p33">
              <a:extLst>
                <a:ext uri="{FF2B5EF4-FFF2-40B4-BE49-F238E27FC236}">
                  <a16:creationId xmlns:a16="http://schemas.microsoft.com/office/drawing/2014/main" id="{EFC22AD6-93AE-48DC-A9DB-AFDC1CB81AAB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52;p33">
              <a:extLst>
                <a:ext uri="{FF2B5EF4-FFF2-40B4-BE49-F238E27FC236}">
                  <a16:creationId xmlns:a16="http://schemas.microsoft.com/office/drawing/2014/main" id="{7EB86E1C-13D7-46C2-8ACD-8A06480BEF5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CB6A77D-7342-4DF1-A74A-67714216E956}"/>
              </a:ext>
            </a:extLst>
          </p:cNvPr>
          <p:cNvSpPr>
            <a:spLocks noGrp="1"/>
          </p:cNvSpPr>
          <p:nvPr>
            <p:ph type="ctrTitle" idx="5"/>
          </p:nvPr>
        </p:nvSpPr>
        <p:spPr>
          <a:xfrm>
            <a:off x="8274135" y="2585173"/>
            <a:ext cx="1992000" cy="768388"/>
          </a:xfrm>
        </p:spPr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 Assignments </a:t>
            </a:r>
          </a:p>
        </p:txBody>
      </p:sp>
      <p:sp>
        <p:nvSpPr>
          <p:cNvPr id="18" name="Subtitle 3">
            <a:extLst>
              <a:ext uri="{FF2B5EF4-FFF2-40B4-BE49-F238E27FC236}">
                <a16:creationId xmlns:a16="http://schemas.microsoft.com/office/drawing/2014/main" id="{ACCCE3CB-7411-4463-8506-2E8E9E8D09E9}"/>
              </a:ext>
            </a:extLst>
          </p:cNvPr>
          <p:cNvSpPr txBox="1">
            <a:spLocks/>
          </p:cNvSpPr>
          <p:nvPr/>
        </p:nvSpPr>
        <p:spPr>
          <a:xfrm>
            <a:off x="4820173" y="3542190"/>
            <a:ext cx="2637069" cy="22776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Look for a special </a:t>
            </a:r>
          </a:p>
          <a:p>
            <a:pPr algn="l"/>
            <a:r>
              <a:rPr lang="en-US" sz="1800" dirty="0"/>
              <a:t>letter in the mail. </a:t>
            </a:r>
          </a:p>
          <a:p>
            <a:pPr algn="l"/>
            <a:r>
              <a:rPr lang="en-US" sz="1800" dirty="0"/>
              <a:t>Follow the instructions</a:t>
            </a:r>
          </a:p>
          <a:p>
            <a:pPr algn="l"/>
            <a:r>
              <a:rPr lang="en-US" sz="1800" dirty="0"/>
              <a:t>and send the stories or</a:t>
            </a:r>
          </a:p>
          <a:p>
            <a:pPr algn="l"/>
            <a:r>
              <a:rPr lang="en-US" sz="1800" dirty="0"/>
              <a:t>pictures through</a:t>
            </a:r>
          </a:p>
          <a:p>
            <a:pPr algn="l"/>
            <a:r>
              <a:rPr lang="en-US" sz="1800" dirty="0"/>
              <a:t>remind or on </a:t>
            </a:r>
          </a:p>
          <a:p>
            <a:pPr algn="l"/>
            <a:r>
              <a:rPr lang="en-US" sz="1800" dirty="0"/>
              <a:t>Teams. Enjoy!</a:t>
            </a:r>
          </a:p>
        </p:txBody>
      </p:sp>
    </p:spTree>
    <p:extLst>
      <p:ext uri="{BB962C8B-B14F-4D97-AF65-F5344CB8AC3E}">
        <p14:creationId xmlns:p14="http://schemas.microsoft.com/office/powerpoint/2010/main" val="376783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463088-A153-48A3-9378-3A33F373617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E41D4A-1F2E-4E3F-A2A2-C391C281468C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734CE01B-4451-49BD-B061-E0549A4C83E4}"/>
              </a:ext>
            </a:extLst>
          </p:cNvPr>
          <p:cNvSpPr/>
          <p:nvPr/>
        </p:nvSpPr>
        <p:spPr>
          <a:xfrm rot="9365218">
            <a:off x="405917" y="40029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B9E7CBF-99B7-49DD-9EDE-2CA8A5AC3B02}"/>
              </a:ext>
            </a:extLst>
          </p:cNvPr>
          <p:cNvSpPr txBox="1">
            <a:spLocks/>
          </p:cNvSpPr>
          <p:nvPr/>
        </p:nvSpPr>
        <p:spPr>
          <a:xfrm rot="20075414">
            <a:off x="455500" y="744461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8th.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F2D7A-A661-44FC-8632-8F2EC643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74" y="204186"/>
            <a:ext cx="5147651" cy="653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2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547420D-66DA-43CE-8A41-9BC426AF4A7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543109-EF08-402A-976C-C862CEBA8A17}"/>
              </a:ext>
            </a:extLst>
          </p:cNvPr>
          <p:cNvSpPr>
            <a:spLocks noGrp="1"/>
          </p:cNvSpPr>
          <p:nvPr>
            <p:ph type="ctr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Google Shape;1146;p47">
            <a:extLst>
              <a:ext uri="{FF2B5EF4-FFF2-40B4-BE49-F238E27FC236}">
                <a16:creationId xmlns:a16="http://schemas.microsoft.com/office/drawing/2014/main" id="{ED69DD76-4B77-459E-9127-FB8126910DA6}"/>
              </a:ext>
            </a:extLst>
          </p:cNvPr>
          <p:cNvSpPr/>
          <p:nvPr/>
        </p:nvSpPr>
        <p:spPr>
          <a:xfrm rot="9365218">
            <a:off x="386775" y="471311"/>
            <a:ext cx="2360754" cy="1821459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257772FE-9B12-4A8C-9116-0FAA442F2C0D}"/>
              </a:ext>
            </a:extLst>
          </p:cNvPr>
          <p:cNvSpPr txBox="1">
            <a:spLocks/>
          </p:cNvSpPr>
          <p:nvPr/>
        </p:nvSpPr>
        <p:spPr>
          <a:xfrm rot="20075414">
            <a:off x="446625" y="771095"/>
            <a:ext cx="1956909" cy="596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Reading </a:t>
            </a:r>
          </a:p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 Due Friday, May 8</a:t>
            </a:r>
            <a:r>
              <a:rPr lang="en-US" sz="2000" b="1" baseline="30000" dirty="0">
                <a:latin typeface="Comic Sans MS" panose="030F0702030302020204" pitchFamily="66" charset="0"/>
              </a:rPr>
              <a:t>th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3D2704-50EA-4B8F-9E6D-D15616400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98" y="452760"/>
            <a:ext cx="8442664" cy="64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730</Words>
  <Application>Microsoft Office PowerPoint</Application>
  <PresentationFormat>Widescreen</PresentationFormat>
  <Paragraphs>192</Paragraphs>
  <Slides>16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Permanent Marker</vt:lpstr>
      <vt:lpstr>TipsyTurvy</vt:lpstr>
      <vt:lpstr>Office Theme</vt:lpstr>
      <vt:lpstr>PowerPoint Presentation</vt:lpstr>
      <vt:lpstr>PowerPoint Presentation</vt:lpstr>
      <vt:lpstr>Learning Goals  </vt:lpstr>
      <vt:lpstr>This week’s skills</vt:lpstr>
      <vt:lpstr>Calendar  </vt:lpstr>
      <vt:lpstr>Recess</vt:lpstr>
      <vt:lpstr>I-Ready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Ways of Communication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Reshard, Felicia</dc:creator>
  <cp:lastModifiedBy>JMRod 1990</cp:lastModifiedBy>
  <cp:revision>148</cp:revision>
  <dcterms:created xsi:type="dcterms:W3CDTF">2020-04-08T16:22:59Z</dcterms:created>
  <dcterms:modified xsi:type="dcterms:W3CDTF">2020-05-03T22:51:30Z</dcterms:modified>
  <cp:contentStatus/>
</cp:coreProperties>
</file>