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  <a:srgbClr val="91FFFA"/>
    <a:srgbClr val="990099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737" autoAdjust="0"/>
  </p:normalViewPr>
  <p:slideViewPr>
    <p:cSldViewPr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8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8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8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6" Type="http://schemas.openxmlformats.org/officeDocument/2006/relationships/image" Target="../media/image8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6930A-3C35-427B-A81F-B53374111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7623-11FF-4C0E-86D2-82955651B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882A-76A4-4566-9667-981B2CD71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9119-9331-4320-9EFB-0F57305B2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BF30F-619D-4321-9D43-C2E6D15FE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6C472-1D71-4A8F-9607-D5362D6D0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298CB-527F-4029-806D-CAFD4C176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63D3-EC81-43DD-8160-D64761662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1A226-FC9C-4359-A6AF-A2070CF7C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FBE60-0E58-4723-930A-42E81A127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92444-D55A-473D-BA4D-D7707B574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912F8E0-1467-46D6-B385-02B4ED0C59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37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5.wmf"/><Relationship Id="rId1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5.wmf"/><Relationship Id="rId5" Type="http://schemas.openxmlformats.org/officeDocument/2006/relationships/image" Target="../media/image27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0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09800" y="23622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10.3 </a:t>
            </a:r>
            <a:r>
              <a:rPr lang="en-US" sz="3200" dirty="0" smtClean="0"/>
              <a:t>Calculus </a:t>
            </a:r>
            <a:r>
              <a:rPr lang="en-US" sz="3200" dirty="0"/>
              <a:t>of Polar Curves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981200" y="6613526"/>
            <a:ext cx="8261350" cy="244475"/>
            <a:chOff x="288" y="4166"/>
            <a:chExt cx="5204" cy="154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408" y="4166"/>
              <a:ext cx="20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Greg Kelly, Hanford High School, Richland, Washington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88" y="4166"/>
              <a:ext cx="11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Photo by Vickie Kelly,  2007</a:t>
              </a:r>
            </a:p>
          </p:txBody>
        </p:sp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00200" y="6019800"/>
            <a:ext cx="367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Lady Bird Johnson Grove,</a:t>
            </a:r>
          </a:p>
          <a:p>
            <a:r>
              <a:rPr lang="en-US" sz="1800">
                <a:solidFill>
                  <a:schemeClr val="bg1"/>
                </a:solidFill>
              </a:rPr>
              <a:t>Redwood National Park, California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70126" y="496888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Notes: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46326" y="1258888"/>
            <a:ext cx="587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 find the area between curves, subtract:</a:t>
            </a:r>
          </a:p>
        </p:txBody>
      </p:sp>
      <p:graphicFrame>
        <p:nvGraphicFramePr>
          <p:cNvPr id="21504" name="Object 0"/>
          <p:cNvGraphicFramePr>
            <a:graphicFrameLocks noChangeAspect="1"/>
          </p:cNvGraphicFramePr>
          <p:nvPr/>
        </p:nvGraphicFramePr>
        <p:xfrm>
          <a:off x="4267201" y="1981200"/>
          <a:ext cx="2943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3" imgW="1193760" imgH="393480" progId="Equation.DSMT4">
                  <p:embed/>
                </p:oleObj>
              </mc:Choice>
              <mc:Fallback>
                <p:oleObj name="Equation" r:id="rId3" imgW="1193760" imgH="393480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1981200"/>
                        <a:ext cx="29432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62201" y="3124201"/>
            <a:ext cx="7331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Just like finding the areas between Cartesian curves, establish limits of integration where the curves cross.</a:t>
            </a: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5" imgW="190440" imgH="139680" progId="Equation.DSMT4">
                  <p:embed/>
                </p:oleObj>
              </mc:Choice>
              <mc:Fallback>
                <p:oleObj name="Equation" r:id="rId5" imgW="190440" imgH="1396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93926" y="496888"/>
            <a:ext cx="703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When finding area, negative values of </a:t>
            </a:r>
            <a:r>
              <a:rPr lang="en-US" i="1"/>
              <a:t>r</a:t>
            </a:r>
            <a:r>
              <a:rPr lang="en-US"/>
              <a:t> cancel out:</a:t>
            </a:r>
          </a:p>
        </p:txBody>
      </p:sp>
      <p:pic>
        <p:nvPicPr>
          <p:cNvPr id="11267" name="Picture 3" descr="GUF1W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2743200" cy="1828800"/>
          </a:xfrm>
          <a:prstGeom prst="rect">
            <a:avLst/>
          </a:prstGeom>
          <a:noFill/>
        </p:spPr>
      </p:pic>
      <p:graphicFrame>
        <p:nvGraphicFramePr>
          <p:cNvPr id="22528" name="Object 0"/>
          <p:cNvGraphicFramePr>
            <a:graphicFrameLocks noChangeAspect="1"/>
          </p:cNvGraphicFramePr>
          <p:nvPr/>
        </p:nvGraphicFramePr>
        <p:xfrm>
          <a:off x="2971800" y="1676401"/>
          <a:ext cx="2209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1"/>
                        <a:ext cx="220980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286000" y="4191000"/>
          <a:ext cx="342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6" imgW="1714320" imgH="419040" progId="Equation.DSMT4">
                  <p:embed/>
                </p:oleObj>
              </mc:Choice>
              <mc:Fallback>
                <p:oleObj name="Equation" r:id="rId6" imgW="171432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3429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0" y="3505200"/>
            <a:ext cx="348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Area of one leaf times 4: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505200" y="5486400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939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781800" y="350520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Area of four leaves: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400800" y="4191000"/>
          <a:ext cx="320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0" imgW="1600200" imgH="393480" progId="Equation.DSMT4">
                  <p:embed/>
                </p:oleObj>
              </mc:Choice>
              <mc:Fallback>
                <p:oleObj name="Equation" r:id="rId10" imgW="16002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1000"/>
                        <a:ext cx="3200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620000" y="5486400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2" imgW="469800" imgH="177480" progId="Equation.DSMT4">
                  <p:embed/>
                </p:oleObj>
              </mc:Choice>
              <mc:Fallback>
                <p:oleObj name="Equation" r:id="rId12" imgW="4698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939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733800" y="381000"/>
            <a:ext cx="404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 find the length of a curve: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90800" y="1295400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Remember: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648200" y="1143000"/>
          <a:ext cx="2590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1015920" imgH="279360" progId="Equation.DSMT4">
                  <p:embed/>
                </p:oleObj>
              </mc:Choice>
              <mc:Fallback>
                <p:oleObj name="Equation" r:id="rId3" imgW="101592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2590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90801" y="2133600"/>
            <a:ext cx="250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 polar graphs: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334001" y="2133600"/>
          <a:ext cx="40481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1587240" imgH="203040" progId="Equation.DSMT4">
                  <p:embed/>
                </p:oleObj>
              </mc:Choice>
              <mc:Fallback>
                <p:oleObj name="Equation" r:id="rId5" imgW="158724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2133600"/>
                        <a:ext cx="40481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14601" y="3124201"/>
            <a:ext cx="7331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If we find derivatives and plug them into the formula, we (eventually) get: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410200" y="3657601"/>
          <a:ext cx="3335338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7" imgW="1307880" imgH="507960" progId="Equation.DSMT4">
                  <p:embed/>
                </p:oleObj>
              </mc:Choice>
              <mc:Fallback>
                <p:oleObj name="Equation" r:id="rId7" imgW="130788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1"/>
                        <a:ext cx="3335338" cy="129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74925" y="522128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So:</a:t>
            </a: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886200" y="5105401"/>
          <a:ext cx="450215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9" imgW="1765080" imgH="507960" progId="Equation.DSMT4">
                  <p:embed/>
                </p:oleObj>
              </mc:Choice>
              <mc:Fallback>
                <p:oleObj name="Equation" r:id="rId9" imgW="1765080" imgH="507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05401"/>
                        <a:ext cx="4502150" cy="129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733800" y="5029200"/>
            <a:ext cx="4800600" cy="152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11" imgW="190440" imgH="139680" progId="Equation.DSMT4">
                  <p:embed/>
                </p:oleObj>
              </mc:Choice>
              <mc:Fallback>
                <p:oleObj name="Equation" r:id="rId11" imgW="190440" imgH="1396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3" grpId="0" autoUpdateAnimBg="0"/>
      <p:bldP spid="12295" grpId="0" autoUpdateAnimBg="0"/>
      <p:bldP spid="12297" grpId="0" autoUpdateAnimBg="0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00" y="457201"/>
          <a:ext cx="450215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3" imgW="1765080" imgH="507960" progId="Equation.DSMT4">
                  <p:embed/>
                </p:oleObj>
              </mc:Choice>
              <mc:Fallback>
                <p:oleObj name="Equation" r:id="rId3" imgW="17650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1"/>
                        <a:ext cx="4502150" cy="129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57600" y="381000"/>
            <a:ext cx="4800600" cy="152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09800" y="2133601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There is also a surface area equation similar to the others we are already familiar with: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657600" y="3657601"/>
          <a:ext cx="42418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5" imgW="1663560" imgH="507960" progId="Equation.DSMT4">
                  <p:embed/>
                </p:oleObj>
              </mc:Choice>
              <mc:Fallback>
                <p:oleObj name="Equation" r:id="rId5" imgW="166356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57601"/>
                        <a:ext cx="4241800" cy="129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81401" y="3048000"/>
            <a:ext cx="433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When rotated about the x-axis: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429000" y="5105401"/>
          <a:ext cx="4986338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7" imgW="1955520" imgH="507960" progId="Equation.DSMT4">
                  <p:embed/>
                </p:oleObj>
              </mc:Choice>
              <mc:Fallback>
                <p:oleObj name="Equation" r:id="rId7" imgW="195552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05401"/>
                        <a:ext cx="4986338" cy="129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276600" y="5029200"/>
            <a:ext cx="5257800" cy="152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210800" y="6278564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8" grpId="0" autoUpdateAnimBg="0"/>
      <p:bldP spid="13320" grpId="0" animBg="1"/>
      <p:bldP spid="133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UEY6P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7848600" cy="5232400"/>
          </a:xfrm>
          <a:prstGeom prst="rect">
            <a:avLst/>
          </a:prstGeom>
          <a:noFill/>
        </p:spPr>
      </p:pic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752600" y="4953000"/>
            <a:ext cx="8229600" cy="1371600"/>
            <a:chOff x="144" y="3264"/>
            <a:chExt cx="5184" cy="864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4032" y="3264"/>
              <a:ext cx="1296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144" y="3504"/>
              <a:ext cx="1728" cy="624"/>
              <a:chOff x="144" y="3504"/>
              <a:chExt cx="1728" cy="624"/>
            </a:xfrm>
          </p:grpSpPr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>
                <a:off x="144" y="3504"/>
                <a:ext cx="1632" cy="624"/>
              </a:xfrm>
              <a:prstGeom prst="wedgeRectCallout">
                <a:avLst>
                  <a:gd name="adj1" fmla="val 51102"/>
                  <a:gd name="adj2" fmla="val -11009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056" name="Text Box 8"/>
              <p:cNvSpPr txBox="1">
                <a:spLocks noChangeArrowheads="1"/>
              </p:cNvSpPr>
              <p:nvPr/>
            </p:nvSpPr>
            <p:spPr bwMode="auto">
              <a:xfrm>
                <a:off x="192" y="3552"/>
                <a:ext cx="168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/>
                  <a:t>Try graphing this on the TI-84.</a:t>
                </a:r>
              </a:p>
            </p:txBody>
          </p:sp>
        </p:grpSp>
      </p:grp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8027988" y="5105401"/>
          <a:ext cx="19288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028520" imgH="431640" progId="Equation.DSMT4">
                  <p:embed/>
                </p:oleObj>
              </mc:Choice>
              <mc:Fallback>
                <p:oleObj name="Equation" r:id="rId4" imgW="10285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105401"/>
                        <a:ext cx="192881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733801" y="685800"/>
            <a:ext cx="470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 find the slope of a polar curve: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38400" y="1981200"/>
          <a:ext cx="16208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736560" imgH="761760" progId="Equation.DSMT4">
                  <p:embed/>
                </p:oleObj>
              </mc:Choice>
              <mc:Fallback>
                <p:oleObj name="Equation" r:id="rId3" imgW="73656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162083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067176" y="1981200"/>
          <a:ext cx="19843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901440" imgH="761760" progId="Equation.DSMT4">
                  <p:embed/>
                </p:oleObj>
              </mc:Choice>
              <mc:Fallback>
                <p:oleObj name="Equation" r:id="rId5" imgW="901440" imgH="761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6" y="1981200"/>
                        <a:ext cx="198437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72200" y="2362200"/>
          <a:ext cx="24892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62200"/>
                        <a:ext cx="24892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953001" y="3962400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We use the product rule here.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7467600" y="3352800"/>
            <a:ext cx="0" cy="685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733801" y="685800"/>
            <a:ext cx="470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 find the slope of a polar curve: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438400" y="1981200"/>
          <a:ext cx="16208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736560" imgH="761760" progId="Equation.DSMT4">
                  <p:embed/>
                </p:oleObj>
              </mc:Choice>
              <mc:Fallback>
                <p:oleObj name="Equation" r:id="rId3" imgW="73656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162083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067176" y="1981200"/>
          <a:ext cx="19843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5" imgW="901440" imgH="761760" progId="Equation.DSMT4">
                  <p:embed/>
                </p:oleObj>
              </mc:Choice>
              <mc:Fallback>
                <p:oleObj name="Equation" r:id="rId5" imgW="901440" imgH="761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6" y="1981200"/>
                        <a:ext cx="198437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172200" y="2362200"/>
          <a:ext cx="24892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62200"/>
                        <a:ext cx="24892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4495801" y="4800600"/>
          <a:ext cx="29368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9" imgW="1333440" imgH="393480" progId="Equation.DSMT4">
                  <p:embed/>
                </p:oleObj>
              </mc:Choice>
              <mc:Fallback>
                <p:oleObj name="Equation" r:id="rId9" imgW="133344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4800600"/>
                        <a:ext cx="293687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267200" y="4495800"/>
            <a:ext cx="3352800" cy="152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1" imgW="190440" imgH="139680" progId="Equation.DSMT4">
                  <p:embed/>
                </p:oleObj>
              </mc:Choice>
              <mc:Fallback>
                <p:oleObj name="Equation" r:id="rId11" imgW="190440" imgH="139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971800" y="3810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Example:</a:t>
            </a:r>
          </a:p>
        </p:txBody>
      </p:sp>
      <p:graphicFrame>
        <p:nvGraphicFramePr>
          <p:cNvPr id="20480" name="Object 0"/>
          <p:cNvGraphicFramePr>
            <a:graphicFrameLocks noChangeAspect="1"/>
          </p:cNvGraphicFramePr>
          <p:nvPr/>
        </p:nvGraphicFramePr>
        <p:xfrm>
          <a:off x="4572000" y="381000"/>
          <a:ext cx="2133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761760" imgH="177480" progId="Equation.DSMT4">
                  <p:embed/>
                </p:oleObj>
              </mc:Choice>
              <mc:Fallback>
                <p:oleObj name="Equation" r:id="rId3" imgW="761760" imgH="177480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1000"/>
                        <a:ext cx="21336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7086601" y="381000"/>
          <a:ext cx="16367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583920" imgH="177480" progId="Equation.DSMT4">
                  <p:embed/>
                </p:oleObj>
              </mc:Choice>
              <mc:Fallback>
                <p:oleObj name="Equation" r:id="rId5" imgW="583920" imgH="177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381000"/>
                        <a:ext cx="1636713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971800" y="1066800"/>
          <a:ext cx="57150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7" imgW="2222280" imgH="469800" progId="Equation.DSMT4">
                  <p:embed/>
                </p:oleObj>
              </mc:Choice>
              <mc:Fallback>
                <p:oleObj name="Equation" r:id="rId7" imgW="22222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0"/>
                        <a:ext cx="5715000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962400" y="2362201"/>
          <a:ext cx="50609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9" imgW="1968480" imgH="419040" progId="Equation.DSMT4">
                  <p:embed/>
                </p:oleObj>
              </mc:Choice>
              <mc:Fallback>
                <p:oleObj name="Equation" r:id="rId9" imgW="19684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1"/>
                        <a:ext cx="5060950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962401" y="3581401"/>
          <a:ext cx="38195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1" imgW="1485720" imgH="419040" progId="Equation.DSMT4">
                  <p:embed/>
                </p:oleObj>
              </mc:Choice>
              <mc:Fallback>
                <p:oleObj name="Equation" r:id="rId11" imgW="14857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3581401"/>
                        <a:ext cx="3819525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038601" y="5029201"/>
          <a:ext cx="28733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3" imgW="1117440" imgH="393480" progId="Equation.DSMT4">
                  <p:embed/>
                </p:oleObj>
              </mc:Choice>
              <mc:Fallback>
                <p:oleObj name="Equation" r:id="rId13" imgW="11174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029201"/>
                        <a:ext cx="287337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5" imgW="190440" imgH="139680" progId="Equation.DSMT4">
                  <p:embed/>
                </p:oleObj>
              </mc:Choice>
              <mc:Fallback>
                <p:oleObj name="Equation" r:id="rId15" imgW="190440" imgH="139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28800" y="1143001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length of an arc (in a circle) is given by r</a:t>
            </a:r>
            <a:r>
              <a:rPr lang="en-US" b="1" baseline="30000"/>
              <a:t>.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q </a:t>
            </a:r>
            <a:r>
              <a:rPr lang="en-US"/>
              <a:t>when </a:t>
            </a:r>
            <a:r>
              <a:rPr lang="en-US">
                <a:latin typeface="Symbol" pitchFamily="18" charset="2"/>
              </a:rPr>
              <a:t>q </a:t>
            </a:r>
            <a:r>
              <a:rPr lang="en-US"/>
              <a:t>is given in radians.</a:t>
            </a:r>
            <a:endParaRPr lang="en-US">
              <a:latin typeface="Symbol" pitchFamily="18" charset="2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38601" y="381000"/>
            <a:ext cx="379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Area Inside a Polar Graph: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1" y="2133601"/>
            <a:ext cx="8093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For a very small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, the curve could be approximated by a straight line and the area could be found using the triangle formula:</a:t>
            </a:r>
            <a:endParaRPr lang="en-US">
              <a:latin typeface="Symbol" pitchFamily="18" charset="2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352800" y="2819401"/>
          <a:ext cx="1295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571320" imgH="393480" progId="Equation.DSMT4">
                  <p:embed/>
                </p:oleObj>
              </mc:Choice>
              <mc:Fallback>
                <p:oleObj name="Equation" r:id="rId3" imgW="5713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1"/>
                        <a:ext cx="12954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Freeform 7"/>
          <p:cNvSpPr>
            <a:spLocks/>
          </p:cNvSpPr>
          <p:nvPr/>
        </p:nvSpPr>
        <p:spPr bwMode="auto">
          <a:xfrm>
            <a:off x="4038600" y="4419600"/>
            <a:ext cx="28194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1776" y="384"/>
              </a:cxn>
              <a:cxn ang="0">
                <a:pos x="1728" y="0"/>
              </a:cxn>
              <a:cxn ang="0">
                <a:pos x="0" y="384"/>
              </a:cxn>
            </a:cxnLst>
            <a:rect l="0" t="0" r="r" b="b"/>
            <a:pathLst>
              <a:path w="1776" h="384">
                <a:moveTo>
                  <a:pt x="0" y="384"/>
                </a:moveTo>
                <a:lnTo>
                  <a:pt x="1776" y="384"/>
                </a:lnTo>
                <a:lnTo>
                  <a:pt x="1728" y="0"/>
                </a:lnTo>
                <a:lnTo>
                  <a:pt x="0" y="3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038600" y="4724400"/>
            <a:ext cx="2819400" cy="3048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994525" y="4459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010400" y="4495801"/>
          <a:ext cx="838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95801"/>
                        <a:ext cx="8382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096000" y="4724400"/>
          <a:ext cx="2746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24400"/>
                        <a:ext cx="2746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4270375" y="5410201"/>
          <a:ext cx="34226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9" imgW="1600200" imgH="393480" progId="Equation.DSMT4">
                  <p:embed/>
                </p:oleObj>
              </mc:Choice>
              <mc:Fallback>
                <p:oleObj name="Equation" r:id="rId9" imgW="160020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5410201"/>
                        <a:ext cx="342265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1" imgW="190440" imgH="139680" progId="Equation.DSMT4">
                  <p:embed/>
                </p:oleObj>
              </mc:Choice>
              <mc:Fallback>
                <p:oleObj name="Equation" r:id="rId11" imgW="190440" imgH="1396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51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3886200" y="990600"/>
            <a:ext cx="28194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1776" y="384"/>
              </a:cxn>
              <a:cxn ang="0">
                <a:pos x="1728" y="0"/>
              </a:cxn>
              <a:cxn ang="0">
                <a:pos x="0" y="384"/>
              </a:cxn>
            </a:cxnLst>
            <a:rect l="0" t="0" r="r" b="b"/>
            <a:pathLst>
              <a:path w="1776" h="384">
                <a:moveTo>
                  <a:pt x="0" y="384"/>
                </a:moveTo>
                <a:lnTo>
                  <a:pt x="1776" y="384"/>
                </a:lnTo>
                <a:lnTo>
                  <a:pt x="1728" y="0"/>
                </a:lnTo>
                <a:lnTo>
                  <a:pt x="0" y="3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3886200" y="1295400"/>
            <a:ext cx="2819400" cy="3048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42125" y="1030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62201" y="2133600"/>
            <a:ext cx="731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 can use this to find the area inside a polar graph.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4191000" y="3175000"/>
            <a:ext cx="2349500" cy="20066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344" y="208"/>
              </a:cxn>
              <a:cxn ang="0">
                <a:pos x="816" y="1264"/>
              </a:cxn>
            </a:cxnLst>
            <a:rect l="0" t="0" r="r" b="b"/>
            <a:pathLst>
              <a:path w="1480" h="1264">
                <a:moveTo>
                  <a:pt x="0" y="16"/>
                </a:moveTo>
                <a:cubicBezTo>
                  <a:pt x="604" y="8"/>
                  <a:pt x="1208" y="0"/>
                  <a:pt x="1344" y="208"/>
                </a:cubicBezTo>
                <a:cubicBezTo>
                  <a:pt x="1480" y="416"/>
                  <a:pt x="904" y="1088"/>
                  <a:pt x="816" y="1264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4267200" y="3276600"/>
            <a:ext cx="1828800" cy="10668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0" y="672"/>
              </a:cxn>
              <a:cxn ang="0">
                <a:pos x="1152" y="48"/>
              </a:cxn>
            </a:cxnLst>
            <a:rect l="0" t="0" r="r" b="b"/>
            <a:pathLst>
              <a:path w="1152" h="672">
                <a:moveTo>
                  <a:pt x="1056" y="0"/>
                </a:moveTo>
                <a:lnTo>
                  <a:pt x="0" y="672"/>
                </a:lnTo>
                <a:lnTo>
                  <a:pt x="1152" y="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3733800" y="327660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7013575" y="914401"/>
          <a:ext cx="17922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914401"/>
                        <a:ext cx="1792288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6705600" y="4495800"/>
          <a:ext cx="24384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24384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629400" y="4267200"/>
            <a:ext cx="2667000" cy="152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9" imgW="190440" imgH="139680" progId="Equation.DSMT4">
                  <p:embed/>
                </p:oleObj>
              </mc:Choice>
              <mc:Fallback>
                <p:oleObj name="Equation" r:id="rId9" imgW="190440" imgH="1396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81" grpId="0" animBg="1"/>
      <p:bldP spid="7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33601" y="685800"/>
            <a:ext cx="521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Example:  Find the area enclosed by: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391400" y="609600"/>
          <a:ext cx="2514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09600"/>
                        <a:ext cx="25146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GUEXWB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066801"/>
            <a:ext cx="3886200" cy="3033713"/>
          </a:xfrm>
          <a:prstGeom prst="rect">
            <a:avLst/>
          </a:prstGeom>
          <a:noFill/>
        </p:spPr>
      </p:pic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876800" y="1447800"/>
          <a:ext cx="2057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2057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648201" y="2438400"/>
          <a:ext cx="39481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8" imgW="1511280" imgH="393480" progId="Equation.DSMT4">
                  <p:embed/>
                </p:oleObj>
              </mc:Choice>
              <mc:Fallback>
                <p:oleObj name="Equation" r:id="rId8" imgW="15112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2438400"/>
                        <a:ext cx="3948113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498976" y="3657601"/>
          <a:ext cx="49117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10" imgW="1879560" imgH="330120" progId="Equation.DSMT4">
                  <p:embed/>
                </p:oleObj>
              </mc:Choice>
              <mc:Fallback>
                <p:oleObj name="Equation" r:id="rId10" imgW="187956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6" y="3657601"/>
                        <a:ext cx="491172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648200" y="4724400"/>
          <a:ext cx="53736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2" imgW="2057400" imgH="393480" progId="Equation.DSMT4">
                  <p:embed/>
                </p:oleObj>
              </mc:Choice>
              <mc:Fallback>
                <p:oleObj name="Equation" r:id="rId12" imgW="20574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24400"/>
                        <a:ext cx="537368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4" imgW="190440" imgH="139680" progId="Equation.DSMT4">
                  <p:embed/>
                </p:oleObj>
              </mc:Choice>
              <mc:Fallback>
                <p:oleObj name="Equation" r:id="rId14" imgW="190440" imgH="139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657600" y="457200"/>
          <a:ext cx="53736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2057400" imgH="393480" progId="Equation.DSMT4">
                  <p:embed/>
                </p:oleObj>
              </mc:Choice>
              <mc:Fallback>
                <p:oleObj name="Equation" r:id="rId3" imgW="20574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"/>
                        <a:ext cx="537368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733800" y="1752601"/>
          <a:ext cx="44783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5" imgW="1714320" imgH="330120" progId="Equation.DSMT4">
                  <p:embed/>
                </p:oleObj>
              </mc:Choice>
              <mc:Fallback>
                <p:oleObj name="Equation" r:id="rId5" imgW="171432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52601"/>
                        <a:ext cx="4478338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810000" y="2819400"/>
          <a:ext cx="41465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7" imgW="1587240" imgH="482400" progId="Equation.DSMT4">
                  <p:embed/>
                </p:oleObj>
              </mc:Choice>
              <mc:Fallback>
                <p:oleObj name="Equation" r:id="rId7" imgW="15872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4146550" cy="125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168901" y="4587875"/>
          <a:ext cx="14271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1" y="4587875"/>
                        <a:ext cx="14271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81600" y="5410200"/>
          <a:ext cx="8953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8953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250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Hanford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10.3 day 2</dc:title>
  <dc:subject>Calculus of Polar Curves</dc:subject>
  <dc:creator>Gregory Kelly</dc:creator>
  <cp:lastModifiedBy>Kothe, Cesar</cp:lastModifiedBy>
  <cp:revision>19</cp:revision>
  <dcterms:created xsi:type="dcterms:W3CDTF">2002-04-11T18:01:53Z</dcterms:created>
  <dcterms:modified xsi:type="dcterms:W3CDTF">2018-02-20T14:38:10Z</dcterms:modified>
</cp:coreProperties>
</file>