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6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23"/>
    <p:restoredTop sz="94637"/>
  </p:normalViewPr>
  <p:slideViewPr>
    <p:cSldViewPr snapToGrid="0" snapToObjects="1">
      <p:cViewPr varScale="1">
        <p:scale>
          <a:sx n="88" d="100"/>
          <a:sy n="88" d="100"/>
        </p:scale>
        <p:origin x="200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FCD2B-759D-7B46-BCBF-B354554F3E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>
                <a:latin typeface="HelloBigDeal Medium" panose="02000603000000000000" pitchFamily="2" charset="0"/>
                <a:ea typeface="HelloBigDeal Medium" panose="02000603000000000000" pitchFamily="2" charset="0"/>
              </a:rPr>
              <a:t>Unit 4 Week 3: Around</a:t>
            </a:r>
            <a:br>
              <a:rPr lang="en-US" sz="5400" dirty="0">
                <a:latin typeface="HelloBigDeal Medium" panose="02000603000000000000" pitchFamily="2" charset="0"/>
                <a:ea typeface="HelloBigDeal Medium" panose="02000603000000000000" pitchFamily="2" charset="0"/>
              </a:rPr>
            </a:br>
            <a:r>
              <a:rPr lang="en-US" sz="5400" dirty="0">
                <a:latin typeface="HelloBigDeal Medium" panose="02000603000000000000" pitchFamily="2" charset="0"/>
                <a:ea typeface="HelloBigDeal Medium" panose="02000603000000000000" pitchFamily="2" charset="0"/>
              </a:rPr>
              <a:t> the World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9959FD-3442-8246-A995-394D31396B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HelloBigDeal Medium" panose="02000603000000000000" pitchFamily="2" charset="0"/>
                <a:ea typeface="HelloBigDeal Medium" panose="02000603000000000000" pitchFamily="2" charset="0"/>
              </a:rPr>
              <a:t>April 13-April 17</a:t>
            </a:r>
          </a:p>
          <a:p>
            <a:r>
              <a:rPr lang="en-US" dirty="0">
                <a:latin typeface="HelloBigDeal Medium" panose="02000603000000000000" pitchFamily="2" charset="0"/>
                <a:ea typeface="HelloBigDeal Medium" panose="02000603000000000000" pitchFamily="2" charset="0"/>
              </a:rPr>
              <a:t>Second Grade</a:t>
            </a:r>
          </a:p>
        </p:txBody>
      </p:sp>
    </p:spTree>
    <p:extLst>
      <p:ext uri="{BB962C8B-B14F-4D97-AF65-F5344CB8AC3E}">
        <p14:creationId xmlns:p14="http://schemas.microsoft.com/office/powerpoint/2010/main" val="308062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739F-3792-0142-AF63-3979D762E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80358"/>
          </a:xfrm>
        </p:spPr>
        <p:txBody>
          <a:bodyPr/>
          <a:lstStyle/>
          <a:p>
            <a:pPr algn="ctr"/>
            <a:r>
              <a:rPr lang="en-US" dirty="0">
                <a:latin typeface="HelloBigDeal Medium" panose="02000603000000000000" pitchFamily="2" charset="0"/>
                <a:ea typeface="HelloBigDeal Medium" panose="02000603000000000000" pitchFamily="2" charset="0"/>
              </a:rPr>
              <a:t>Similes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E6E05-8EE3-5246-961B-BAE0160E8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65943"/>
            <a:ext cx="10178322" cy="5138057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Chalkboard" panose="03050602040202020205" pitchFamily="66" charset="77"/>
              </a:rPr>
              <a:t>A </a:t>
            </a:r>
            <a:r>
              <a:rPr lang="en-US" sz="2800" b="1" dirty="0">
                <a:latin typeface="Chalkboard" panose="03050602040202020205" pitchFamily="66" charset="77"/>
              </a:rPr>
              <a:t>simile</a:t>
            </a:r>
            <a:r>
              <a:rPr lang="en-US" sz="2800" dirty="0">
                <a:latin typeface="Chalkboard" panose="03050602040202020205" pitchFamily="66" charset="77"/>
              </a:rPr>
              <a:t> compares two unlike things. It uses the word </a:t>
            </a:r>
            <a:r>
              <a:rPr lang="en-US" sz="2800" i="1" dirty="0">
                <a:latin typeface="Chalkboard" panose="03050602040202020205" pitchFamily="66" charset="77"/>
              </a:rPr>
              <a:t>like</a:t>
            </a:r>
            <a:r>
              <a:rPr lang="en-US" sz="2800" dirty="0">
                <a:latin typeface="Chalkboard" panose="03050602040202020205" pitchFamily="66" charset="77"/>
              </a:rPr>
              <a:t> or </a:t>
            </a:r>
            <a:r>
              <a:rPr lang="en-US" sz="2800" i="1" dirty="0">
                <a:latin typeface="Chalkboard" panose="03050602040202020205" pitchFamily="66" charset="77"/>
              </a:rPr>
              <a:t>as</a:t>
            </a:r>
            <a:r>
              <a:rPr lang="en-US" sz="2800" dirty="0">
                <a:latin typeface="Chalkboard" panose="03050602040202020205" pitchFamily="66" charset="77"/>
              </a:rPr>
              <a:t> to make the comparison. </a:t>
            </a:r>
          </a:p>
          <a:p>
            <a:r>
              <a:rPr lang="en-US" sz="2800" dirty="0">
                <a:latin typeface="Chalkboard" panose="03050602040202020205" pitchFamily="66" charset="77"/>
              </a:rPr>
              <a:t>Examples:</a:t>
            </a:r>
          </a:p>
          <a:p>
            <a:pPr lvl="1"/>
            <a:r>
              <a:rPr lang="en-US" sz="2400" dirty="0">
                <a:latin typeface="Chalkboard" panose="03050602040202020205" pitchFamily="66" charset="77"/>
              </a:rPr>
              <a:t>Her hands were </a:t>
            </a:r>
            <a:r>
              <a:rPr lang="en-US" sz="2400" i="1" dirty="0">
                <a:latin typeface="Chalkboard" panose="03050602040202020205" pitchFamily="66" charset="77"/>
              </a:rPr>
              <a:t>as</a:t>
            </a:r>
            <a:r>
              <a:rPr lang="en-US" sz="2400" dirty="0">
                <a:latin typeface="Chalkboard" panose="03050602040202020205" pitchFamily="66" charset="77"/>
              </a:rPr>
              <a:t> cold as ice. </a:t>
            </a:r>
          </a:p>
          <a:p>
            <a:pPr lvl="2"/>
            <a:r>
              <a:rPr lang="en-US" sz="2000" dirty="0">
                <a:latin typeface="Chalkboard" panose="03050602040202020205" pitchFamily="66" charset="77"/>
              </a:rPr>
              <a:t>You are comparing someone’s hands and ice. </a:t>
            </a:r>
          </a:p>
          <a:p>
            <a:pPr lvl="1"/>
            <a:r>
              <a:rPr lang="en-US" sz="2400" dirty="0">
                <a:latin typeface="Chalkboard" panose="03050602040202020205" pitchFamily="66" charset="77"/>
              </a:rPr>
              <a:t>That pillow is </a:t>
            </a:r>
            <a:r>
              <a:rPr lang="en-US" sz="2400" i="1" dirty="0">
                <a:latin typeface="Chalkboard" panose="03050602040202020205" pitchFamily="66" charset="77"/>
              </a:rPr>
              <a:t>as</a:t>
            </a:r>
            <a:r>
              <a:rPr lang="en-US" sz="2400" dirty="0">
                <a:latin typeface="Chalkboard" panose="03050602040202020205" pitchFamily="66" charset="77"/>
              </a:rPr>
              <a:t> soft as a rabbit. </a:t>
            </a:r>
          </a:p>
          <a:p>
            <a:pPr lvl="2"/>
            <a:r>
              <a:rPr lang="en-US" sz="2000" dirty="0">
                <a:latin typeface="Chalkboard" panose="03050602040202020205" pitchFamily="66" charset="77"/>
              </a:rPr>
              <a:t>You are comparing a pillow and a rabbit. </a:t>
            </a:r>
          </a:p>
          <a:p>
            <a:pPr lvl="1"/>
            <a:r>
              <a:rPr lang="en-US" sz="2400" dirty="0">
                <a:latin typeface="Chalkboard" panose="03050602040202020205" pitchFamily="66" charset="77"/>
              </a:rPr>
              <a:t>He is a good swimmer. He swims </a:t>
            </a:r>
            <a:r>
              <a:rPr lang="en-US" sz="2400" i="1" dirty="0">
                <a:latin typeface="Chalkboard" panose="03050602040202020205" pitchFamily="66" charset="77"/>
              </a:rPr>
              <a:t>like</a:t>
            </a:r>
            <a:r>
              <a:rPr lang="en-US" sz="2400" dirty="0">
                <a:latin typeface="Chalkboard" panose="03050602040202020205" pitchFamily="66" charset="77"/>
              </a:rPr>
              <a:t> a shark. </a:t>
            </a:r>
          </a:p>
          <a:p>
            <a:pPr lvl="2"/>
            <a:r>
              <a:rPr lang="en-US" sz="2000" dirty="0">
                <a:latin typeface="Chalkboard" panose="03050602040202020205" pitchFamily="66" charset="77"/>
              </a:rPr>
              <a:t>You are comparing a boy and a shark.</a:t>
            </a:r>
          </a:p>
          <a:p>
            <a:pPr lvl="1"/>
            <a:r>
              <a:rPr lang="en-US" sz="2400" dirty="0">
                <a:latin typeface="Chalkboard" panose="03050602040202020205" pitchFamily="66" charset="77"/>
              </a:rPr>
              <a:t>She runs </a:t>
            </a:r>
            <a:r>
              <a:rPr lang="en-US" sz="2400" i="1" dirty="0">
                <a:latin typeface="Chalkboard" panose="03050602040202020205" pitchFamily="66" charset="77"/>
              </a:rPr>
              <a:t>like</a:t>
            </a:r>
            <a:r>
              <a:rPr lang="en-US" sz="2400" dirty="0">
                <a:latin typeface="Chalkboard" panose="03050602040202020205" pitchFamily="66" charset="77"/>
              </a:rPr>
              <a:t> a cheetah.</a:t>
            </a:r>
          </a:p>
          <a:p>
            <a:pPr lvl="2"/>
            <a:r>
              <a:rPr lang="en-US" sz="2000" dirty="0">
                <a:latin typeface="Chalkboard" panose="03050602040202020205" pitchFamily="66" charset="77"/>
              </a:rPr>
              <a:t>You are comparing a girl and a cheetah. </a:t>
            </a:r>
          </a:p>
        </p:txBody>
      </p:sp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EC637E33-330C-2841-ABE6-2BF37B083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8800" y="2575710"/>
            <a:ext cx="3251200" cy="2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20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CBE83-3F6D-CC4D-AD94-24768E2D8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HelloBigDeal Medium" panose="02000603000000000000" pitchFamily="2" charset="0"/>
                <a:ea typeface="HelloBigDeal Medium" panose="02000603000000000000" pitchFamily="2" charset="0"/>
              </a:rPr>
              <a:t>Essential Question: How are kids around the world different?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2C9D3-63A4-EE4E-8C35-A627CA132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4535" y="2286001"/>
            <a:ext cx="10178322" cy="3593591"/>
          </a:xfrm>
        </p:spPr>
        <p:txBody>
          <a:bodyPr numCol="2">
            <a:normAutofit/>
          </a:bodyPr>
          <a:lstStyle/>
          <a:p>
            <a:endParaRPr lang="en-US" sz="5400" dirty="0">
              <a:latin typeface="Chalkboard" panose="03050602040202020205" pitchFamily="66" charset="77"/>
            </a:endParaRPr>
          </a:p>
          <a:p>
            <a:r>
              <a:rPr lang="en-US" sz="5400" dirty="0">
                <a:latin typeface="Chalkboard" panose="03050602040202020205" pitchFamily="66" charset="77"/>
              </a:rPr>
              <a:t>Games</a:t>
            </a:r>
          </a:p>
          <a:p>
            <a:r>
              <a:rPr lang="en-US" sz="5400" dirty="0">
                <a:latin typeface="Chalkboard" panose="03050602040202020205" pitchFamily="66" charset="77"/>
              </a:rPr>
              <a:t>Food</a:t>
            </a:r>
          </a:p>
          <a:p>
            <a:endParaRPr lang="en-US" sz="5400" dirty="0">
              <a:latin typeface="Chalkboard" panose="03050602040202020205" pitchFamily="66" charset="77"/>
            </a:endParaRPr>
          </a:p>
          <a:p>
            <a:r>
              <a:rPr lang="en-US" sz="5400" dirty="0">
                <a:latin typeface="Chalkboard" panose="03050602040202020205" pitchFamily="66" charset="77"/>
              </a:rPr>
              <a:t>Traditions</a:t>
            </a:r>
          </a:p>
          <a:p>
            <a:r>
              <a:rPr lang="en-US" sz="5400" dirty="0">
                <a:latin typeface="Chalkboard" panose="03050602040202020205" pitchFamily="66" charset="77"/>
              </a:rPr>
              <a:t>School</a:t>
            </a:r>
          </a:p>
        </p:txBody>
      </p:sp>
    </p:spTree>
    <p:extLst>
      <p:ext uri="{BB962C8B-B14F-4D97-AF65-F5344CB8AC3E}">
        <p14:creationId xmlns:p14="http://schemas.microsoft.com/office/powerpoint/2010/main" val="4027932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D5189-DC68-9F4B-B097-E6488FE97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3152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latin typeface="HelloBigDeal Medium" panose="02000603000000000000" pitchFamily="2" charset="0"/>
                <a:ea typeface="HelloBigDeal Medium" panose="02000603000000000000" pitchFamily="2" charset="0"/>
              </a:rPr>
              <a:t>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C4415-5842-BF4B-8088-BC1AB93AC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13905"/>
            <a:ext cx="10178322" cy="5744095"/>
          </a:xfrm>
        </p:spPr>
        <p:txBody>
          <a:bodyPr>
            <a:normAutofit fontScale="47500" lnSpcReduction="20000"/>
          </a:bodyPr>
          <a:lstStyle/>
          <a:p>
            <a:r>
              <a:rPr lang="en-US" sz="4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Chalkboard" panose="03050602040202020205" pitchFamily="66" charset="77"/>
              </a:rPr>
              <a:t>Common</a:t>
            </a:r>
            <a:r>
              <a:rPr lang="en-US" sz="4400" dirty="0">
                <a:solidFill>
                  <a:schemeClr val="tx2">
                    <a:lumMod val="50000"/>
                    <a:lumOff val="50000"/>
                  </a:schemeClr>
                </a:solidFill>
                <a:latin typeface="Chalkboard" panose="03050602040202020205" pitchFamily="66" charset="77"/>
              </a:rPr>
              <a:t>:</a:t>
            </a:r>
          </a:p>
          <a:p>
            <a:pPr lvl="1"/>
            <a:r>
              <a:rPr lang="en-US" sz="4400" dirty="0">
                <a:latin typeface="Chalkboard" panose="03050602040202020205" pitchFamily="66" charset="77"/>
              </a:rPr>
              <a:t>Define: something that is </a:t>
            </a:r>
            <a:r>
              <a:rPr lang="en-US" sz="4400" b="1" dirty="0">
                <a:latin typeface="Chalkboard" panose="03050602040202020205" pitchFamily="66" charset="77"/>
              </a:rPr>
              <a:t>common</a:t>
            </a:r>
            <a:r>
              <a:rPr lang="en-US" sz="4400" dirty="0">
                <a:latin typeface="Chalkboard" panose="03050602040202020205" pitchFamily="66" charset="77"/>
              </a:rPr>
              <a:t> to a group of people is shared by all of them.</a:t>
            </a:r>
          </a:p>
          <a:p>
            <a:pPr lvl="1"/>
            <a:r>
              <a:rPr lang="en-US" sz="4400" dirty="0">
                <a:latin typeface="Chalkboard" panose="03050602040202020205" pitchFamily="66" charset="77"/>
              </a:rPr>
              <a:t>Example: Tag is a </a:t>
            </a:r>
            <a:r>
              <a:rPr lang="en-US" sz="4400" b="1" dirty="0">
                <a:latin typeface="Chalkboard" panose="03050602040202020205" pitchFamily="66" charset="77"/>
              </a:rPr>
              <a:t>common</a:t>
            </a:r>
            <a:r>
              <a:rPr lang="en-US" sz="4400" dirty="0">
                <a:latin typeface="Chalkboard" panose="03050602040202020205" pitchFamily="66" charset="77"/>
              </a:rPr>
              <a:t> game that children like. </a:t>
            </a:r>
            <a:endParaRPr lang="en-US" sz="4400" dirty="0">
              <a:solidFill>
                <a:schemeClr val="tx2">
                  <a:lumMod val="50000"/>
                  <a:lumOff val="50000"/>
                </a:schemeClr>
              </a:solidFill>
              <a:latin typeface="Chalkboard" panose="03050602040202020205" pitchFamily="66" charset="77"/>
            </a:endParaRPr>
          </a:p>
          <a:p>
            <a:r>
              <a:rPr lang="en-US" sz="4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Chalkboard" panose="03050602040202020205" pitchFamily="66" charset="77"/>
              </a:rPr>
              <a:t>Costume</a:t>
            </a:r>
            <a:r>
              <a:rPr lang="en-US" sz="4400" dirty="0">
                <a:solidFill>
                  <a:schemeClr val="tx2">
                    <a:lumMod val="50000"/>
                    <a:lumOff val="50000"/>
                  </a:schemeClr>
                </a:solidFill>
                <a:latin typeface="Chalkboard" panose="03050602040202020205" pitchFamily="66" charset="77"/>
              </a:rPr>
              <a:t>:</a:t>
            </a:r>
          </a:p>
          <a:p>
            <a:pPr lvl="1"/>
            <a:r>
              <a:rPr lang="en-US" sz="4400" dirty="0">
                <a:latin typeface="Chalkboard" panose="03050602040202020205" pitchFamily="66" charset="77"/>
              </a:rPr>
              <a:t>Define: A </a:t>
            </a:r>
            <a:r>
              <a:rPr lang="en-US" sz="4400" b="1" dirty="0">
                <a:latin typeface="Chalkboard" panose="03050602040202020205" pitchFamily="66" charset="77"/>
              </a:rPr>
              <a:t>costume</a:t>
            </a:r>
            <a:r>
              <a:rPr lang="en-US" sz="4400" dirty="0">
                <a:latin typeface="Chalkboard" panose="03050602040202020205" pitchFamily="66" charset="77"/>
              </a:rPr>
              <a:t> is clothing you wear to look like something or someone else. </a:t>
            </a:r>
          </a:p>
          <a:p>
            <a:pPr lvl="1"/>
            <a:r>
              <a:rPr lang="en-US" sz="4400" dirty="0">
                <a:latin typeface="Chalkboard" panose="03050602040202020205" pitchFamily="66" charset="77"/>
              </a:rPr>
              <a:t>Example: Each actor in the play wore a colorful </a:t>
            </a:r>
            <a:r>
              <a:rPr lang="en-US" sz="4400" b="1" dirty="0">
                <a:latin typeface="Chalkboard" panose="03050602040202020205" pitchFamily="66" charset="77"/>
              </a:rPr>
              <a:t>costume</a:t>
            </a:r>
            <a:r>
              <a:rPr lang="en-US" sz="4400" dirty="0">
                <a:latin typeface="Chalkboard" panose="03050602040202020205" pitchFamily="66" charset="77"/>
              </a:rPr>
              <a:t>.</a:t>
            </a:r>
          </a:p>
          <a:p>
            <a:r>
              <a:rPr lang="en-US" sz="4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Chalkboard" panose="03050602040202020205" pitchFamily="66" charset="77"/>
              </a:rPr>
              <a:t>Customs</a:t>
            </a:r>
            <a:r>
              <a:rPr lang="en-US" sz="4400" dirty="0">
                <a:solidFill>
                  <a:schemeClr val="tx2">
                    <a:lumMod val="50000"/>
                    <a:lumOff val="50000"/>
                  </a:schemeClr>
                </a:solidFill>
                <a:latin typeface="Chalkboard" panose="03050602040202020205" pitchFamily="66" charset="77"/>
              </a:rPr>
              <a:t>:</a:t>
            </a:r>
          </a:p>
          <a:p>
            <a:pPr lvl="1"/>
            <a:r>
              <a:rPr lang="en-US" sz="4400" dirty="0">
                <a:latin typeface="Chalkboard" panose="03050602040202020205" pitchFamily="66" charset="77"/>
              </a:rPr>
              <a:t>Define: If a group of people has a </a:t>
            </a:r>
            <a:r>
              <a:rPr lang="en-US" sz="4400" b="1" dirty="0">
                <a:latin typeface="Chalkboard" panose="03050602040202020205" pitchFamily="66" charset="77"/>
              </a:rPr>
              <a:t>custom</a:t>
            </a:r>
            <a:r>
              <a:rPr lang="en-US" sz="4400" dirty="0">
                <a:latin typeface="Chalkboard" panose="03050602040202020205" pitchFamily="66" charset="77"/>
              </a:rPr>
              <a:t>, they have something they do over and over again. </a:t>
            </a:r>
          </a:p>
          <a:p>
            <a:pPr lvl="1"/>
            <a:r>
              <a:rPr lang="en-US" sz="4400" dirty="0">
                <a:latin typeface="Chalkboard" panose="03050602040202020205" pitchFamily="66" charset="77"/>
              </a:rPr>
              <a:t>Example: A turkey dinner and a family gathering are Thanksgiving </a:t>
            </a:r>
            <a:r>
              <a:rPr lang="en-US" sz="4400" b="1" dirty="0">
                <a:latin typeface="Chalkboard" panose="03050602040202020205" pitchFamily="66" charset="77"/>
              </a:rPr>
              <a:t>customs</a:t>
            </a:r>
            <a:r>
              <a:rPr lang="en-US" sz="4400" dirty="0">
                <a:latin typeface="Chalkboard" panose="03050602040202020205" pitchFamily="66" charset="77"/>
              </a:rPr>
              <a:t>. </a:t>
            </a:r>
          </a:p>
          <a:p>
            <a:r>
              <a:rPr lang="en-US" sz="4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Chalkboard" panose="03050602040202020205" pitchFamily="66" charset="77"/>
              </a:rPr>
              <a:t>Favorite</a:t>
            </a:r>
            <a:r>
              <a:rPr lang="en-US" sz="4400" dirty="0">
                <a:solidFill>
                  <a:schemeClr val="tx2">
                    <a:lumMod val="50000"/>
                    <a:lumOff val="50000"/>
                  </a:schemeClr>
                </a:solidFill>
                <a:latin typeface="Chalkboard" panose="03050602040202020205" pitchFamily="66" charset="77"/>
              </a:rPr>
              <a:t>:</a:t>
            </a:r>
          </a:p>
          <a:p>
            <a:pPr lvl="1"/>
            <a:r>
              <a:rPr lang="en-US" sz="4400" dirty="0">
                <a:latin typeface="Chalkboard" panose="03050602040202020205" pitchFamily="66" charset="77"/>
              </a:rPr>
              <a:t>Define: Your </a:t>
            </a:r>
            <a:r>
              <a:rPr lang="en-US" sz="4400" b="1" dirty="0">
                <a:latin typeface="Chalkboard" panose="03050602040202020205" pitchFamily="66" charset="77"/>
              </a:rPr>
              <a:t>favorite</a:t>
            </a:r>
            <a:r>
              <a:rPr lang="en-US" sz="4400" dirty="0">
                <a:latin typeface="Chalkboard" panose="03050602040202020205" pitchFamily="66" charset="77"/>
              </a:rPr>
              <a:t> thing is something you like the best. </a:t>
            </a:r>
          </a:p>
          <a:p>
            <a:pPr lvl="1"/>
            <a:r>
              <a:rPr lang="en-US" sz="4400" dirty="0">
                <a:latin typeface="Chalkboard" panose="03050602040202020205" pitchFamily="66" charset="77"/>
              </a:rPr>
              <a:t>Example: Autumn is our </a:t>
            </a:r>
            <a:r>
              <a:rPr lang="en-US" sz="4400" b="1" dirty="0">
                <a:latin typeface="Chalkboard" panose="03050602040202020205" pitchFamily="66" charset="77"/>
              </a:rPr>
              <a:t>favorite</a:t>
            </a:r>
            <a:r>
              <a:rPr lang="en-US" sz="4400" dirty="0">
                <a:latin typeface="Chalkboard" panose="03050602040202020205" pitchFamily="66" charset="77"/>
              </a:rPr>
              <a:t> season, because we like cool weather best. </a:t>
            </a:r>
          </a:p>
          <a:p>
            <a:pPr lvl="1"/>
            <a:endParaRPr lang="en-US" sz="2400" dirty="0">
              <a:latin typeface="Chalkboard" panose="03050602040202020205" pitchFamily="66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5874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E96A7-F0F7-C144-85E3-3DF8EBD71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14400"/>
          </a:xfrm>
        </p:spPr>
        <p:txBody>
          <a:bodyPr/>
          <a:lstStyle/>
          <a:p>
            <a:pPr algn="ctr"/>
            <a:r>
              <a:rPr lang="en-US" dirty="0">
                <a:latin typeface="HelloBigDeal Medium" panose="02000603000000000000" pitchFamily="2" charset="0"/>
                <a:ea typeface="HelloBigDeal Medium" panose="02000603000000000000" pitchFamily="2" charset="0"/>
              </a:rPr>
              <a:t>Vocabulary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02496-571C-0541-978C-3C7D4C262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47157"/>
            <a:ext cx="10178322" cy="5552902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Chalkboard" panose="03050602040202020205" pitchFamily="66" charset="77"/>
              </a:rPr>
              <a:t>Parades</a:t>
            </a:r>
            <a:r>
              <a:rPr lang="en-US" sz="2400" dirty="0">
                <a:latin typeface="Chalkboard" panose="03050602040202020205" pitchFamily="66" charset="77"/>
              </a:rPr>
              <a:t>:</a:t>
            </a:r>
          </a:p>
          <a:p>
            <a:pPr lvl="1"/>
            <a:r>
              <a:rPr lang="en-US" sz="2000" dirty="0">
                <a:latin typeface="Chalkboard" panose="03050602040202020205" pitchFamily="66" charset="77"/>
              </a:rPr>
              <a:t>Define: </a:t>
            </a:r>
            <a:r>
              <a:rPr lang="en-US" sz="2000" b="1" dirty="0">
                <a:latin typeface="Chalkboard" panose="03050602040202020205" pitchFamily="66" charset="77"/>
              </a:rPr>
              <a:t>Parades</a:t>
            </a:r>
            <a:r>
              <a:rPr lang="en-US" sz="2000" dirty="0">
                <a:latin typeface="Chalkboard" panose="03050602040202020205" pitchFamily="66" charset="77"/>
              </a:rPr>
              <a:t> are large groups of people, including bands, moving through a public place for a special event. </a:t>
            </a:r>
          </a:p>
          <a:p>
            <a:pPr lvl="1"/>
            <a:r>
              <a:rPr lang="en-US" sz="2000" dirty="0">
                <a:latin typeface="Chalkboard" panose="03050602040202020205" pitchFamily="66" charset="77"/>
              </a:rPr>
              <a:t>Example: Our school band marches in town </a:t>
            </a:r>
            <a:r>
              <a:rPr lang="en-US" sz="2000" b="1" dirty="0">
                <a:latin typeface="Chalkboard" panose="03050602040202020205" pitchFamily="66" charset="77"/>
              </a:rPr>
              <a:t>parades</a:t>
            </a:r>
            <a:r>
              <a:rPr lang="en-US" sz="2000" dirty="0">
                <a:latin typeface="Chalkboard" panose="03050602040202020205" pitchFamily="66" charset="77"/>
              </a:rPr>
              <a:t>. </a:t>
            </a:r>
          </a:p>
          <a:p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Chalkboard" panose="03050602040202020205" pitchFamily="66" charset="77"/>
              </a:rPr>
              <a:t>Surrounded</a:t>
            </a:r>
            <a:r>
              <a:rPr lang="en-US" sz="2400" dirty="0">
                <a:latin typeface="Chalkboard" panose="03050602040202020205" pitchFamily="66" charset="77"/>
              </a:rPr>
              <a:t>:</a:t>
            </a:r>
          </a:p>
          <a:p>
            <a:pPr lvl="1"/>
            <a:r>
              <a:rPr lang="en-US" sz="2000" dirty="0">
                <a:latin typeface="Chalkboard" panose="03050602040202020205" pitchFamily="66" charset="77"/>
              </a:rPr>
              <a:t>Define: If something is </a:t>
            </a:r>
            <a:r>
              <a:rPr lang="en-US" sz="2000" b="1" dirty="0">
                <a:latin typeface="Chalkboard" panose="03050602040202020205" pitchFamily="66" charset="77"/>
              </a:rPr>
              <a:t>surrounded</a:t>
            </a:r>
            <a:r>
              <a:rPr lang="en-US" sz="2000" dirty="0">
                <a:latin typeface="Chalkboard" panose="03050602040202020205" pitchFamily="66" charset="77"/>
              </a:rPr>
              <a:t> by something else, the first thing is closed in on all sides by the second thing. </a:t>
            </a:r>
          </a:p>
          <a:p>
            <a:pPr lvl="1"/>
            <a:r>
              <a:rPr lang="en-US" sz="2000" dirty="0">
                <a:latin typeface="Chalkboard" panose="03050602040202020205" pitchFamily="66" charset="77"/>
              </a:rPr>
              <a:t>Example: We were </a:t>
            </a:r>
            <a:r>
              <a:rPr lang="en-US" sz="2000" b="1" dirty="0">
                <a:latin typeface="Chalkboard" panose="03050602040202020205" pitchFamily="66" charset="77"/>
              </a:rPr>
              <a:t>surrounded</a:t>
            </a:r>
            <a:r>
              <a:rPr lang="en-US" sz="2000" dirty="0">
                <a:latin typeface="Chalkboard" panose="03050602040202020205" pitchFamily="66" charset="77"/>
              </a:rPr>
              <a:t> by flowers. </a:t>
            </a:r>
          </a:p>
          <a:p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Chalkboard" panose="03050602040202020205" pitchFamily="66" charset="77"/>
              </a:rPr>
              <a:t>Travels</a:t>
            </a:r>
            <a:r>
              <a:rPr lang="en-US" sz="2400" dirty="0">
                <a:latin typeface="Chalkboard" panose="03050602040202020205" pitchFamily="66" charset="77"/>
              </a:rPr>
              <a:t>:</a:t>
            </a:r>
          </a:p>
          <a:p>
            <a:pPr lvl="1"/>
            <a:r>
              <a:rPr lang="en-US" sz="2000" dirty="0">
                <a:latin typeface="Chalkboard" panose="03050602040202020205" pitchFamily="66" charset="77"/>
              </a:rPr>
              <a:t>Define: If someone </a:t>
            </a:r>
            <a:r>
              <a:rPr lang="en-US" sz="2000" b="1" dirty="0">
                <a:latin typeface="Chalkboard" panose="03050602040202020205" pitchFamily="66" charset="77"/>
              </a:rPr>
              <a:t>travels</a:t>
            </a:r>
            <a:r>
              <a:rPr lang="en-US" sz="2000" dirty="0">
                <a:latin typeface="Chalkboard" panose="03050602040202020205" pitchFamily="66" charset="77"/>
              </a:rPr>
              <a:t> to a place, he or she makes a trip there. </a:t>
            </a:r>
          </a:p>
          <a:p>
            <a:pPr lvl="1"/>
            <a:r>
              <a:rPr lang="en-US" sz="2000" dirty="0">
                <a:latin typeface="Chalkboard" panose="03050602040202020205" pitchFamily="66" charset="77"/>
              </a:rPr>
              <a:t>Example: The car </a:t>
            </a:r>
            <a:r>
              <a:rPr lang="en-US" sz="2000" b="1" dirty="0">
                <a:latin typeface="Chalkboard" panose="03050602040202020205" pitchFamily="66" charset="77"/>
              </a:rPr>
              <a:t>travels</a:t>
            </a:r>
            <a:r>
              <a:rPr lang="en-US" sz="2000" dirty="0">
                <a:latin typeface="Chalkboard" panose="03050602040202020205" pitchFamily="66" charset="77"/>
              </a:rPr>
              <a:t> along the road. </a:t>
            </a:r>
          </a:p>
          <a:p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Chalkboard" panose="03050602040202020205" pitchFamily="66" charset="77"/>
              </a:rPr>
              <a:t>Wonder</a:t>
            </a:r>
            <a:r>
              <a:rPr lang="en-US" sz="2400" dirty="0">
                <a:latin typeface="Chalkboard" panose="03050602040202020205" pitchFamily="66" charset="77"/>
              </a:rPr>
              <a:t>:</a:t>
            </a:r>
          </a:p>
          <a:p>
            <a:pPr lvl="1"/>
            <a:r>
              <a:rPr lang="en-US" sz="2000" dirty="0">
                <a:latin typeface="Chalkboard" panose="03050602040202020205" pitchFamily="66" charset="77"/>
              </a:rPr>
              <a:t>Define: If you </a:t>
            </a:r>
            <a:r>
              <a:rPr lang="en-US" sz="2000" b="1" dirty="0">
                <a:latin typeface="Chalkboard" panose="03050602040202020205" pitchFamily="66" charset="77"/>
              </a:rPr>
              <a:t>wonder</a:t>
            </a:r>
            <a:r>
              <a:rPr lang="en-US" sz="2000" dirty="0">
                <a:latin typeface="Chalkboard" panose="03050602040202020205" pitchFamily="66" charset="77"/>
              </a:rPr>
              <a:t> about something, you think about it because you are curious about it.</a:t>
            </a:r>
          </a:p>
          <a:p>
            <a:pPr lvl="1"/>
            <a:r>
              <a:rPr lang="en-US" sz="2000" dirty="0">
                <a:latin typeface="Chalkboard" panose="03050602040202020205" pitchFamily="66" charset="77"/>
              </a:rPr>
              <a:t>Example: I </a:t>
            </a:r>
            <a:r>
              <a:rPr lang="en-US" sz="2000" b="1" dirty="0">
                <a:latin typeface="Chalkboard" panose="03050602040202020205" pitchFamily="66" charset="77"/>
              </a:rPr>
              <a:t>wonder</a:t>
            </a:r>
            <a:r>
              <a:rPr lang="en-US" sz="2000" dirty="0">
                <a:latin typeface="Chalkboard" panose="03050602040202020205" pitchFamily="66" charset="77"/>
              </a:rPr>
              <a:t> when it will stop raining. </a:t>
            </a:r>
          </a:p>
        </p:txBody>
      </p:sp>
    </p:spTree>
    <p:extLst>
      <p:ext uri="{BB962C8B-B14F-4D97-AF65-F5344CB8AC3E}">
        <p14:creationId xmlns:p14="http://schemas.microsoft.com/office/powerpoint/2010/main" val="1091921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EB5BF-049C-5148-8F1F-32D52EA46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070" y="518718"/>
            <a:ext cx="2931735" cy="5657128"/>
          </a:xfrm>
        </p:spPr>
        <p:txBody>
          <a:bodyPr anchor="t">
            <a:normAutofit/>
          </a:bodyPr>
          <a:lstStyle/>
          <a:p>
            <a:r>
              <a:rPr lang="en-US" sz="4000">
                <a:latin typeface="HelloBigDeal Medium" panose="02000603000000000000" pitchFamily="2" charset="0"/>
                <a:ea typeface="HelloBigDeal Medium" panose="02000603000000000000" pitchFamily="2" charset="0"/>
              </a:rPr>
              <a:t>Spelling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7285F-6AE6-064D-958D-A982AA5E8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640" y="518718"/>
            <a:ext cx="7226903" cy="4358081"/>
          </a:xfrm>
        </p:spPr>
        <p:txBody>
          <a:bodyPr numCol="2"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Chalkboard" panose="03050602040202020205" pitchFamily="66" charset="77"/>
              </a:rPr>
              <a:t>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Chalkboard" panose="03050602040202020205" pitchFamily="66" charset="77"/>
              </a:rPr>
              <a:t>North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Chalkboard" panose="03050602040202020205" pitchFamily="66" charset="77"/>
              </a:rPr>
              <a:t>More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Chalkboard" panose="03050602040202020205" pitchFamily="66" charset="77"/>
              </a:rPr>
              <a:t>Store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Chalkboard" panose="03050602040202020205" pitchFamily="66" charset="77"/>
              </a:rPr>
              <a:t>Oar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Chalkboard" panose="03050602040202020205" pitchFamily="66" charset="77"/>
              </a:rPr>
              <a:t>Roar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Chalkboard" panose="03050602040202020205" pitchFamily="66" charset="77"/>
              </a:rPr>
              <a:t>Board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Chalkboard" panose="03050602040202020205" pitchFamily="66" charset="77"/>
              </a:rPr>
              <a:t>Part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Chalkboard" panose="03050602040202020205" pitchFamily="66" charset="77"/>
              </a:rPr>
              <a:t>Start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Chalkboard" panose="03050602040202020205" pitchFamily="66" charset="77"/>
              </a:rPr>
              <a:t>Park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Chalkboard" panose="03050602040202020205" pitchFamily="66" charset="77"/>
              </a:rPr>
              <a:t>First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Chalkboard" panose="03050602040202020205" pitchFamily="66" charset="77"/>
              </a:rPr>
              <a:t>Hurt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Chalkboard" panose="03050602040202020205" pitchFamily="66" charset="77"/>
              </a:rPr>
              <a:t>Ago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Chalkboard" panose="03050602040202020205" pitchFamily="66" charset="77"/>
              </a:rPr>
              <a:t>Carry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Chalkboard" panose="03050602040202020205" pitchFamily="66" charset="77"/>
              </a:rPr>
              <a:t>People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A99A1580-42B2-FC40-A49A-245CAE0339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0057" y="5023042"/>
            <a:ext cx="5489544" cy="115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764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919C8-4C7A-A54E-B4DE-88C71CD05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HelloBigDeal Medium" panose="02000603000000000000" pitchFamily="2" charset="0"/>
                <a:ea typeface="HelloBigDeal Medium" panose="02000603000000000000" pitchFamily="2" charset="0"/>
              </a:rPr>
              <a:t>Phonics Skill</a:t>
            </a:r>
            <a:br>
              <a:rPr lang="en-US" dirty="0">
                <a:latin typeface="HelloBigDeal Medium" panose="02000603000000000000" pitchFamily="2" charset="0"/>
                <a:ea typeface="HelloBigDeal Medium" panose="02000603000000000000" pitchFamily="2" charset="0"/>
              </a:rPr>
            </a:br>
            <a:r>
              <a:rPr lang="en-US" sz="3600" dirty="0">
                <a:latin typeface="HelloBigDeal Medium" panose="02000603000000000000" pitchFamily="2" charset="0"/>
                <a:ea typeface="HelloBigDeal Medium" panose="02000603000000000000" pitchFamily="2" charset="0"/>
              </a:rPr>
              <a:t>r-Controlled Vowels</a:t>
            </a:r>
            <a:br>
              <a:rPr lang="en-US" sz="3600" dirty="0">
                <a:latin typeface="HelloBigDeal Medium" panose="02000603000000000000" pitchFamily="2" charset="0"/>
                <a:ea typeface="HelloBigDeal Medium" panose="02000603000000000000" pitchFamily="2" charset="0"/>
              </a:rPr>
            </a:br>
            <a:r>
              <a:rPr lang="en-US" sz="2200" dirty="0">
                <a:latin typeface="HelloBigDeal Medium" panose="02000603000000000000" pitchFamily="2" charset="0"/>
                <a:ea typeface="HelloBigDeal Medium" panose="02000603000000000000" pitchFamily="2" charset="0"/>
              </a:rPr>
              <a:t>or, ore, oar and </a:t>
            </a:r>
            <a:r>
              <a:rPr lang="en-US" sz="2200" dirty="0" err="1">
                <a:latin typeface="HelloBigDeal Medium" panose="02000603000000000000" pitchFamily="2" charset="0"/>
                <a:ea typeface="HelloBigDeal Medium" panose="02000603000000000000" pitchFamily="2" charset="0"/>
              </a:rPr>
              <a:t>ar</a:t>
            </a:r>
            <a:endParaRPr lang="en-US" dirty="0">
              <a:latin typeface="HelloBigDeal Medium" panose="02000603000000000000" pitchFamily="2" charset="0"/>
              <a:ea typeface="HelloBigDeal Medium" panose="02000603000000000000" pitchFamily="2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E81E4E-7DEF-F043-B7CC-627986C8B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1678" y="2046515"/>
            <a:ext cx="4800600" cy="785648"/>
          </a:xfrm>
          <a:ln w="28575">
            <a:solidFill>
              <a:schemeClr val="tx1"/>
            </a:solidFill>
            <a:prstDash val="lgDashDot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txBody>
          <a:bodyPr/>
          <a:lstStyle/>
          <a:p>
            <a:pPr algn="ctr"/>
            <a:r>
              <a:rPr lang="en-US" sz="1800" dirty="0">
                <a:latin typeface="Chalkboard" panose="03050602040202020205" pitchFamily="66" charset="77"/>
              </a:rPr>
              <a:t>R-Controlled Vowels</a:t>
            </a:r>
          </a:p>
          <a:p>
            <a:pPr algn="ctr"/>
            <a:r>
              <a:rPr lang="en-US" sz="1800" dirty="0">
                <a:latin typeface="Chalkboard" panose="03050602040202020205" pitchFamily="66" charset="77"/>
              </a:rPr>
              <a:t>Or, ore, oar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237B36-899D-0942-B9D0-CF1AF6A13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57300" y="2909101"/>
            <a:ext cx="4800600" cy="3723927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Chalkboard" panose="03050602040202020205" pitchFamily="66" charset="77"/>
              </a:rPr>
              <a:t>The letters </a:t>
            </a:r>
            <a:r>
              <a:rPr lang="en-US" sz="2800" b="1" dirty="0">
                <a:latin typeface="Chalkboard" panose="03050602040202020205" pitchFamily="66" charset="77"/>
              </a:rPr>
              <a:t>or</a:t>
            </a:r>
            <a:r>
              <a:rPr lang="en-US" sz="2800" dirty="0">
                <a:latin typeface="Chalkboard" panose="03050602040202020205" pitchFamily="66" charset="77"/>
              </a:rPr>
              <a:t>, </a:t>
            </a:r>
            <a:r>
              <a:rPr lang="en-US" sz="2800" b="1" dirty="0">
                <a:latin typeface="Chalkboard" panose="03050602040202020205" pitchFamily="66" charset="77"/>
              </a:rPr>
              <a:t>ore</a:t>
            </a:r>
            <a:r>
              <a:rPr lang="en-US" sz="2800" dirty="0">
                <a:latin typeface="Chalkboard" panose="03050602040202020205" pitchFamily="66" charset="77"/>
              </a:rPr>
              <a:t>, and </a:t>
            </a:r>
            <a:r>
              <a:rPr lang="en-US" sz="2800" b="1" dirty="0">
                <a:latin typeface="Chalkboard" panose="03050602040202020205" pitchFamily="66" charset="77"/>
              </a:rPr>
              <a:t>oar</a:t>
            </a:r>
            <a:r>
              <a:rPr lang="en-US" sz="2800" dirty="0">
                <a:latin typeface="Chalkboard" panose="03050602040202020205" pitchFamily="66" charset="77"/>
              </a:rPr>
              <a:t> can make the same sound.</a:t>
            </a:r>
          </a:p>
          <a:p>
            <a:r>
              <a:rPr lang="en-US" sz="2800" dirty="0">
                <a:latin typeface="Chalkboard" panose="03050602040202020205" pitchFamily="66" charset="77"/>
              </a:rPr>
              <a:t>You can hear the sound in the words</a:t>
            </a:r>
          </a:p>
          <a:p>
            <a:pPr lvl="1"/>
            <a:r>
              <a:rPr lang="en-US" sz="2400" dirty="0">
                <a:latin typeface="Chalkboard" panose="03050602040202020205" pitchFamily="66" charset="77"/>
              </a:rPr>
              <a:t>Short</a:t>
            </a:r>
          </a:p>
          <a:p>
            <a:pPr lvl="1"/>
            <a:r>
              <a:rPr lang="en-US" sz="2400" dirty="0">
                <a:latin typeface="Chalkboard" panose="03050602040202020205" pitchFamily="66" charset="77"/>
              </a:rPr>
              <a:t>Chore</a:t>
            </a:r>
          </a:p>
          <a:p>
            <a:pPr lvl="1"/>
            <a:r>
              <a:rPr lang="en-US" sz="2400" dirty="0">
                <a:latin typeface="Chalkboard" panose="03050602040202020205" pitchFamily="66" charset="77"/>
              </a:rPr>
              <a:t>Soar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405669-9EC3-1041-9BAE-04CB9B405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33864" y="2046515"/>
            <a:ext cx="4800600" cy="785647"/>
          </a:xfrm>
          <a:ln w="28575">
            <a:solidFill>
              <a:schemeClr val="tx1">
                <a:lumMod val="85000"/>
                <a:lumOff val="15000"/>
              </a:schemeClr>
            </a:solidFill>
            <a:prstDash val="lgDashDot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txBody>
          <a:bodyPr/>
          <a:lstStyle/>
          <a:p>
            <a:pPr algn="ctr"/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halkboard" panose="03050602040202020205" pitchFamily="66" charset="77"/>
            </a:endParaRPr>
          </a:p>
          <a:p>
            <a:pPr algn="ctr"/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halkboard" panose="03050602040202020205" pitchFamily="66" charset="77"/>
            </a:endParaRPr>
          </a:p>
          <a:p>
            <a:pPr algn="ctr"/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halkboard" panose="03050602040202020205" pitchFamily="66" charset="77"/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halkboard" panose="03050602040202020205" pitchFamily="66" charset="77"/>
              </a:rPr>
              <a:t>AR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D08B079-C2F9-364B-A35D-878CBB08DC1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>
                <a:latin typeface="Chalkboard" panose="03050602040202020205" pitchFamily="66" charset="77"/>
              </a:rPr>
              <a:t>The letters </a:t>
            </a:r>
            <a:r>
              <a:rPr lang="en-US" sz="2800" b="1" dirty="0" err="1">
                <a:latin typeface="Chalkboard" panose="03050602040202020205" pitchFamily="66" charset="77"/>
              </a:rPr>
              <a:t>ar</a:t>
            </a:r>
            <a:r>
              <a:rPr lang="en-US" sz="2800" dirty="0">
                <a:latin typeface="Chalkboard" panose="03050602040202020205" pitchFamily="66" charset="77"/>
              </a:rPr>
              <a:t> can stand for the sound you hear in the word </a:t>
            </a:r>
            <a:r>
              <a:rPr lang="en-US" sz="2800" i="1" dirty="0">
                <a:latin typeface="Chalkboard" panose="03050602040202020205" pitchFamily="66" charset="77"/>
              </a:rPr>
              <a:t>arm </a:t>
            </a:r>
            <a:r>
              <a:rPr lang="en-US" sz="2800" dirty="0">
                <a:latin typeface="Chalkboard" panose="03050602040202020205" pitchFamily="66" charset="77"/>
              </a:rPr>
              <a:t>or</a:t>
            </a:r>
            <a:r>
              <a:rPr lang="en-US" sz="2800" i="1" dirty="0">
                <a:latin typeface="Chalkboard" panose="03050602040202020205" pitchFamily="66" charset="77"/>
              </a:rPr>
              <a:t> jar</a:t>
            </a:r>
            <a:r>
              <a:rPr lang="en-US" sz="2800" dirty="0">
                <a:latin typeface="Chalkboard" panose="03050602040202020205" pitchFamily="66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9161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D81F-D400-4B4B-B17B-35D86300E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65844"/>
          </a:xfrm>
        </p:spPr>
        <p:txBody>
          <a:bodyPr/>
          <a:lstStyle/>
          <a:p>
            <a:pPr algn="ctr"/>
            <a:r>
              <a:rPr lang="en-US" dirty="0">
                <a:latin typeface="HelloBigDeal Medium" panose="02000603000000000000" pitchFamily="2" charset="0"/>
                <a:ea typeface="HelloBigDeal Medium" panose="02000603000000000000" pitchFamily="2" charset="0"/>
              </a:rPr>
              <a:t>Irregular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B0916-69F8-CE4A-AAEB-9CD202C9A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53029"/>
            <a:ext cx="10178322" cy="5050971"/>
          </a:xfrm>
        </p:spPr>
        <p:txBody>
          <a:bodyPr/>
          <a:lstStyle/>
          <a:p>
            <a:r>
              <a:rPr lang="en-US" sz="2400" dirty="0">
                <a:latin typeface="Chalkboard" panose="03050602040202020205" pitchFamily="66" charset="77"/>
              </a:rPr>
              <a:t>Some verbs do not add </a:t>
            </a:r>
            <a:r>
              <a:rPr lang="en-US" sz="2400" b="1" dirty="0">
                <a:latin typeface="Chalkboard" panose="03050602040202020205" pitchFamily="66" charset="77"/>
              </a:rPr>
              <a:t>–ed </a:t>
            </a:r>
            <a:r>
              <a:rPr lang="en-US" sz="2400" dirty="0">
                <a:latin typeface="Chalkboard" panose="03050602040202020205" pitchFamily="66" charset="77"/>
              </a:rPr>
              <a:t>to form the past tense.</a:t>
            </a:r>
          </a:p>
          <a:p>
            <a:pPr lvl="1"/>
            <a:r>
              <a:rPr lang="en-US" sz="2400" dirty="0">
                <a:latin typeface="Chalkboard" panose="03050602040202020205" pitchFamily="66" charset="77"/>
              </a:rPr>
              <a:t>Ex. ) run</a:t>
            </a:r>
            <a:r>
              <a:rPr lang="en-US" sz="2400" dirty="0">
                <a:latin typeface="Chalkboard" panose="03050602040202020205" pitchFamily="66" charset="77"/>
                <a:sym typeface="Wingdings" pitchFamily="2" charset="2"/>
              </a:rPr>
              <a:t> ran</a:t>
            </a:r>
            <a:endParaRPr lang="en-US" sz="2400" dirty="0">
              <a:latin typeface="Chalkboard" panose="03050602040202020205" pitchFamily="66" charset="77"/>
            </a:endParaRPr>
          </a:p>
          <a:p>
            <a:r>
              <a:rPr lang="en-US" sz="2400" dirty="0">
                <a:latin typeface="Chalkboard" panose="03050602040202020205" pitchFamily="66" charset="77"/>
              </a:rPr>
              <a:t>These verbs are called </a:t>
            </a:r>
            <a:r>
              <a:rPr lang="en-US" sz="2400" b="1" dirty="0">
                <a:latin typeface="Chalkboard" panose="03050602040202020205" pitchFamily="66" charset="77"/>
              </a:rPr>
              <a:t>irregular verb</a:t>
            </a:r>
            <a:r>
              <a:rPr lang="en-US" sz="2400" dirty="0">
                <a:latin typeface="Chalkboard" panose="03050602040202020205" pitchFamily="66" charset="77"/>
              </a:rPr>
              <a:t>s.</a:t>
            </a:r>
          </a:p>
          <a:p>
            <a:r>
              <a:rPr lang="en-US" sz="2400" dirty="0">
                <a:latin typeface="Chalkboard" panose="03050602040202020205" pitchFamily="66" charset="77"/>
              </a:rPr>
              <a:t>The verbs </a:t>
            </a:r>
            <a:r>
              <a:rPr lang="en-US" sz="2400" b="1" dirty="0">
                <a:latin typeface="Chalkboard" panose="03050602040202020205" pitchFamily="66" charset="77"/>
              </a:rPr>
              <a:t>go</a:t>
            </a:r>
            <a:r>
              <a:rPr lang="en-US" sz="2400" dirty="0">
                <a:latin typeface="Chalkboard" panose="03050602040202020205" pitchFamily="66" charset="77"/>
              </a:rPr>
              <a:t> and </a:t>
            </a:r>
            <a:r>
              <a:rPr lang="en-US" sz="2400" b="1" dirty="0">
                <a:latin typeface="Chalkboard" panose="03050602040202020205" pitchFamily="66" charset="77"/>
              </a:rPr>
              <a:t>do</a:t>
            </a:r>
            <a:r>
              <a:rPr lang="en-US" sz="2400" dirty="0">
                <a:latin typeface="Chalkboard" panose="03050602040202020205" pitchFamily="66" charset="77"/>
              </a:rPr>
              <a:t> have special forms in the past tense:</a:t>
            </a:r>
          </a:p>
          <a:p>
            <a:pPr lvl="1"/>
            <a:r>
              <a:rPr lang="en-US" sz="2000" dirty="0">
                <a:latin typeface="Chalkboard" panose="03050602040202020205" pitchFamily="66" charset="77"/>
              </a:rPr>
              <a:t>I, he, she, it, we, you, they        go </a:t>
            </a:r>
            <a:r>
              <a:rPr lang="en-US" sz="2000" dirty="0">
                <a:latin typeface="Chalkboard" panose="03050602040202020205" pitchFamily="66" charset="77"/>
                <a:sym typeface="Wingdings" pitchFamily="2" charset="2"/>
              </a:rPr>
              <a:t> </a:t>
            </a:r>
            <a:r>
              <a:rPr lang="en-US" sz="2000" u="sng" dirty="0">
                <a:latin typeface="Chalkboard" panose="03050602040202020205" pitchFamily="66" charset="77"/>
                <a:sym typeface="Wingdings" pitchFamily="2" charset="2"/>
              </a:rPr>
              <a:t>went</a:t>
            </a:r>
          </a:p>
          <a:p>
            <a:pPr lvl="1"/>
            <a:r>
              <a:rPr lang="en-US" sz="2000" dirty="0">
                <a:latin typeface="Chalkboard" panose="03050602040202020205" pitchFamily="66" charset="77"/>
                <a:sym typeface="Wingdings" pitchFamily="2" charset="2"/>
              </a:rPr>
              <a:t>I,</a:t>
            </a:r>
            <a:r>
              <a:rPr lang="en-US" sz="2000" dirty="0">
                <a:latin typeface="Chalkboard" panose="03050602040202020205" pitchFamily="66" charset="77"/>
              </a:rPr>
              <a:t> he, she, it, we, you, they        do </a:t>
            </a:r>
            <a:r>
              <a:rPr lang="en-US" sz="2000" dirty="0">
                <a:latin typeface="Chalkboard" panose="03050602040202020205" pitchFamily="66" charset="77"/>
                <a:sym typeface="Wingdings" pitchFamily="2" charset="2"/>
              </a:rPr>
              <a:t> </a:t>
            </a:r>
            <a:r>
              <a:rPr lang="en-US" sz="2000" u="sng" dirty="0">
                <a:latin typeface="Chalkboard" panose="03050602040202020205" pitchFamily="66" charset="77"/>
                <a:sym typeface="Wingdings" pitchFamily="2" charset="2"/>
              </a:rPr>
              <a:t>did</a:t>
            </a:r>
            <a:endParaRPr lang="en-US" sz="2000" dirty="0">
              <a:latin typeface="Chalkboard" panose="03050602040202020205" pitchFamily="66" charset="77"/>
            </a:endParaRPr>
          </a:p>
          <a:p>
            <a:r>
              <a:rPr lang="en-US" sz="2400" dirty="0">
                <a:latin typeface="Chalkboard" panose="03050602040202020205" pitchFamily="66" charset="77"/>
              </a:rPr>
              <a:t>The irregular verbs </a:t>
            </a:r>
            <a:r>
              <a:rPr lang="en-US" sz="2400" b="1" dirty="0">
                <a:latin typeface="Chalkboard" panose="03050602040202020205" pitchFamily="66" charset="77"/>
              </a:rPr>
              <a:t>see</a:t>
            </a:r>
            <a:r>
              <a:rPr lang="en-US" sz="2400" dirty="0">
                <a:latin typeface="Chalkboard" panose="03050602040202020205" pitchFamily="66" charset="77"/>
              </a:rPr>
              <a:t>, </a:t>
            </a:r>
            <a:r>
              <a:rPr lang="en-US" sz="2400" b="1" dirty="0">
                <a:latin typeface="Chalkboard" panose="03050602040202020205" pitchFamily="66" charset="77"/>
              </a:rPr>
              <a:t>say</a:t>
            </a:r>
            <a:r>
              <a:rPr lang="en-US" sz="2400" dirty="0">
                <a:latin typeface="Chalkboard" panose="03050602040202020205" pitchFamily="66" charset="77"/>
              </a:rPr>
              <a:t>, and </a:t>
            </a:r>
            <a:r>
              <a:rPr lang="en-US" sz="2400" b="1" dirty="0">
                <a:latin typeface="Chalkboard" panose="03050602040202020205" pitchFamily="66" charset="77"/>
              </a:rPr>
              <a:t>tell</a:t>
            </a:r>
            <a:r>
              <a:rPr lang="en-US" sz="2400" dirty="0">
                <a:latin typeface="Chalkboard" panose="03050602040202020205" pitchFamily="66" charset="77"/>
              </a:rPr>
              <a:t> have special forms in the past tense.</a:t>
            </a:r>
          </a:p>
          <a:p>
            <a:pPr lvl="1"/>
            <a:r>
              <a:rPr lang="en-US" sz="2000" dirty="0">
                <a:latin typeface="Chalkboard" panose="03050602040202020205" pitchFamily="66" charset="77"/>
                <a:sym typeface="Wingdings" pitchFamily="2" charset="2"/>
              </a:rPr>
              <a:t>We </a:t>
            </a:r>
            <a:r>
              <a:rPr lang="en-US" sz="2000" b="1" u="sng" dirty="0">
                <a:latin typeface="Chalkboard" panose="03050602040202020205" pitchFamily="66" charset="77"/>
                <a:sym typeface="Wingdings" pitchFamily="2" charset="2"/>
              </a:rPr>
              <a:t>saw</a:t>
            </a:r>
            <a:r>
              <a:rPr lang="en-US" sz="2000" dirty="0">
                <a:latin typeface="Chalkboard" panose="03050602040202020205" pitchFamily="66" charset="77"/>
                <a:sym typeface="Wingdings" pitchFamily="2" charset="2"/>
              </a:rPr>
              <a:t> the movie last night. </a:t>
            </a:r>
          </a:p>
          <a:p>
            <a:pPr lvl="1"/>
            <a:r>
              <a:rPr lang="en-US" sz="2000" dirty="0">
                <a:latin typeface="Chalkboard" panose="03050602040202020205" pitchFamily="66" charset="77"/>
                <a:sym typeface="Wingdings" pitchFamily="2" charset="2"/>
              </a:rPr>
              <a:t>Mom </a:t>
            </a:r>
            <a:r>
              <a:rPr lang="en-US" sz="2000" b="1" u="sng" dirty="0">
                <a:latin typeface="Chalkboard" panose="03050602040202020205" pitchFamily="66" charset="77"/>
                <a:sym typeface="Wingdings" pitchFamily="2" charset="2"/>
              </a:rPr>
              <a:t>said</a:t>
            </a:r>
            <a:r>
              <a:rPr lang="en-US" sz="2000" dirty="0">
                <a:latin typeface="Chalkboard" panose="03050602040202020205" pitchFamily="66" charset="77"/>
                <a:sym typeface="Wingdings" pitchFamily="2" charset="2"/>
              </a:rPr>
              <a:t>, “That was a great movie.</a:t>
            </a:r>
          </a:p>
          <a:p>
            <a:pPr lvl="1"/>
            <a:r>
              <a:rPr lang="en-US" sz="2000" dirty="0">
                <a:latin typeface="Chalkboard" panose="03050602040202020205" pitchFamily="66" charset="77"/>
                <a:sym typeface="Wingdings" pitchFamily="2" charset="2"/>
              </a:rPr>
              <a:t>They </a:t>
            </a:r>
            <a:r>
              <a:rPr lang="en-US" sz="2000" b="1" u="sng" dirty="0">
                <a:latin typeface="Chalkboard" panose="03050602040202020205" pitchFamily="66" charset="77"/>
                <a:sym typeface="Wingdings" pitchFamily="2" charset="2"/>
              </a:rPr>
              <a:t>told</a:t>
            </a:r>
            <a:r>
              <a:rPr lang="en-US" sz="2000" dirty="0">
                <a:latin typeface="Chalkboard" panose="03050602040202020205" pitchFamily="66" charset="77"/>
                <a:sym typeface="Wingdings" pitchFamily="2" charset="2"/>
              </a:rPr>
              <a:t> us it was a funny movie. </a:t>
            </a:r>
          </a:p>
          <a:p>
            <a:pPr lvl="1"/>
            <a:endParaRPr lang="en-US" u="sng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85463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B79B2-EF4D-B34B-AEA4-56F6BF667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HelloBigDeal Medium" panose="02000603000000000000" pitchFamily="2" charset="0"/>
                <a:ea typeface="HelloBigDeal Medium" panose="02000603000000000000" pitchFamily="2" charset="0"/>
              </a:rPr>
              <a:t>Irregular Plural 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7DAD6-F70B-9745-8D2B-1CD6C26FF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714969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>
                <a:latin typeface="Chalkboard" panose="03050602040202020205" pitchFamily="66" charset="77"/>
              </a:rPr>
              <a:t>Some nouns in their plural form change their spelling rather than adding –s or -es.</a:t>
            </a:r>
          </a:p>
          <a:p>
            <a:r>
              <a:rPr lang="en-US" sz="3500" u="sng" dirty="0">
                <a:latin typeface="Chalkboard" panose="03050602040202020205" pitchFamily="66" charset="77"/>
              </a:rPr>
              <a:t>Examples</a:t>
            </a:r>
            <a:r>
              <a:rPr lang="en-US" sz="3500" dirty="0">
                <a:latin typeface="Chalkboard" panose="03050602040202020205" pitchFamily="66" charset="77"/>
              </a:rPr>
              <a:t>:</a:t>
            </a:r>
          </a:p>
          <a:p>
            <a:r>
              <a:rPr lang="en-US" sz="3600" dirty="0">
                <a:latin typeface="Chalkboard" panose="03050602040202020205" pitchFamily="66" charset="77"/>
              </a:rPr>
              <a:t>Mouse </a:t>
            </a:r>
            <a:r>
              <a:rPr lang="en-US" sz="3600" dirty="0">
                <a:latin typeface="Chalkboard" panose="03050602040202020205" pitchFamily="66" charset="77"/>
                <a:sym typeface="Wingdings" pitchFamily="2" charset="2"/>
              </a:rPr>
              <a:t> Mice</a:t>
            </a:r>
            <a:endParaRPr lang="en-US" sz="3600" dirty="0">
              <a:latin typeface="Chalkboard" panose="03050602040202020205" pitchFamily="66" charset="77"/>
            </a:endParaRPr>
          </a:p>
          <a:p>
            <a:r>
              <a:rPr lang="en-US" sz="3600" dirty="0">
                <a:latin typeface="Chalkboard" panose="03050602040202020205" pitchFamily="66" charset="77"/>
              </a:rPr>
              <a:t>Child </a:t>
            </a:r>
            <a:r>
              <a:rPr lang="en-US" sz="3600" dirty="0">
                <a:latin typeface="Chalkboard" panose="03050602040202020205" pitchFamily="66" charset="77"/>
                <a:sym typeface="Wingdings" pitchFamily="2" charset="2"/>
              </a:rPr>
              <a:t> Children</a:t>
            </a:r>
            <a:endParaRPr lang="en-US" sz="3600" dirty="0">
              <a:latin typeface="Chalkboard" panose="03050602040202020205" pitchFamily="66" charset="77"/>
            </a:endParaRPr>
          </a:p>
          <a:p>
            <a:r>
              <a:rPr lang="en-US" sz="3600" dirty="0">
                <a:latin typeface="Chalkboard" panose="03050602040202020205" pitchFamily="66" charset="77"/>
              </a:rPr>
              <a:t>Tooth </a:t>
            </a:r>
            <a:r>
              <a:rPr lang="en-US" sz="3600" dirty="0">
                <a:latin typeface="Chalkboard" panose="03050602040202020205" pitchFamily="66" charset="77"/>
                <a:sym typeface="Wingdings" pitchFamily="2" charset="2"/>
              </a:rPr>
              <a:t> Teeth</a:t>
            </a:r>
            <a:endParaRPr lang="en-US" sz="3600" dirty="0">
              <a:latin typeface="Chalkboard" panose="03050602040202020205" pitchFamily="66" charset="77"/>
            </a:endParaRPr>
          </a:p>
          <a:p>
            <a:r>
              <a:rPr lang="en-US" sz="3600" dirty="0">
                <a:latin typeface="Chalkboard" panose="03050602040202020205" pitchFamily="66" charset="77"/>
              </a:rPr>
              <a:t>Man </a:t>
            </a:r>
            <a:r>
              <a:rPr lang="en-US" sz="3600" dirty="0">
                <a:latin typeface="Chalkboard" panose="03050602040202020205" pitchFamily="66" charset="77"/>
                <a:sym typeface="Wingdings" pitchFamily="2" charset="2"/>
              </a:rPr>
              <a:t> Men</a:t>
            </a:r>
            <a:endParaRPr lang="en-US" sz="3600" dirty="0">
              <a:latin typeface="Chalkboard" panose="03050602040202020205" pitchFamily="66" charset="77"/>
            </a:endParaRPr>
          </a:p>
          <a:p>
            <a:r>
              <a:rPr lang="en-US" sz="3600" dirty="0">
                <a:latin typeface="Chalkboard" panose="03050602040202020205" pitchFamily="66" charset="77"/>
              </a:rPr>
              <a:t>Goose </a:t>
            </a:r>
            <a:r>
              <a:rPr lang="en-US" sz="3600" dirty="0">
                <a:latin typeface="Chalkboard" panose="03050602040202020205" pitchFamily="66" charset="77"/>
                <a:sym typeface="Wingdings" pitchFamily="2" charset="2"/>
              </a:rPr>
              <a:t> Geese</a:t>
            </a:r>
            <a:endParaRPr lang="en-US" sz="3600" dirty="0">
              <a:latin typeface="Chalkboard" panose="03050602040202020205" pitchFamily="66" charset="77"/>
            </a:endParaRPr>
          </a:p>
          <a:p>
            <a:r>
              <a:rPr lang="en-US" sz="3600" dirty="0">
                <a:latin typeface="Chalkboard" panose="03050602040202020205" pitchFamily="66" charset="77"/>
              </a:rPr>
              <a:t>Foot </a:t>
            </a:r>
            <a:r>
              <a:rPr lang="en-US" sz="3600" dirty="0">
                <a:latin typeface="Chalkboard" panose="03050602040202020205" pitchFamily="66" charset="77"/>
                <a:sym typeface="Wingdings" pitchFamily="2" charset="2"/>
              </a:rPr>
              <a:t> Feet</a:t>
            </a:r>
            <a:endParaRPr lang="en-US" sz="3600" dirty="0">
              <a:latin typeface="Chalkboard" panose="03050602040202020205" pitchFamily="66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1628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C6664-A5BA-DF48-82F7-9AF15B5C1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HelloBigDeal Medium" panose="02000603000000000000" pitchFamily="2" charset="0"/>
                <a:ea typeface="HelloBigDeal Medium" panose="02000603000000000000" pitchFamily="2" charset="0"/>
              </a:rPr>
              <a:t>Compare &amp; Contrast Key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2CCC-24F7-5743-BA3D-B45C9FA6E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41714"/>
            <a:ext cx="10178322" cy="4949372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>
                <a:latin typeface="Chalkboard" panose="03050602040202020205" pitchFamily="66" charset="77"/>
              </a:rPr>
              <a:t>Compare</a:t>
            </a:r>
            <a:r>
              <a:rPr lang="en-US" sz="2400" dirty="0">
                <a:latin typeface="Chalkboard" panose="03050602040202020205" pitchFamily="66" charset="77"/>
              </a:rPr>
              <a:t>: when you </a:t>
            </a:r>
            <a:r>
              <a:rPr lang="en-US" sz="2400" u="sng" dirty="0">
                <a:latin typeface="Chalkboard" panose="03050602040202020205" pitchFamily="66" charset="77"/>
              </a:rPr>
              <a:t>compare</a:t>
            </a:r>
            <a:r>
              <a:rPr lang="en-US" sz="2400" dirty="0">
                <a:latin typeface="Chalkboard" panose="03050602040202020205" pitchFamily="66" charset="77"/>
              </a:rPr>
              <a:t> something, you are telling how they are similar or alike.</a:t>
            </a:r>
          </a:p>
          <a:p>
            <a:pPr lvl="1"/>
            <a:r>
              <a:rPr lang="en-US" sz="2000" dirty="0">
                <a:latin typeface="Chalkboard" panose="03050602040202020205" pitchFamily="66" charset="77"/>
              </a:rPr>
              <a:t>Comparing words:</a:t>
            </a:r>
          </a:p>
          <a:p>
            <a:pPr lvl="2"/>
            <a:r>
              <a:rPr lang="en-US" sz="1800" dirty="0">
                <a:latin typeface="Chalkboard" panose="03050602040202020205" pitchFamily="66" charset="77"/>
              </a:rPr>
              <a:t>Like, both, similar, also, too, same, as</a:t>
            </a:r>
          </a:p>
          <a:p>
            <a:r>
              <a:rPr lang="en-US" sz="2400" b="1" dirty="0">
                <a:latin typeface="Chalkboard" panose="03050602040202020205" pitchFamily="66" charset="77"/>
              </a:rPr>
              <a:t>Contrast</a:t>
            </a:r>
            <a:r>
              <a:rPr lang="en-US" sz="2400" dirty="0">
                <a:latin typeface="Chalkboard" panose="03050602040202020205" pitchFamily="66" charset="77"/>
              </a:rPr>
              <a:t>: When you </a:t>
            </a:r>
            <a:r>
              <a:rPr lang="en-US" sz="2400" u="sng" dirty="0">
                <a:latin typeface="Chalkboard" panose="03050602040202020205" pitchFamily="66" charset="77"/>
              </a:rPr>
              <a:t>contrast</a:t>
            </a:r>
            <a:r>
              <a:rPr lang="en-US" sz="2400" dirty="0">
                <a:latin typeface="Chalkboard" panose="03050602040202020205" pitchFamily="66" charset="77"/>
              </a:rPr>
              <a:t> something you are telling how they are different. </a:t>
            </a:r>
          </a:p>
          <a:p>
            <a:pPr lvl="1"/>
            <a:r>
              <a:rPr lang="en-US" sz="2000" dirty="0">
                <a:latin typeface="Chalkboard" panose="03050602040202020205" pitchFamily="66" charset="77"/>
              </a:rPr>
              <a:t>Contrasting words:</a:t>
            </a:r>
          </a:p>
          <a:p>
            <a:pPr lvl="2"/>
            <a:r>
              <a:rPr lang="en-US" sz="1800" dirty="0">
                <a:latin typeface="Chalkboard" panose="03050602040202020205" pitchFamily="66" charset="77"/>
              </a:rPr>
              <a:t>But, although, differ, unlike, on the other hand, in contrast</a:t>
            </a:r>
          </a:p>
          <a:p>
            <a:r>
              <a:rPr lang="en-US" sz="2400" u="sng" dirty="0">
                <a:latin typeface="Chalkboard" panose="03050602040202020205" pitchFamily="66" charset="77"/>
              </a:rPr>
              <a:t>Example</a:t>
            </a:r>
            <a:r>
              <a:rPr lang="en-US" sz="2400" dirty="0">
                <a:latin typeface="Chalkboard" panose="03050602040202020205" pitchFamily="66" charset="77"/>
              </a:rPr>
              <a:t>:</a:t>
            </a:r>
          </a:p>
          <a:p>
            <a:pPr lvl="1"/>
            <a:r>
              <a:rPr lang="en-US" sz="2200" dirty="0">
                <a:latin typeface="Chalkboard" panose="03050602040202020205" pitchFamily="66" charset="77"/>
              </a:rPr>
              <a:t>Compare and contrast winter and summer.</a:t>
            </a:r>
          </a:p>
          <a:p>
            <a:pPr lvl="2"/>
            <a:r>
              <a:rPr lang="en-US" sz="2200" dirty="0">
                <a:latin typeface="Chalkboard" panose="03050602040202020205" pitchFamily="66" charset="77"/>
              </a:rPr>
              <a:t>Winter and summer </a:t>
            </a:r>
            <a:r>
              <a:rPr lang="en-US" sz="2200" i="1" dirty="0">
                <a:latin typeface="Chalkboard" panose="03050602040202020205" pitchFamily="66" charset="77"/>
              </a:rPr>
              <a:t>both</a:t>
            </a:r>
            <a:r>
              <a:rPr lang="en-US" sz="2200" dirty="0">
                <a:latin typeface="Chalkboard" panose="03050602040202020205" pitchFamily="66" charset="77"/>
              </a:rPr>
              <a:t> are seasons. They </a:t>
            </a:r>
            <a:r>
              <a:rPr lang="en-US" sz="2200" i="1" dirty="0">
                <a:latin typeface="Chalkboard" panose="03050602040202020205" pitchFamily="66" charset="77"/>
              </a:rPr>
              <a:t>also</a:t>
            </a:r>
            <a:r>
              <a:rPr lang="en-US" sz="2200" dirty="0">
                <a:latin typeface="Chalkboard" panose="03050602040202020205" pitchFamily="66" charset="77"/>
              </a:rPr>
              <a:t> have big holidays during their seasons. </a:t>
            </a:r>
            <a:r>
              <a:rPr lang="en-US" sz="2200" i="1" dirty="0">
                <a:latin typeface="Chalkboard" panose="03050602040202020205" pitchFamily="66" charset="77"/>
              </a:rPr>
              <a:t>In contrast, </a:t>
            </a:r>
            <a:r>
              <a:rPr lang="en-US" sz="2200" dirty="0">
                <a:latin typeface="Chalkboard" panose="03050602040202020205" pitchFamily="66" charset="77"/>
              </a:rPr>
              <a:t>winter is a cold season where people play in the snow for fun. </a:t>
            </a:r>
            <a:r>
              <a:rPr lang="en-US" sz="2200" i="1" dirty="0">
                <a:latin typeface="Chalkboard" panose="03050602040202020205" pitchFamily="66" charset="77"/>
              </a:rPr>
              <a:t>Unlike</a:t>
            </a:r>
            <a:r>
              <a:rPr lang="en-US" sz="2200" dirty="0">
                <a:latin typeface="Chalkboard" panose="03050602040202020205" pitchFamily="66" charset="77"/>
              </a:rPr>
              <a:t> summer, where the weather is hot, and people go to the beach for fun. 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AA436945-94A7-9847-81BD-01C1F3475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0542" y="3683333"/>
            <a:ext cx="1019780" cy="106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1257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7462</TotalTime>
  <Words>745</Words>
  <Application>Microsoft Macintosh PowerPoint</Application>
  <PresentationFormat>Widescreen</PresentationFormat>
  <Paragraphs>105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Chalkboard</vt:lpstr>
      <vt:lpstr>Gill Sans MT</vt:lpstr>
      <vt:lpstr>HelloBigDeal Medium</vt:lpstr>
      <vt:lpstr>Impact</vt:lpstr>
      <vt:lpstr>Badge</vt:lpstr>
      <vt:lpstr>Unit 4 Week 3: Around  the World</vt:lpstr>
      <vt:lpstr>Essential Question: How are kids around the world different? </vt:lpstr>
      <vt:lpstr>Vocabulary</vt:lpstr>
      <vt:lpstr>Vocabulary </vt:lpstr>
      <vt:lpstr>Spelling Words</vt:lpstr>
      <vt:lpstr>Phonics Skill r-Controlled Vowels or, ore, oar and ar</vt:lpstr>
      <vt:lpstr>Irregular Verbs</vt:lpstr>
      <vt:lpstr>Irregular Plural Nouns</vt:lpstr>
      <vt:lpstr>Compare &amp; Contrast Key Details</vt:lpstr>
      <vt:lpstr>Similes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 Week 3: Around  the World</dc:title>
  <dc:creator>Mary Hayes</dc:creator>
  <cp:lastModifiedBy>Mary Hayes</cp:lastModifiedBy>
  <cp:revision>12</cp:revision>
  <dcterms:created xsi:type="dcterms:W3CDTF">2020-04-08T17:00:51Z</dcterms:created>
  <dcterms:modified xsi:type="dcterms:W3CDTF">2020-04-13T21:23:37Z</dcterms:modified>
</cp:coreProperties>
</file>