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8" r:id="rId4"/>
    <p:sldId id="257" r:id="rId5"/>
    <p:sldId id="266" r:id="rId6"/>
    <p:sldId id="271" r:id="rId7"/>
    <p:sldId id="265" r:id="rId8"/>
    <p:sldId id="264" r:id="rId9"/>
    <p:sldId id="263" r:id="rId10"/>
    <p:sldId id="260" r:id="rId11"/>
    <p:sldId id="268" r:id="rId12"/>
    <p:sldId id="269"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8" d="100"/>
          <a:sy n="5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s, Alice" userId="8c0d7330-cc80-4608-aafc-7c1f011a9802" providerId="ADAL" clId="{9F6B53FB-DBD7-41B2-A48E-B35126DC7A61}"/>
    <pc:docChg chg="modSld">
      <pc:chgData name="Mathis, Alice" userId="8c0d7330-cc80-4608-aafc-7c1f011a9802" providerId="ADAL" clId="{9F6B53FB-DBD7-41B2-A48E-B35126DC7A61}" dt="2025-03-03T19:13:43.506" v="2" actId="20577"/>
      <pc:docMkLst>
        <pc:docMk/>
      </pc:docMkLst>
      <pc:sldChg chg="modSp mod">
        <pc:chgData name="Mathis, Alice" userId="8c0d7330-cc80-4608-aafc-7c1f011a9802" providerId="ADAL" clId="{9F6B53FB-DBD7-41B2-A48E-B35126DC7A61}" dt="2025-03-03T19:13:43.506" v="2" actId="20577"/>
        <pc:sldMkLst>
          <pc:docMk/>
          <pc:sldMk cId="2864336408" sldId="263"/>
        </pc:sldMkLst>
        <pc:spChg chg="mod">
          <ac:chgData name="Mathis, Alice" userId="8c0d7330-cc80-4608-aafc-7c1f011a9802" providerId="ADAL" clId="{9F6B53FB-DBD7-41B2-A48E-B35126DC7A61}" dt="2025-03-03T19:13:43.506" v="2" actId="20577"/>
          <ac:spMkLst>
            <pc:docMk/>
            <pc:sldMk cId="2864336408" sldId="263"/>
            <ac:spMk id="5" creationId="{FCA84ADA-9B29-4DE9-ADDF-4B068A12366B}"/>
          </ac:spMkLst>
        </pc:spChg>
      </pc:sldChg>
    </pc:docChg>
  </pc:docChgLst>
  <pc:docChgLst>
    <pc:chgData name="Mathis, Alice" userId="8c0d7330-cc80-4608-aafc-7c1f011a9802" providerId="ADAL" clId="{13DE68DD-D496-42D7-9F1D-66C491813CB2}"/>
    <pc:docChg chg="custSel addSld delSld modSld">
      <pc:chgData name="Mathis, Alice" userId="8c0d7330-cc80-4608-aafc-7c1f011a9802" providerId="ADAL" clId="{13DE68DD-D496-42D7-9F1D-66C491813CB2}" dt="2025-02-03T19:38:03.240" v="889" actId="47"/>
      <pc:docMkLst>
        <pc:docMk/>
      </pc:docMkLst>
      <pc:sldChg chg="modSp mod">
        <pc:chgData name="Mathis, Alice" userId="8c0d7330-cc80-4608-aafc-7c1f011a9802" providerId="ADAL" clId="{13DE68DD-D496-42D7-9F1D-66C491813CB2}" dt="2025-02-03T18:57:01.082" v="32" actId="20577"/>
        <pc:sldMkLst>
          <pc:docMk/>
          <pc:sldMk cId="3661941612" sldId="257"/>
        </pc:sldMkLst>
        <pc:spChg chg="mod">
          <ac:chgData name="Mathis, Alice" userId="8c0d7330-cc80-4608-aafc-7c1f011a9802" providerId="ADAL" clId="{13DE68DD-D496-42D7-9F1D-66C491813CB2}" dt="2025-02-03T18:57:01.082" v="32" actId="20577"/>
          <ac:spMkLst>
            <pc:docMk/>
            <pc:sldMk cId="3661941612" sldId="257"/>
            <ac:spMk id="8" creationId="{7E271CE6-F90A-4854-88B5-E729FD6BEDA5}"/>
          </ac:spMkLst>
        </pc:spChg>
      </pc:sldChg>
      <pc:sldChg chg="addSp delSp modSp mod">
        <pc:chgData name="Mathis, Alice" userId="8c0d7330-cc80-4608-aafc-7c1f011a9802" providerId="ADAL" clId="{13DE68DD-D496-42D7-9F1D-66C491813CB2}" dt="2025-02-03T19:22:07.494" v="423" actId="255"/>
        <pc:sldMkLst>
          <pc:docMk/>
          <pc:sldMk cId="1183046805" sldId="258"/>
        </pc:sldMkLst>
        <pc:spChg chg="add del mod">
          <ac:chgData name="Mathis, Alice" userId="8c0d7330-cc80-4608-aafc-7c1f011a9802" providerId="ADAL" clId="{13DE68DD-D496-42D7-9F1D-66C491813CB2}" dt="2025-02-03T19:17:01.021" v="152"/>
          <ac:spMkLst>
            <pc:docMk/>
            <pc:sldMk cId="1183046805" sldId="258"/>
            <ac:spMk id="3" creationId="{2448FF6D-55AE-45E4-AEEE-3FE270B46C9F}"/>
          </ac:spMkLst>
        </pc:spChg>
        <pc:spChg chg="add mod">
          <ac:chgData name="Mathis, Alice" userId="8c0d7330-cc80-4608-aafc-7c1f011a9802" providerId="ADAL" clId="{13DE68DD-D496-42D7-9F1D-66C491813CB2}" dt="2025-02-03T19:22:07.494" v="423" actId="255"/>
          <ac:spMkLst>
            <pc:docMk/>
            <pc:sldMk cId="1183046805" sldId="258"/>
            <ac:spMk id="4" creationId="{686CEAD9-DB3A-4B02-A5BE-596056A9FD28}"/>
          </ac:spMkLst>
        </pc:spChg>
        <pc:picChg chg="del mod">
          <ac:chgData name="Mathis, Alice" userId="8c0d7330-cc80-4608-aafc-7c1f011a9802" providerId="ADAL" clId="{13DE68DD-D496-42D7-9F1D-66C491813CB2}" dt="2025-02-03T19:17:01.021" v="150" actId="478"/>
          <ac:picMkLst>
            <pc:docMk/>
            <pc:sldMk cId="1183046805" sldId="258"/>
            <ac:picMk id="5" creationId="{053D4816-3ADF-42B4-96B5-22B67BF069A8}"/>
          </ac:picMkLst>
        </pc:picChg>
      </pc:sldChg>
      <pc:sldChg chg="modSp mod">
        <pc:chgData name="Mathis, Alice" userId="8c0d7330-cc80-4608-aafc-7c1f011a9802" providerId="ADAL" clId="{13DE68DD-D496-42D7-9F1D-66C491813CB2}" dt="2025-02-03T19:01:01.845" v="47" actId="20577"/>
        <pc:sldMkLst>
          <pc:docMk/>
          <pc:sldMk cId="3296044548" sldId="260"/>
        </pc:sldMkLst>
        <pc:spChg chg="mod">
          <ac:chgData name="Mathis, Alice" userId="8c0d7330-cc80-4608-aafc-7c1f011a9802" providerId="ADAL" clId="{13DE68DD-D496-42D7-9F1D-66C491813CB2}" dt="2025-02-03T19:01:01.845" v="47" actId="20577"/>
          <ac:spMkLst>
            <pc:docMk/>
            <pc:sldMk cId="3296044548" sldId="260"/>
            <ac:spMk id="4" creationId="{65273D53-ED12-446F-9A15-16084A5FA1C2}"/>
          </ac:spMkLst>
        </pc:spChg>
      </pc:sldChg>
      <pc:sldChg chg="modSp mod">
        <pc:chgData name="Mathis, Alice" userId="8c0d7330-cc80-4608-aafc-7c1f011a9802" providerId="ADAL" clId="{13DE68DD-D496-42D7-9F1D-66C491813CB2}" dt="2025-02-03T19:24:06.984" v="573" actId="27636"/>
        <pc:sldMkLst>
          <pc:docMk/>
          <pc:sldMk cId="2864336408" sldId="263"/>
        </pc:sldMkLst>
        <pc:spChg chg="mod">
          <ac:chgData name="Mathis, Alice" userId="8c0d7330-cc80-4608-aafc-7c1f011a9802" providerId="ADAL" clId="{13DE68DD-D496-42D7-9F1D-66C491813CB2}" dt="2025-02-03T19:24:06.984" v="573" actId="27636"/>
          <ac:spMkLst>
            <pc:docMk/>
            <pc:sldMk cId="2864336408" sldId="263"/>
            <ac:spMk id="2" creationId="{9771A298-E0E8-4F03-85E9-61F3356E27C1}"/>
          </ac:spMkLst>
        </pc:spChg>
      </pc:sldChg>
      <pc:sldChg chg="addSp delSp modSp mod">
        <pc:chgData name="Mathis, Alice" userId="8c0d7330-cc80-4608-aafc-7c1f011a9802" providerId="ADAL" clId="{13DE68DD-D496-42D7-9F1D-66C491813CB2}" dt="2025-02-03T19:00:38.097" v="46" actId="14100"/>
        <pc:sldMkLst>
          <pc:docMk/>
          <pc:sldMk cId="3458693286" sldId="265"/>
        </pc:sldMkLst>
        <pc:spChg chg="del">
          <ac:chgData name="Mathis, Alice" userId="8c0d7330-cc80-4608-aafc-7c1f011a9802" providerId="ADAL" clId="{13DE68DD-D496-42D7-9F1D-66C491813CB2}" dt="2025-02-03T18:59:28.133" v="35" actId="478"/>
          <ac:spMkLst>
            <pc:docMk/>
            <pc:sldMk cId="3458693286" sldId="265"/>
            <ac:spMk id="4" creationId="{A137D55B-163F-4000-B4E8-DD8C58C5C598}"/>
          </ac:spMkLst>
        </pc:spChg>
        <pc:picChg chg="del">
          <ac:chgData name="Mathis, Alice" userId="8c0d7330-cc80-4608-aafc-7c1f011a9802" providerId="ADAL" clId="{13DE68DD-D496-42D7-9F1D-66C491813CB2}" dt="2025-02-03T18:59:35.816" v="36" actId="478"/>
          <ac:picMkLst>
            <pc:docMk/>
            <pc:sldMk cId="3458693286" sldId="265"/>
            <ac:picMk id="7" creationId="{42212CDA-F25A-4717-BA75-54777001A886}"/>
          </ac:picMkLst>
        </pc:picChg>
        <pc:picChg chg="mod">
          <ac:chgData name="Mathis, Alice" userId="8c0d7330-cc80-4608-aafc-7c1f011a9802" providerId="ADAL" clId="{13DE68DD-D496-42D7-9F1D-66C491813CB2}" dt="2025-02-03T19:00:05.970" v="41" actId="14100"/>
          <ac:picMkLst>
            <pc:docMk/>
            <pc:sldMk cId="3458693286" sldId="265"/>
            <ac:picMk id="8" creationId="{9C6413AB-5E57-459D-AFA2-79527D6A4162}"/>
          </ac:picMkLst>
        </pc:picChg>
        <pc:picChg chg="add mod">
          <ac:chgData name="Mathis, Alice" userId="8c0d7330-cc80-4608-aafc-7c1f011a9802" providerId="ADAL" clId="{13DE68DD-D496-42D7-9F1D-66C491813CB2}" dt="2025-02-03T19:00:38.097" v="46" actId="14100"/>
          <ac:picMkLst>
            <pc:docMk/>
            <pc:sldMk cId="3458693286" sldId="265"/>
            <ac:picMk id="1026" creationId="{DFA43E0D-1716-4E35-A0EF-6CD36D181444}"/>
          </ac:picMkLst>
        </pc:picChg>
      </pc:sldChg>
      <pc:sldChg chg="modSp mod">
        <pc:chgData name="Mathis, Alice" userId="8c0d7330-cc80-4608-aafc-7c1f011a9802" providerId="ADAL" clId="{13DE68DD-D496-42D7-9F1D-66C491813CB2}" dt="2025-02-03T19:13:30.656" v="144" actId="20577"/>
        <pc:sldMkLst>
          <pc:docMk/>
          <pc:sldMk cId="1027260526" sldId="268"/>
        </pc:sldMkLst>
        <pc:spChg chg="mod">
          <ac:chgData name="Mathis, Alice" userId="8c0d7330-cc80-4608-aafc-7c1f011a9802" providerId="ADAL" clId="{13DE68DD-D496-42D7-9F1D-66C491813CB2}" dt="2025-02-03T19:13:30.656" v="144" actId="20577"/>
          <ac:spMkLst>
            <pc:docMk/>
            <pc:sldMk cId="1027260526" sldId="268"/>
            <ac:spMk id="9" creationId="{5C3DF1E1-B7D9-4DC8-8DFE-E650129D683A}"/>
          </ac:spMkLst>
        </pc:spChg>
      </pc:sldChg>
      <pc:sldChg chg="addSp modSp mod">
        <pc:chgData name="Mathis, Alice" userId="8c0d7330-cc80-4608-aafc-7c1f011a9802" providerId="ADAL" clId="{13DE68DD-D496-42D7-9F1D-66C491813CB2}" dt="2025-02-03T19:37:56.784" v="888" actId="20577"/>
        <pc:sldMkLst>
          <pc:docMk/>
          <pc:sldMk cId="578526328" sldId="269"/>
        </pc:sldMkLst>
        <pc:spChg chg="add mod">
          <ac:chgData name="Mathis, Alice" userId="8c0d7330-cc80-4608-aafc-7c1f011a9802" providerId="ADAL" clId="{13DE68DD-D496-42D7-9F1D-66C491813CB2}" dt="2025-02-03T19:37:56.784" v="888" actId="20577"/>
          <ac:spMkLst>
            <pc:docMk/>
            <pc:sldMk cId="578526328" sldId="269"/>
            <ac:spMk id="3" creationId="{DA9B6873-F601-4DBB-B50F-E55CB37D62A1}"/>
          </ac:spMkLst>
        </pc:spChg>
        <pc:spChg chg="mod">
          <ac:chgData name="Mathis, Alice" userId="8c0d7330-cc80-4608-aafc-7c1f011a9802" providerId="ADAL" clId="{13DE68DD-D496-42D7-9F1D-66C491813CB2}" dt="2025-02-03T19:35:18.750" v="792" actId="1076"/>
          <ac:spMkLst>
            <pc:docMk/>
            <pc:sldMk cId="578526328" sldId="269"/>
            <ac:spMk id="8" creationId="{C02DE1E2-D46B-4375-AA4D-20566E419963}"/>
          </ac:spMkLst>
        </pc:spChg>
      </pc:sldChg>
      <pc:sldChg chg="modSp mod">
        <pc:chgData name="Mathis, Alice" userId="8c0d7330-cc80-4608-aafc-7c1f011a9802" providerId="ADAL" clId="{13DE68DD-D496-42D7-9F1D-66C491813CB2}" dt="2025-02-03T18:57:59.556" v="34" actId="113"/>
        <pc:sldMkLst>
          <pc:docMk/>
          <pc:sldMk cId="3834855064" sldId="271"/>
        </pc:sldMkLst>
        <pc:spChg chg="mod">
          <ac:chgData name="Mathis, Alice" userId="8c0d7330-cc80-4608-aafc-7c1f011a9802" providerId="ADAL" clId="{13DE68DD-D496-42D7-9F1D-66C491813CB2}" dt="2025-02-03T18:57:59.556" v="34" actId="113"/>
          <ac:spMkLst>
            <pc:docMk/>
            <pc:sldMk cId="3834855064" sldId="271"/>
            <ac:spMk id="3" creationId="{CB802C55-F55B-48D1-87B1-06A782C0641A}"/>
          </ac:spMkLst>
        </pc:spChg>
      </pc:sldChg>
      <pc:sldChg chg="modSp new del mod">
        <pc:chgData name="Mathis, Alice" userId="8c0d7330-cc80-4608-aafc-7c1f011a9802" providerId="ADAL" clId="{13DE68DD-D496-42D7-9F1D-66C491813CB2}" dt="2025-02-03T19:31:44.523" v="787" actId="2696"/>
        <pc:sldMkLst>
          <pc:docMk/>
          <pc:sldMk cId="840731974" sldId="272"/>
        </pc:sldMkLst>
        <pc:spChg chg="mod">
          <ac:chgData name="Mathis, Alice" userId="8c0d7330-cc80-4608-aafc-7c1f011a9802" providerId="ADAL" clId="{13DE68DD-D496-42D7-9F1D-66C491813CB2}" dt="2025-02-03T19:26:48.862" v="695" actId="255"/>
          <ac:spMkLst>
            <pc:docMk/>
            <pc:sldMk cId="840731974" sldId="272"/>
            <ac:spMk id="2" creationId="{7C3873CD-F6F3-4C9B-BF32-7ECDC127EE1C}"/>
          </ac:spMkLst>
        </pc:spChg>
        <pc:spChg chg="mod">
          <ac:chgData name="Mathis, Alice" userId="8c0d7330-cc80-4608-aafc-7c1f011a9802" providerId="ADAL" clId="{13DE68DD-D496-42D7-9F1D-66C491813CB2}" dt="2025-02-03T19:26:33.273" v="694" actId="122"/>
          <ac:spMkLst>
            <pc:docMk/>
            <pc:sldMk cId="840731974" sldId="272"/>
            <ac:spMk id="3" creationId="{9A718AD6-3842-4974-9E96-E6CD6D07D4B7}"/>
          </ac:spMkLst>
        </pc:spChg>
        <pc:spChg chg="mod">
          <ac:chgData name="Mathis, Alice" userId="8c0d7330-cc80-4608-aafc-7c1f011a9802" providerId="ADAL" clId="{13DE68DD-D496-42D7-9F1D-66C491813CB2}" dt="2025-02-03T19:28:08.091" v="786" actId="20577"/>
          <ac:spMkLst>
            <pc:docMk/>
            <pc:sldMk cId="840731974" sldId="272"/>
            <ac:spMk id="4" creationId="{8992DCD3-2AD5-4672-AEAA-1FCACB37153B}"/>
          </ac:spMkLst>
        </pc:spChg>
      </pc:sldChg>
      <pc:sldChg chg="del">
        <pc:chgData name="Mathis, Alice" userId="8c0d7330-cc80-4608-aafc-7c1f011a9802" providerId="ADAL" clId="{13DE68DD-D496-42D7-9F1D-66C491813CB2}" dt="2025-02-03T19:38:03.240" v="889" actId="47"/>
        <pc:sldMkLst>
          <pc:docMk/>
          <pc:sldMk cId="1538587310" sldId="272"/>
        </pc:sldMkLst>
      </pc:sldChg>
      <pc:sldChg chg="addSp delSp modSp new del">
        <pc:chgData name="Mathis, Alice" userId="8c0d7330-cc80-4608-aafc-7c1f011a9802" providerId="ADAL" clId="{13DE68DD-D496-42D7-9F1D-66C491813CB2}" dt="2025-02-03T19:22:17.536" v="424" actId="2696"/>
        <pc:sldMkLst>
          <pc:docMk/>
          <pc:sldMk cId="2686604345" sldId="272"/>
        </pc:sldMkLst>
        <pc:picChg chg="add del mod">
          <ac:chgData name="Mathis, Alice" userId="8c0d7330-cc80-4608-aafc-7c1f011a9802" providerId="ADAL" clId="{13DE68DD-D496-42D7-9F1D-66C491813CB2}" dt="2025-02-03T19:15:37.660" v="147"/>
          <ac:picMkLst>
            <pc:docMk/>
            <pc:sldMk cId="2686604345" sldId="272"/>
            <ac:picMk id="3" creationId="{E0106B02-4E68-4F22-BE73-4A578DB4EAA8}"/>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03/03/2025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clock-alarm-clock-deadline-minute-3035731/"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C6BA-E8F6-44B3-8BBC-54A112FAEC79}"/>
              </a:ext>
            </a:extLst>
          </p:cNvPr>
          <p:cNvSpPr>
            <a:spLocks noGrp="1"/>
          </p:cNvSpPr>
          <p:nvPr>
            <p:ph type="ctrTitle"/>
          </p:nvPr>
        </p:nvSpPr>
        <p:spPr/>
        <p:txBody>
          <a:bodyPr/>
          <a:lstStyle/>
          <a:p>
            <a:r>
              <a:rPr lang="en-US" dirty="0"/>
              <a:t>Off-campus Dual Enrollment</a:t>
            </a:r>
          </a:p>
        </p:txBody>
      </p:sp>
      <p:sp>
        <p:nvSpPr>
          <p:cNvPr id="3" name="Subtitle 2">
            <a:extLst>
              <a:ext uri="{FF2B5EF4-FFF2-40B4-BE49-F238E27FC236}">
                <a16:creationId xmlns:a16="http://schemas.microsoft.com/office/drawing/2014/main" id="{BB920A69-2722-439E-9F89-82F0CB345D48}"/>
              </a:ext>
            </a:extLst>
          </p:cNvPr>
          <p:cNvSpPr>
            <a:spLocks noGrp="1"/>
          </p:cNvSpPr>
          <p:nvPr>
            <p:ph type="subTitle" idx="1"/>
          </p:nvPr>
        </p:nvSpPr>
        <p:spPr/>
        <p:txBody>
          <a:bodyPr/>
          <a:lstStyle/>
          <a:p>
            <a:endParaRPr lang="en-US" dirty="0"/>
          </a:p>
          <a:p>
            <a:r>
              <a:rPr lang="en-US" sz="2800" b="1" dirty="0"/>
              <a:t>FAMU, FSU, LIVELY, TCC</a:t>
            </a:r>
          </a:p>
        </p:txBody>
      </p:sp>
    </p:spTree>
    <p:extLst>
      <p:ext uri="{BB962C8B-B14F-4D97-AF65-F5344CB8AC3E}">
        <p14:creationId xmlns:p14="http://schemas.microsoft.com/office/powerpoint/2010/main" val="231706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4B9A-808D-47C3-9B9C-CF6C04BB5FE9}"/>
              </a:ext>
            </a:extLst>
          </p:cNvPr>
          <p:cNvSpPr>
            <a:spLocks noGrp="1"/>
          </p:cNvSpPr>
          <p:nvPr>
            <p:ph type="title"/>
          </p:nvPr>
        </p:nvSpPr>
        <p:spPr/>
        <p:txBody>
          <a:bodyPr>
            <a:normAutofit fontScale="90000"/>
          </a:bodyPr>
          <a:lstStyle/>
          <a:p>
            <a:r>
              <a:rPr lang="en-US" b="1" dirty="0"/>
              <a:t>Pros and Cons</a:t>
            </a:r>
            <a:br>
              <a:rPr lang="en-US" dirty="0"/>
            </a:br>
            <a:r>
              <a:rPr lang="en-US" dirty="0"/>
              <a:t>Why and Why not – Dual Enrollment</a:t>
            </a:r>
          </a:p>
        </p:txBody>
      </p:sp>
      <p:sp>
        <p:nvSpPr>
          <p:cNvPr id="3" name="Text Placeholder 2">
            <a:extLst>
              <a:ext uri="{FF2B5EF4-FFF2-40B4-BE49-F238E27FC236}">
                <a16:creationId xmlns:a16="http://schemas.microsoft.com/office/drawing/2014/main" id="{046C8866-BC00-4544-9E61-6D3C5C49C14E}"/>
              </a:ext>
            </a:extLst>
          </p:cNvPr>
          <p:cNvSpPr>
            <a:spLocks noGrp="1"/>
          </p:cNvSpPr>
          <p:nvPr>
            <p:ph type="body" idx="1"/>
          </p:nvPr>
        </p:nvSpPr>
        <p:spPr/>
        <p:txBody>
          <a:bodyPr/>
          <a:lstStyle/>
          <a:p>
            <a:r>
              <a:rPr lang="en-US" b="1" dirty="0">
                <a:solidFill>
                  <a:schemeClr val="tx1"/>
                </a:solidFill>
              </a:rPr>
              <a:t>Pros</a:t>
            </a:r>
          </a:p>
        </p:txBody>
      </p:sp>
      <p:sp>
        <p:nvSpPr>
          <p:cNvPr id="4" name="Content Placeholder 3">
            <a:extLst>
              <a:ext uri="{FF2B5EF4-FFF2-40B4-BE49-F238E27FC236}">
                <a16:creationId xmlns:a16="http://schemas.microsoft.com/office/drawing/2014/main" id="{65273D53-ED12-446F-9A15-16084A5FA1C2}"/>
              </a:ext>
            </a:extLst>
          </p:cNvPr>
          <p:cNvSpPr>
            <a:spLocks noGrp="1"/>
          </p:cNvSpPr>
          <p:nvPr>
            <p:ph sz="half" idx="2"/>
          </p:nvPr>
        </p:nvSpPr>
        <p:spPr>
          <a:xfrm>
            <a:off x="1293026" y="3173986"/>
            <a:ext cx="4718304" cy="2796031"/>
          </a:xfrm>
        </p:spPr>
        <p:txBody>
          <a:bodyPr>
            <a:noAutofit/>
          </a:bodyPr>
          <a:lstStyle/>
          <a:p>
            <a:r>
              <a:rPr lang="en-US" sz="1400" b="1" dirty="0"/>
              <a:t>No cost to the student</a:t>
            </a:r>
          </a:p>
          <a:p>
            <a:r>
              <a:rPr lang="en-US" sz="1400" b="1" dirty="0"/>
              <a:t>Automatic college credit upon successful completion of the course</a:t>
            </a:r>
          </a:p>
          <a:p>
            <a:r>
              <a:rPr lang="en-US" sz="1400" b="1" dirty="0"/>
              <a:t>Variety of courses and locations (FAMU, FSU, TSC, LIVELY)</a:t>
            </a:r>
          </a:p>
          <a:p>
            <a:r>
              <a:rPr lang="en-US" sz="1400" b="1" dirty="0"/>
              <a:t>High school and college credit awarded for each semester</a:t>
            </a:r>
          </a:p>
          <a:p>
            <a:r>
              <a:rPr lang="en-US" sz="1400" b="1" dirty="0"/>
              <a:t>In some cases, a course may earn 1.0 high school credit for a semester course</a:t>
            </a:r>
          </a:p>
          <a:p>
            <a:r>
              <a:rPr lang="en-US" sz="1400" b="1" dirty="0"/>
              <a:t>For State University System admission, grade will be weighted 1.0 in most cases</a:t>
            </a:r>
          </a:p>
        </p:txBody>
      </p:sp>
      <p:sp>
        <p:nvSpPr>
          <p:cNvPr id="5" name="Text Placeholder 4">
            <a:extLst>
              <a:ext uri="{FF2B5EF4-FFF2-40B4-BE49-F238E27FC236}">
                <a16:creationId xmlns:a16="http://schemas.microsoft.com/office/drawing/2014/main" id="{4F670909-1CEF-41AD-95C0-CE155B96A99E}"/>
              </a:ext>
            </a:extLst>
          </p:cNvPr>
          <p:cNvSpPr>
            <a:spLocks noGrp="1"/>
          </p:cNvSpPr>
          <p:nvPr>
            <p:ph type="body" sz="quarter" idx="3"/>
          </p:nvPr>
        </p:nvSpPr>
        <p:spPr/>
        <p:txBody>
          <a:bodyPr/>
          <a:lstStyle/>
          <a:p>
            <a:r>
              <a:rPr lang="en-US" b="1" dirty="0">
                <a:solidFill>
                  <a:schemeClr val="tx1"/>
                </a:solidFill>
              </a:rPr>
              <a:t>Cons</a:t>
            </a:r>
          </a:p>
        </p:txBody>
      </p:sp>
      <p:sp>
        <p:nvSpPr>
          <p:cNvPr id="6" name="Content Placeholder 5">
            <a:extLst>
              <a:ext uri="{FF2B5EF4-FFF2-40B4-BE49-F238E27FC236}">
                <a16:creationId xmlns:a16="http://schemas.microsoft.com/office/drawing/2014/main" id="{5C0B9816-8013-45E8-B89E-0B29FE9AA49C}"/>
              </a:ext>
            </a:extLst>
          </p:cNvPr>
          <p:cNvSpPr>
            <a:spLocks noGrp="1"/>
          </p:cNvSpPr>
          <p:nvPr>
            <p:ph sz="quarter" idx="4"/>
          </p:nvPr>
        </p:nvSpPr>
        <p:spPr>
          <a:xfrm>
            <a:off x="6178294" y="3173986"/>
            <a:ext cx="4718304" cy="2870459"/>
          </a:xfrm>
        </p:spPr>
        <p:txBody>
          <a:bodyPr>
            <a:noAutofit/>
          </a:bodyPr>
          <a:lstStyle/>
          <a:p>
            <a:r>
              <a:rPr lang="en-US" sz="1400" b="1" dirty="0"/>
              <a:t>Grade counts on your college transcript and starts your college GPA</a:t>
            </a:r>
          </a:p>
          <a:p>
            <a:r>
              <a:rPr lang="en-US" sz="1400" b="1" dirty="0"/>
              <a:t>Not always evaluated by colleges across the </a:t>
            </a:r>
            <a:r>
              <a:rPr lang="en-US" sz="1400" b="1" dirty="0" err="1"/>
              <a:t>contry</a:t>
            </a:r>
            <a:r>
              <a:rPr lang="en-US" sz="1400" b="1" dirty="0"/>
              <a:t> as credit taken or in specific curriculum area</a:t>
            </a:r>
          </a:p>
          <a:p>
            <a:r>
              <a:rPr lang="en-US" sz="1400" b="1" dirty="0"/>
              <a:t>College attendance and drop/add policies are strictly enforced</a:t>
            </a:r>
          </a:p>
          <a:p>
            <a:r>
              <a:rPr lang="en-US" sz="1400" b="1" dirty="0"/>
              <a:t>Counselor and parent communication may be limited by college restrictions</a:t>
            </a:r>
          </a:p>
          <a:p>
            <a:r>
              <a:rPr lang="en-US" sz="1400" b="1" dirty="0"/>
              <a:t>Withdrawing after drop/add will only be granted under extreme circumstances and could negatively impact college admission.</a:t>
            </a:r>
          </a:p>
        </p:txBody>
      </p:sp>
    </p:spTree>
    <p:extLst>
      <p:ext uri="{BB962C8B-B14F-4D97-AF65-F5344CB8AC3E}">
        <p14:creationId xmlns:p14="http://schemas.microsoft.com/office/powerpoint/2010/main" val="329604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CC54-E973-47BD-BC46-F06301B0A0AA}"/>
              </a:ext>
            </a:extLst>
          </p:cNvPr>
          <p:cNvSpPr>
            <a:spLocks noGrp="1"/>
          </p:cNvSpPr>
          <p:nvPr>
            <p:ph type="title"/>
          </p:nvPr>
        </p:nvSpPr>
        <p:spPr/>
        <p:txBody>
          <a:bodyPr/>
          <a:lstStyle/>
          <a:p>
            <a:r>
              <a:rPr lang="en-US" dirty="0"/>
              <a:t>Dual Enrollment Timeline and Steps  </a:t>
            </a:r>
          </a:p>
        </p:txBody>
      </p:sp>
      <p:pic>
        <p:nvPicPr>
          <p:cNvPr id="8" name="Content Placeholder 7">
            <a:extLst>
              <a:ext uri="{FF2B5EF4-FFF2-40B4-BE49-F238E27FC236}">
                <a16:creationId xmlns:a16="http://schemas.microsoft.com/office/drawing/2014/main" id="{EBBF933D-1BF6-499C-95F6-1681DC6B6D7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635256" y="1826893"/>
            <a:ext cx="621639" cy="459106"/>
          </a:xfrm>
        </p:spPr>
      </p:pic>
      <p:sp>
        <p:nvSpPr>
          <p:cNvPr id="9" name="TextBox 8">
            <a:extLst>
              <a:ext uri="{FF2B5EF4-FFF2-40B4-BE49-F238E27FC236}">
                <a16:creationId xmlns:a16="http://schemas.microsoft.com/office/drawing/2014/main" id="{5C3DF1E1-B7D9-4DC8-8DFE-E650129D683A}"/>
              </a:ext>
            </a:extLst>
          </p:cNvPr>
          <p:cNvSpPr txBox="1"/>
          <p:nvPr/>
        </p:nvSpPr>
        <p:spPr>
          <a:xfrm>
            <a:off x="1508051" y="2540676"/>
            <a:ext cx="9175898" cy="4062651"/>
          </a:xfrm>
          <a:prstGeom prst="rect">
            <a:avLst/>
          </a:prstGeom>
          <a:noFill/>
        </p:spPr>
        <p:txBody>
          <a:bodyPr wrap="square" rtlCol="0">
            <a:spAutoFit/>
          </a:bodyPr>
          <a:lstStyle/>
          <a:p>
            <a:pPr marL="342900" indent="-342900">
              <a:buAutoNum type="arabicPeriod"/>
            </a:pPr>
            <a:r>
              <a:rPr lang="en-US" sz="2400" b="1" dirty="0">
                <a:solidFill>
                  <a:srgbClr val="FF0000"/>
                </a:solidFill>
              </a:rPr>
              <a:t>February 4</a:t>
            </a:r>
            <a:r>
              <a:rPr lang="en-US" sz="2400" dirty="0"/>
              <a:t>- Attend Mandatory Dual Enrollment Meeting</a:t>
            </a:r>
          </a:p>
          <a:p>
            <a:pPr marL="342900" indent="-342900">
              <a:buAutoNum type="arabicPeriod"/>
            </a:pPr>
            <a:r>
              <a:rPr lang="en-US" sz="2400" b="1" dirty="0">
                <a:solidFill>
                  <a:srgbClr val="FF0000"/>
                </a:solidFill>
              </a:rPr>
              <a:t>March 19 </a:t>
            </a:r>
            <a:r>
              <a:rPr lang="en-US" sz="2400" dirty="0"/>
              <a:t>– Attend FSU DE Meeting (students who meet qualifications only).  Deadline to submit paperwork to Chiles FSU DE Coordinator is March 28.</a:t>
            </a:r>
          </a:p>
          <a:p>
            <a:pPr marL="342900" indent="-342900">
              <a:buAutoNum type="arabicPeriod"/>
            </a:pPr>
            <a:r>
              <a:rPr lang="en-US" sz="2400" b="1" dirty="0">
                <a:solidFill>
                  <a:srgbClr val="FF0000"/>
                </a:solidFill>
              </a:rPr>
              <a:t>March 20-April 20 </a:t>
            </a:r>
            <a:r>
              <a:rPr lang="en-US" sz="2400" dirty="0"/>
              <a:t>– Schedule an appointment with your School Counselor to complete the Enrollment and Registration Process for FAMU, LIVELY and TCC.</a:t>
            </a:r>
          </a:p>
          <a:p>
            <a:pPr marL="342900" indent="-342900">
              <a:buAutoNum type="arabicPeriod"/>
            </a:pPr>
            <a:r>
              <a:rPr lang="en-US" sz="2400" b="1" dirty="0">
                <a:solidFill>
                  <a:srgbClr val="FF0000"/>
                </a:solidFill>
              </a:rPr>
              <a:t> May 16 </a:t>
            </a:r>
            <a:r>
              <a:rPr lang="en-US" sz="2400" dirty="0"/>
              <a:t>– Final Dual Enrollment deadline for Chiles – all processes must be completed; colleges may have earlier deadlines which you will need to comply with.</a:t>
            </a:r>
          </a:p>
          <a:p>
            <a:pPr marL="342900" indent="-342900">
              <a:buAutoNum type="arabicPeriod"/>
            </a:pPr>
            <a:endParaRPr lang="en-US" dirty="0"/>
          </a:p>
        </p:txBody>
      </p:sp>
    </p:spTree>
    <p:extLst>
      <p:ext uri="{BB962C8B-B14F-4D97-AF65-F5344CB8AC3E}">
        <p14:creationId xmlns:p14="http://schemas.microsoft.com/office/powerpoint/2010/main" val="102726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D6F649-8140-4E39-B93A-22CE12EF3ADD}"/>
              </a:ext>
            </a:extLst>
          </p:cNvPr>
          <p:cNvSpPr txBox="1"/>
          <p:nvPr/>
        </p:nvSpPr>
        <p:spPr>
          <a:xfrm>
            <a:off x="2345635" y="1338470"/>
            <a:ext cx="7553739" cy="830997"/>
          </a:xfrm>
          <a:prstGeom prst="rect">
            <a:avLst/>
          </a:prstGeom>
          <a:noFill/>
        </p:spPr>
        <p:txBody>
          <a:bodyPr wrap="square" rtlCol="0">
            <a:spAutoFit/>
          </a:bodyPr>
          <a:lstStyle/>
          <a:p>
            <a:pPr algn="ctr"/>
            <a:r>
              <a:rPr lang="en-US" sz="4800" dirty="0"/>
              <a:t>QUESTIONS and ANSWERS</a:t>
            </a:r>
          </a:p>
        </p:txBody>
      </p:sp>
      <p:sp>
        <p:nvSpPr>
          <p:cNvPr id="8" name="TextBox 7">
            <a:extLst>
              <a:ext uri="{FF2B5EF4-FFF2-40B4-BE49-F238E27FC236}">
                <a16:creationId xmlns:a16="http://schemas.microsoft.com/office/drawing/2014/main" id="{C02DE1E2-D46B-4375-AA4D-20566E419963}"/>
              </a:ext>
            </a:extLst>
          </p:cNvPr>
          <p:cNvSpPr txBox="1"/>
          <p:nvPr/>
        </p:nvSpPr>
        <p:spPr>
          <a:xfrm>
            <a:off x="2345635" y="4391247"/>
            <a:ext cx="8110331" cy="2000548"/>
          </a:xfrm>
          <a:prstGeom prst="rect">
            <a:avLst/>
          </a:prstGeom>
          <a:noFill/>
        </p:spPr>
        <p:txBody>
          <a:bodyPr wrap="square" rtlCol="0">
            <a:spAutoFit/>
          </a:bodyPr>
          <a:lstStyle/>
          <a:p>
            <a:pPr algn="ctr"/>
            <a:r>
              <a:rPr lang="en-US" sz="2000" b="1" i="1" dirty="0"/>
              <a:t>Thank you for attending this evening’s informational session.</a:t>
            </a:r>
          </a:p>
          <a:p>
            <a:pPr algn="ctr"/>
            <a:r>
              <a:rPr lang="en-US" sz="2400" b="1" i="1" dirty="0"/>
              <a:t>Department of Guidance &amp; Counseling</a:t>
            </a:r>
          </a:p>
          <a:p>
            <a:pPr algn="ctr"/>
            <a:r>
              <a:rPr lang="en-US" sz="2000" b="1" i="1" dirty="0"/>
              <a:t>Lawton Chiles High School</a:t>
            </a:r>
          </a:p>
          <a:p>
            <a:pPr algn="ctr"/>
            <a:r>
              <a:rPr lang="en-US" sz="2000" b="1" i="1" dirty="0"/>
              <a:t>Mrs. Calli Pickens, Assistant Principal for Curriculum</a:t>
            </a:r>
          </a:p>
          <a:p>
            <a:pPr algn="ctr"/>
            <a:r>
              <a:rPr lang="en-US" sz="2000" b="1" i="1" dirty="0"/>
              <a:t>Mr. Joseph L. Burgess, Principal </a:t>
            </a:r>
          </a:p>
          <a:p>
            <a:pPr algn="ctr"/>
            <a:endParaRPr lang="en-US" sz="2000" b="1" i="1" dirty="0"/>
          </a:p>
        </p:txBody>
      </p:sp>
      <p:sp>
        <p:nvSpPr>
          <p:cNvPr id="3" name="TextBox 2">
            <a:extLst>
              <a:ext uri="{FF2B5EF4-FFF2-40B4-BE49-F238E27FC236}">
                <a16:creationId xmlns:a16="http://schemas.microsoft.com/office/drawing/2014/main" id="{DA9B6873-F601-4DBB-B50F-E55CB37D62A1}"/>
              </a:ext>
            </a:extLst>
          </p:cNvPr>
          <p:cNvSpPr txBox="1"/>
          <p:nvPr/>
        </p:nvSpPr>
        <p:spPr>
          <a:xfrm>
            <a:off x="2509284" y="2467217"/>
            <a:ext cx="6868633" cy="1754326"/>
          </a:xfrm>
          <a:prstGeom prst="rect">
            <a:avLst/>
          </a:prstGeom>
          <a:noFill/>
        </p:spPr>
        <p:txBody>
          <a:bodyPr wrap="square" rtlCol="0">
            <a:spAutoFit/>
          </a:bodyPr>
          <a:lstStyle/>
          <a:p>
            <a:r>
              <a:rPr lang="en-US" sz="1800" b="1" dirty="0"/>
              <a:t>IMPORTANT NOTE: </a:t>
            </a:r>
          </a:p>
          <a:p>
            <a:r>
              <a:rPr lang="en-US" sz="1800" b="1" dirty="0"/>
              <a:t>Please be advised that these requirements are subject to change due to the District Articulation Agreements with these institutions. At this time the Agreements have not been finalized for the 2025-2026 School Year.  Please be sure to check with your School Counselor for updates.</a:t>
            </a:r>
            <a:endParaRPr lang="en-US" b="1" dirty="0"/>
          </a:p>
        </p:txBody>
      </p:sp>
    </p:spTree>
    <p:extLst>
      <p:ext uri="{BB962C8B-B14F-4D97-AF65-F5344CB8AC3E}">
        <p14:creationId xmlns:p14="http://schemas.microsoft.com/office/powerpoint/2010/main" val="57852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34BF-5DB7-4E46-B7D5-B79325206771}"/>
              </a:ext>
            </a:extLst>
          </p:cNvPr>
          <p:cNvSpPr>
            <a:spLocks noGrp="1"/>
          </p:cNvSpPr>
          <p:nvPr>
            <p:ph type="title"/>
          </p:nvPr>
        </p:nvSpPr>
        <p:spPr/>
        <p:txBody>
          <a:bodyPr/>
          <a:lstStyle/>
          <a:p>
            <a:r>
              <a:rPr lang="en-US" dirty="0"/>
              <a:t>DE Informational Meeting Agenda</a:t>
            </a:r>
          </a:p>
        </p:txBody>
      </p:sp>
      <p:sp>
        <p:nvSpPr>
          <p:cNvPr id="3" name="Content Placeholder 2">
            <a:extLst>
              <a:ext uri="{FF2B5EF4-FFF2-40B4-BE49-F238E27FC236}">
                <a16:creationId xmlns:a16="http://schemas.microsoft.com/office/drawing/2014/main" id="{A693CC1E-F293-4646-9FBC-FB5B2724C344}"/>
              </a:ext>
            </a:extLst>
          </p:cNvPr>
          <p:cNvSpPr>
            <a:spLocks noGrp="1"/>
          </p:cNvSpPr>
          <p:nvPr>
            <p:ph idx="1"/>
          </p:nvPr>
        </p:nvSpPr>
        <p:spPr>
          <a:xfrm>
            <a:off x="1295401" y="2556931"/>
            <a:ext cx="9601196" cy="3486059"/>
          </a:xfrm>
        </p:spPr>
        <p:txBody>
          <a:bodyPr>
            <a:normAutofit lnSpcReduction="10000"/>
          </a:bodyPr>
          <a:lstStyle/>
          <a:p>
            <a:r>
              <a:rPr lang="en-US" dirty="0"/>
              <a:t>Welcome &amp; Introductions</a:t>
            </a:r>
          </a:p>
          <a:p>
            <a:r>
              <a:rPr lang="en-US" dirty="0"/>
              <a:t>Graduation Requirements</a:t>
            </a:r>
          </a:p>
          <a:p>
            <a:r>
              <a:rPr lang="en-US" dirty="0"/>
              <a:t>What is Dual Enrollment</a:t>
            </a:r>
          </a:p>
          <a:p>
            <a:r>
              <a:rPr lang="en-US" dirty="0"/>
              <a:t>Requirements</a:t>
            </a:r>
          </a:p>
          <a:p>
            <a:r>
              <a:rPr lang="en-US" dirty="0"/>
              <a:t>Pros and Cons of Dual Enrollment</a:t>
            </a:r>
          </a:p>
          <a:p>
            <a:r>
              <a:rPr lang="en-US" dirty="0"/>
              <a:t>Dual Enrollment Timeline</a:t>
            </a:r>
          </a:p>
          <a:p>
            <a:r>
              <a:rPr lang="en-US" dirty="0"/>
              <a:t>Questions and Answers</a:t>
            </a:r>
          </a:p>
          <a:p>
            <a:endParaRPr lang="en-US" dirty="0"/>
          </a:p>
          <a:p>
            <a:endParaRPr lang="en-US" dirty="0"/>
          </a:p>
          <a:p>
            <a:endParaRPr lang="en-US" dirty="0"/>
          </a:p>
        </p:txBody>
      </p:sp>
    </p:spTree>
    <p:extLst>
      <p:ext uri="{BB962C8B-B14F-4D97-AF65-F5344CB8AC3E}">
        <p14:creationId xmlns:p14="http://schemas.microsoft.com/office/powerpoint/2010/main" val="3276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5995-9D63-45B3-BC9B-8F67F9C1F451}"/>
              </a:ext>
            </a:extLst>
          </p:cNvPr>
          <p:cNvSpPr>
            <a:spLocks noGrp="1"/>
          </p:cNvSpPr>
          <p:nvPr>
            <p:ph type="title"/>
          </p:nvPr>
        </p:nvSpPr>
        <p:spPr/>
        <p:txBody>
          <a:bodyPr/>
          <a:lstStyle/>
          <a:p>
            <a:r>
              <a:rPr lang="en-US" b="1" dirty="0"/>
              <a:t>Guidance &amp; Counseling Department</a:t>
            </a:r>
          </a:p>
        </p:txBody>
      </p:sp>
      <p:sp>
        <p:nvSpPr>
          <p:cNvPr id="4" name="TextBox 3">
            <a:extLst>
              <a:ext uri="{FF2B5EF4-FFF2-40B4-BE49-F238E27FC236}">
                <a16:creationId xmlns:a16="http://schemas.microsoft.com/office/drawing/2014/main" id="{686CEAD9-DB3A-4B02-A5BE-596056A9FD28}"/>
              </a:ext>
            </a:extLst>
          </p:cNvPr>
          <p:cNvSpPr txBox="1"/>
          <p:nvPr/>
        </p:nvSpPr>
        <p:spPr>
          <a:xfrm>
            <a:off x="1679945" y="2535325"/>
            <a:ext cx="9344245" cy="3847207"/>
          </a:xfrm>
          <a:prstGeom prst="rect">
            <a:avLst/>
          </a:prstGeom>
          <a:noFill/>
        </p:spPr>
        <p:txBody>
          <a:bodyPr wrap="square" rtlCol="0">
            <a:spAutoFit/>
          </a:bodyPr>
          <a:lstStyle/>
          <a:p>
            <a:r>
              <a:rPr lang="en-US" sz="2800" b="1" dirty="0"/>
              <a:t>School Counselors:</a:t>
            </a:r>
          </a:p>
          <a:p>
            <a:endParaRPr lang="en-US" sz="1400" b="1" dirty="0"/>
          </a:p>
          <a:p>
            <a:r>
              <a:rPr lang="en-US" sz="2800" b="1" dirty="0"/>
              <a:t>Mrs. Natalie Garner				A-De</a:t>
            </a:r>
          </a:p>
          <a:p>
            <a:r>
              <a:rPr lang="en-US" sz="2800" b="1" dirty="0"/>
              <a:t>Mrs. Sarah Bender				Dh-Je</a:t>
            </a:r>
          </a:p>
          <a:p>
            <a:r>
              <a:rPr lang="en-US" sz="2800" b="1" dirty="0"/>
              <a:t>Ms. Alice Mathis					</a:t>
            </a:r>
            <a:r>
              <a:rPr lang="en-US" sz="2800" b="1" dirty="0" err="1"/>
              <a:t>Jh</a:t>
            </a:r>
            <a:r>
              <a:rPr lang="en-US" sz="2800" b="1" dirty="0"/>
              <a:t>-Mi</a:t>
            </a:r>
          </a:p>
          <a:p>
            <a:r>
              <a:rPr lang="en-US" sz="2800" b="1" dirty="0"/>
              <a:t>Mrs. Natalie Ferrera				Mo-Rod</a:t>
            </a:r>
          </a:p>
          <a:p>
            <a:r>
              <a:rPr lang="en-US" sz="2800" b="1" dirty="0"/>
              <a:t>Mrs. Brigitte Robinson			Roe-Z</a:t>
            </a:r>
          </a:p>
          <a:p>
            <a:endParaRPr lang="en-US" sz="1400" b="1" dirty="0"/>
          </a:p>
          <a:p>
            <a:r>
              <a:rPr lang="en-US" sz="2400" b="1" dirty="0"/>
              <a:t>Mrs. Shaila Behara, Secretary</a:t>
            </a:r>
          </a:p>
          <a:p>
            <a:r>
              <a:rPr lang="en-US" sz="2400" b="1" dirty="0"/>
              <a:t>Mrs. Kanwal Majid, Registrar</a:t>
            </a:r>
          </a:p>
        </p:txBody>
      </p:sp>
    </p:spTree>
    <p:extLst>
      <p:ext uri="{BB962C8B-B14F-4D97-AF65-F5344CB8AC3E}">
        <p14:creationId xmlns:p14="http://schemas.microsoft.com/office/powerpoint/2010/main" val="118304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C208-999C-41B2-964B-40C3821F796B}"/>
              </a:ext>
            </a:extLst>
          </p:cNvPr>
          <p:cNvSpPr>
            <a:spLocks noGrp="1"/>
          </p:cNvSpPr>
          <p:nvPr>
            <p:ph type="title"/>
          </p:nvPr>
        </p:nvSpPr>
        <p:spPr>
          <a:xfrm>
            <a:off x="1295402" y="965506"/>
            <a:ext cx="9601196" cy="1245679"/>
          </a:xfrm>
        </p:spPr>
        <p:txBody>
          <a:bodyPr/>
          <a:lstStyle/>
          <a:p>
            <a:r>
              <a:rPr lang="en-US" dirty="0"/>
              <a:t>Graduation Requirements</a:t>
            </a:r>
          </a:p>
        </p:txBody>
      </p:sp>
      <p:sp>
        <p:nvSpPr>
          <p:cNvPr id="8" name="Rectangle 7">
            <a:extLst>
              <a:ext uri="{FF2B5EF4-FFF2-40B4-BE49-F238E27FC236}">
                <a16:creationId xmlns:a16="http://schemas.microsoft.com/office/drawing/2014/main" id="{7E271CE6-F90A-4854-88B5-E729FD6BEDA5}"/>
              </a:ext>
            </a:extLst>
          </p:cNvPr>
          <p:cNvSpPr/>
          <p:nvPr/>
        </p:nvSpPr>
        <p:spPr>
          <a:xfrm>
            <a:off x="1479664" y="2534637"/>
            <a:ext cx="8994371" cy="3360920"/>
          </a:xfrm>
          <a:prstGeom prst="rect">
            <a:avLst/>
          </a:prstGeom>
        </p:spPr>
        <p:txBody>
          <a:bodyPr wrap="square">
            <a:spAutoFit/>
          </a:bodyPr>
          <a:lstStyle/>
          <a:p>
            <a:pPr>
              <a:lnSpc>
                <a:spcPct val="90000"/>
              </a:lnSpc>
            </a:pPr>
            <a:r>
              <a:rPr lang="en-US" altLang="en-US" b="1" dirty="0"/>
              <a:t>24 Total Credits</a:t>
            </a:r>
          </a:p>
          <a:p>
            <a:pPr>
              <a:lnSpc>
                <a:spcPct val="90000"/>
              </a:lnSpc>
            </a:pPr>
            <a:r>
              <a:rPr lang="en-US" altLang="en-US" b="1" dirty="0"/>
              <a:t>English – 4 credits</a:t>
            </a:r>
          </a:p>
          <a:p>
            <a:pPr>
              <a:lnSpc>
                <a:spcPct val="90000"/>
              </a:lnSpc>
            </a:pPr>
            <a:r>
              <a:rPr lang="en-US" altLang="en-US" b="1" dirty="0"/>
              <a:t>Math – 4 credits (to include Algebra I- EOC = 30%; and Geometry -  EOC= 30%) </a:t>
            </a:r>
          </a:p>
          <a:p>
            <a:pPr>
              <a:lnSpc>
                <a:spcPct val="90000"/>
              </a:lnSpc>
            </a:pPr>
            <a:r>
              <a:rPr lang="en-US" altLang="en-US" b="1" dirty="0"/>
              <a:t>Science – (to include Biology - EOC = 30%)</a:t>
            </a:r>
          </a:p>
          <a:p>
            <a:pPr>
              <a:lnSpc>
                <a:spcPct val="90000"/>
              </a:lnSpc>
            </a:pPr>
            <a:r>
              <a:rPr lang="en-US" altLang="en-US" b="1" dirty="0"/>
              <a:t>Social Studies – 3.5 credits ( World History, US History –EOC = 30%, Economics and US Government, beginning 23-24: Personal Finance)</a:t>
            </a:r>
          </a:p>
          <a:p>
            <a:pPr>
              <a:lnSpc>
                <a:spcPct val="90000"/>
              </a:lnSpc>
            </a:pPr>
            <a:r>
              <a:rPr lang="en-US" altLang="en-US" b="1" dirty="0"/>
              <a:t>HOPE– 1 credit </a:t>
            </a:r>
          </a:p>
          <a:p>
            <a:pPr>
              <a:lnSpc>
                <a:spcPct val="90000"/>
              </a:lnSpc>
            </a:pPr>
            <a:r>
              <a:rPr lang="en-US" altLang="en-US" b="1" dirty="0"/>
              <a:t>Fine Art  or DOE approved Practical Art *– 1 credit </a:t>
            </a:r>
          </a:p>
          <a:p>
            <a:pPr>
              <a:lnSpc>
                <a:spcPct val="90000"/>
              </a:lnSpc>
            </a:pPr>
            <a:r>
              <a:rPr lang="en-US" altLang="en-US" b="1" dirty="0"/>
              <a:t>Electives – as needed for a total of 24 credits (7.5 credits) or (8 credits)</a:t>
            </a:r>
          </a:p>
          <a:p>
            <a:pPr>
              <a:lnSpc>
                <a:spcPct val="90000"/>
              </a:lnSpc>
            </a:pPr>
            <a:r>
              <a:rPr lang="en-US" altLang="en-US" b="1" dirty="0"/>
              <a:t>Earn a 2.0 unweighted GPA</a:t>
            </a:r>
          </a:p>
          <a:p>
            <a:pPr>
              <a:lnSpc>
                <a:spcPct val="90000"/>
              </a:lnSpc>
            </a:pPr>
            <a:r>
              <a:rPr lang="en-US" altLang="en-US" b="1" dirty="0"/>
              <a:t>Pass Grade 10 ELA FAST statewide assessment</a:t>
            </a:r>
          </a:p>
          <a:p>
            <a:pPr>
              <a:lnSpc>
                <a:spcPct val="90000"/>
              </a:lnSpc>
            </a:pPr>
            <a:r>
              <a:rPr lang="en-US" altLang="en-US" b="1" dirty="0"/>
              <a:t>Pass Algebra I EOC BEST Test or Geometry EOC or earn comparative score </a:t>
            </a:r>
          </a:p>
          <a:p>
            <a:r>
              <a:rPr lang="en-US" altLang="en-US" sz="1600" b="1" u="sng" dirty="0"/>
              <a:t>*</a:t>
            </a:r>
            <a:r>
              <a:rPr lang="en-US" altLang="en-US" b="1" u="sng" dirty="0"/>
              <a:t>DOE Approved Practical Arts as indicated on your Course Registration Form</a:t>
            </a:r>
            <a:endParaRPr lang="en-US" altLang="en-US" b="1" dirty="0"/>
          </a:p>
        </p:txBody>
      </p:sp>
    </p:spTree>
    <p:extLst>
      <p:ext uri="{BB962C8B-B14F-4D97-AF65-F5344CB8AC3E}">
        <p14:creationId xmlns:p14="http://schemas.microsoft.com/office/powerpoint/2010/main" val="366194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4CA5-794B-4401-91FA-E506E97F950D}"/>
              </a:ext>
            </a:extLst>
          </p:cNvPr>
          <p:cNvSpPr>
            <a:spLocks noGrp="1"/>
          </p:cNvSpPr>
          <p:nvPr>
            <p:ph type="title"/>
          </p:nvPr>
        </p:nvSpPr>
        <p:spPr/>
        <p:txBody>
          <a:bodyPr/>
          <a:lstStyle/>
          <a:p>
            <a:r>
              <a:rPr lang="en-US" b="1" dirty="0"/>
              <a:t>What is Dual Enrollment</a:t>
            </a:r>
          </a:p>
        </p:txBody>
      </p:sp>
      <p:sp>
        <p:nvSpPr>
          <p:cNvPr id="5" name="TextBox 4">
            <a:extLst>
              <a:ext uri="{FF2B5EF4-FFF2-40B4-BE49-F238E27FC236}">
                <a16:creationId xmlns:a16="http://schemas.microsoft.com/office/drawing/2014/main" id="{FBAA83DB-3912-4D8D-AE40-C5F807C717AD}"/>
              </a:ext>
            </a:extLst>
          </p:cNvPr>
          <p:cNvSpPr txBox="1"/>
          <p:nvPr/>
        </p:nvSpPr>
        <p:spPr>
          <a:xfrm>
            <a:off x="1295402" y="2673927"/>
            <a:ext cx="9601196" cy="4308872"/>
          </a:xfrm>
          <a:prstGeom prst="rect">
            <a:avLst/>
          </a:prstGeom>
          <a:noFill/>
        </p:spPr>
        <p:txBody>
          <a:bodyPr wrap="square" rtlCol="0">
            <a:spAutoFit/>
          </a:bodyPr>
          <a:lstStyle/>
          <a:p>
            <a:r>
              <a:rPr lang="en-US" sz="3200" b="1" dirty="0"/>
              <a:t>Dual Enrollment is an acceleration option, it allows students who are still in high school to take college-level courses and accelerate their educational achievement. Dual enrolled students earn credit towards high school graduation, while at the same time earning college credits. </a:t>
            </a:r>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179111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3044-39BE-40B5-892D-4D8789153E46}"/>
              </a:ext>
            </a:extLst>
          </p:cNvPr>
          <p:cNvSpPr>
            <a:spLocks noGrp="1"/>
          </p:cNvSpPr>
          <p:nvPr>
            <p:ph type="title"/>
          </p:nvPr>
        </p:nvSpPr>
        <p:spPr/>
        <p:txBody>
          <a:bodyPr/>
          <a:lstStyle/>
          <a:p>
            <a:r>
              <a:rPr lang="en-US" b="1" dirty="0"/>
              <a:t>What is Dual Enrollment continued…</a:t>
            </a:r>
          </a:p>
        </p:txBody>
      </p:sp>
      <p:sp>
        <p:nvSpPr>
          <p:cNvPr id="3" name="Rectangle 2">
            <a:extLst>
              <a:ext uri="{FF2B5EF4-FFF2-40B4-BE49-F238E27FC236}">
                <a16:creationId xmlns:a16="http://schemas.microsoft.com/office/drawing/2014/main" id="{CB802C55-F55B-48D1-87B1-06A782C0641A}"/>
              </a:ext>
            </a:extLst>
          </p:cNvPr>
          <p:cNvSpPr/>
          <p:nvPr/>
        </p:nvSpPr>
        <p:spPr>
          <a:xfrm>
            <a:off x="1295402" y="2443578"/>
            <a:ext cx="9517910" cy="3046988"/>
          </a:xfrm>
          <a:prstGeom prst="rect">
            <a:avLst/>
          </a:prstGeom>
        </p:spPr>
        <p:txBody>
          <a:bodyPr wrap="square">
            <a:spAutoFit/>
          </a:bodyPr>
          <a:lstStyle/>
          <a:p>
            <a:r>
              <a:rPr lang="en-US" sz="2000" b="1" dirty="0"/>
              <a:t>There is no cost to Dual Enrolled students for the following:</a:t>
            </a:r>
          </a:p>
          <a:p>
            <a:pPr marL="342900" indent="-342900">
              <a:buFont typeface="Arial" panose="020B0604020202020204" pitchFamily="34" charset="0"/>
              <a:buChar char="•"/>
            </a:pPr>
            <a:r>
              <a:rPr lang="en-US" sz="2000" b="1" dirty="0"/>
              <a:t>Tuition, registration and lab fees.</a:t>
            </a:r>
          </a:p>
          <a:p>
            <a:pPr marL="342900" indent="-342900">
              <a:buFont typeface="Arial" panose="020B0604020202020204" pitchFamily="34" charset="0"/>
              <a:buChar char="•"/>
            </a:pPr>
            <a:r>
              <a:rPr lang="en-US" sz="2000" b="1" dirty="0"/>
              <a:t>Textbooks are also ordered by the school and students pay no cost for them.  </a:t>
            </a:r>
          </a:p>
          <a:p>
            <a:pPr marL="342900" indent="-342900">
              <a:buFont typeface="Arial" panose="020B0604020202020204" pitchFamily="34" charset="0"/>
              <a:buChar char="•"/>
            </a:pPr>
            <a:r>
              <a:rPr lang="en-US" sz="2000" b="1" dirty="0"/>
              <a:t>All services available to regular college students, such as use of the Library and Learning Commons are also available to dual enrolled students. </a:t>
            </a:r>
          </a:p>
          <a:p>
            <a:r>
              <a:rPr lang="en-US" sz="2000" b="1" dirty="0"/>
              <a:t>There is General/Regular Dual Enrollment and Early Admit Dual Enrollment.</a:t>
            </a:r>
          </a:p>
          <a:p>
            <a:endParaRPr lang="en-US" dirty="0"/>
          </a:p>
          <a:p>
            <a:r>
              <a:rPr lang="en-US" b="1" i="1" u="sng" dirty="0"/>
              <a:t>Advanced Placement </a:t>
            </a:r>
            <a:r>
              <a:rPr lang="en-US" b="1" i="1" dirty="0"/>
              <a:t>is also an acceleration option, it allows students to challenge themselves  academically by taking college level courses in high school.  Advanced Placement students take courses based on their teacher recommendation -Specific course limitations vary by course.</a:t>
            </a:r>
          </a:p>
        </p:txBody>
      </p:sp>
    </p:spTree>
    <p:extLst>
      <p:ext uri="{BB962C8B-B14F-4D97-AF65-F5344CB8AC3E}">
        <p14:creationId xmlns:p14="http://schemas.microsoft.com/office/powerpoint/2010/main" val="383485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A920-5EBE-4D0D-8261-104BE86B9835}"/>
              </a:ext>
            </a:extLst>
          </p:cNvPr>
          <p:cNvSpPr>
            <a:spLocks noGrp="1"/>
          </p:cNvSpPr>
          <p:nvPr>
            <p:ph type="title"/>
          </p:nvPr>
        </p:nvSpPr>
        <p:spPr>
          <a:xfrm>
            <a:off x="1446213" y="814647"/>
            <a:ext cx="9296398" cy="2614353"/>
          </a:xfrm>
        </p:spPr>
        <p:txBody>
          <a:bodyPr>
            <a:normAutofit fontScale="90000"/>
          </a:bodyPr>
          <a:lstStyle/>
          <a:p>
            <a:r>
              <a:rPr lang="en-US" b="1" dirty="0"/>
              <a:t>General Requirements</a:t>
            </a:r>
            <a:br>
              <a:rPr lang="en-US" dirty="0"/>
            </a:br>
            <a:r>
              <a:rPr lang="en-US" dirty="0"/>
              <a:t>In order to participate in dual enrollment that we have with the four colleges:  FAMU, FSU, LIVELY and TCC.   A student must be full-time enrolled student in “good standing”, this means a student cannot have any attendance or discipline issues or concerns that would jeopardize their participation in DE.</a:t>
            </a:r>
            <a:br>
              <a:rPr lang="en-US" dirty="0"/>
            </a:br>
            <a:endParaRPr lang="en-US" dirty="0"/>
          </a:p>
        </p:txBody>
      </p:sp>
      <p:sp>
        <p:nvSpPr>
          <p:cNvPr id="3" name="Text Placeholder 2">
            <a:extLst>
              <a:ext uri="{FF2B5EF4-FFF2-40B4-BE49-F238E27FC236}">
                <a16:creationId xmlns:a16="http://schemas.microsoft.com/office/drawing/2014/main" id="{56C21CDC-EED5-4E16-93EF-4A612EB0A36C}"/>
              </a:ext>
            </a:extLst>
          </p:cNvPr>
          <p:cNvSpPr>
            <a:spLocks noGrp="1"/>
          </p:cNvSpPr>
          <p:nvPr>
            <p:ph type="body" sz="quarter" idx="13"/>
          </p:nvPr>
        </p:nvSpPr>
        <p:spPr/>
        <p:txBody>
          <a:bodyPr>
            <a:normAutofit fontScale="92500" lnSpcReduction="20000"/>
          </a:bodyPr>
          <a:lstStyle/>
          <a:p>
            <a:pPr algn="ctr"/>
            <a:r>
              <a:rPr lang="en-US" b="1" dirty="0"/>
              <a:t>Each college has specific requirements in order to participate in dual enrollment which includes: GPA, Test Scores, prerequisite courses for certain courses, etc.  </a:t>
            </a:r>
          </a:p>
        </p:txBody>
      </p:sp>
      <p:pic>
        <p:nvPicPr>
          <p:cNvPr id="5" name="Picture 4">
            <a:extLst>
              <a:ext uri="{FF2B5EF4-FFF2-40B4-BE49-F238E27FC236}">
                <a16:creationId xmlns:a16="http://schemas.microsoft.com/office/drawing/2014/main" id="{AEABFAE2-5D20-4154-80D5-DE1971B789DD}"/>
              </a:ext>
            </a:extLst>
          </p:cNvPr>
          <p:cNvPicPr>
            <a:picLocks noChangeAspect="1"/>
          </p:cNvPicPr>
          <p:nvPr/>
        </p:nvPicPr>
        <p:blipFill>
          <a:blip r:embed="rId2"/>
          <a:stretch>
            <a:fillRect/>
          </a:stretch>
        </p:blipFill>
        <p:spPr>
          <a:xfrm>
            <a:off x="1286933" y="4400318"/>
            <a:ext cx="2763585" cy="1302214"/>
          </a:xfrm>
          <a:prstGeom prst="rect">
            <a:avLst/>
          </a:prstGeom>
        </p:spPr>
      </p:pic>
      <p:pic>
        <p:nvPicPr>
          <p:cNvPr id="6" name="Picture 5">
            <a:extLst>
              <a:ext uri="{FF2B5EF4-FFF2-40B4-BE49-F238E27FC236}">
                <a16:creationId xmlns:a16="http://schemas.microsoft.com/office/drawing/2014/main" id="{D8D0E083-BD27-4D1B-B800-97F278F9E9C9}"/>
              </a:ext>
            </a:extLst>
          </p:cNvPr>
          <p:cNvPicPr>
            <a:picLocks noChangeAspect="1"/>
          </p:cNvPicPr>
          <p:nvPr/>
        </p:nvPicPr>
        <p:blipFill>
          <a:blip r:embed="rId3"/>
          <a:stretch>
            <a:fillRect/>
          </a:stretch>
        </p:blipFill>
        <p:spPr>
          <a:xfrm>
            <a:off x="4303222" y="4343399"/>
            <a:ext cx="1524000" cy="1524000"/>
          </a:xfrm>
          <a:prstGeom prst="rect">
            <a:avLst/>
          </a:prstGeom>
        </p:spPr>
      </p:pic>
      <p:pic>
        <p:nvPicPr>
          <p:cNvPr id="8" name="Picture 7">
            <a:extLst>
              <a:ext uri="{FF2B5EF4-FFF2-40B4-BE49-F238E27FC236}">
                <a16:creationId xmlns:a16="http://schemas.microsoft.com/office/drawing/2014/main" id="{9C6413AB-5E57-459D-AFA2-79527D6A4162}"/>
              </a:ext>
            </a:extLst>
          </p:cNvPr>
          <p:cNvPicPr>
            <a:picLocks noChangeAspect="1"/>
          </p:cNvPicPr>
          <p:nvPr/>
        </p:nvPicPr>
        <p:blipFill>
          <a:blip r:embed="rId4"/>
          <a:stretch>
            <a:fillRect/>
          </a:stretch>
        </p:blipFill>
        <p:spPr>
          <a:xfrm>
            <a:off x="6201089" y="4400319"/>
            <a:ext cx="1619250" cy="1302213"/>
          </a:xfrm>
          <a:prstGeom prst="rect">
            <a:avLst/>
          </a:prstGeom>
        </p:spPr>
      </p:pic>
      <p:pic>
        <p:nvPicPr>
          <p:cNvPr id="1026" name="Picture 2" descr="Tallahassee State College (TSC)">
            <a:extLst>
              <a:ext uri="{FF2B5EF4-FFF2-40B4-BE49-F238E27FC236}">
                <a16:creationId xmlns:a16="http://schemas.microsoft.com/office/drawing/2014/main" id="{DFA43E0D-1716-4E35-A0EF-6CD36D181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740" y="4355999"/>
            <a:ext cx="1717156" cy="161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9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3192-F9F9-41DE-A601-6BF63906AE48}"/>
              </a:ext>
            </a:extLst>
          </p:cNvPr>
          <p:cNvSpPr>
            <a:spLocks noGrp="1"/>
          </p:cNvSpPr>
          <p:nvPr>
            <p:ph type="title"/>
          </p:nvPr>
        </p:nvSpPr>
        <p:spPr>
          <a:xfrm>
            <a:off x="1295402" y="982132"/>
            <a:ext cx="9601196" cy="1303867"/>
          </a:xfrm>
        </p:spPr>
        <p:txBody>
          <a:bodyPr/>
          <a:lstStyle/>
          <a:p>
            <a:r>
              <a:rPr lang="en-US" dirty="0"/>
              <a:t>REQUIREMENTS</a:t>
            </a:r>
          </a:p>
        </p:txBody>
      </p:sp>
      <p:sp>
        <p:nvSpPr>
          <p:cNvPr id="3" name="Content Placeholder 2">
            <a:extLst>
              <a:ext uri="{FF2B5EF4-FFF2-40B4-BE49-F238E27FC236}">
                <a16:creationId xmlns:a16="http://schemas.microsoft.com/office/drawing/2014/main" id="{5B8E1493-ECFE-462C-884D-4B37C8D43E16}"/>
              </a:ext>
            </a:extLst>
          </p:cNvPr>
          <p:cNvSpPr>
            <a:spLocks noGrp="1"/>
          </p:cNvSpPr>
          <p:nvPr>
            <p:ph sz="half" idx="1"/>
          </p:nvPr>
        </p:nvSpPr>
        <p:spPr/>
        <p:txBody>
          <a:bodyPr/>
          <a:lstStyle/>
          <a:p>
            <a:r>
              <a:rPr lang="en-US" b="1" u="sng" dirty="0"/>
              <a:t>FAMU:</a:t>
            </a:r>
          </a:p>
          <a:p>
            <a:r>
              <a:rPr lang="en-US" sz="1800" dirty="0"/>
              <a:t>GPA – 3.00 unweighted GPA</a:t>
            </a:r>
          </a:p>
          <a:p>
            <a:r>
              <a:rPr lang="en-US" sz="1800" dirty="0"/>
              <a:t>Test Scores –</a:t>
            </a:r>
          </a:p>
          <a:p>
            <a:pPr marL="0" indent="0">
              <a:buNone/>
            </a:pPr>
            <a:r>
              <a:rPr lang="en-US" sz="1800" dirty="0"/>
              <a:t>      SAT:  Math (530)    Reading and Writing (500)</a:t>
            </a:r>
          </a:p>
          <a:p>
            <a:pPr marL="0" indent="0">
              <a:buNone/>
            </a:pPr>
            <a:r>
              <a:rPr lang="en-US" sz="1800" dirty="0"/>
              <a:t>      ACT:  Math (21)   English (17)  Reading (19)</a:t>
            </a:r>
          </a:p>
          <a:p>
            <a:pPr marL="0" indent="0">
              <a:buNone/>
            </a:pPr>
            <a:r>
              <a:rPr lang="en-US" sz="1800" dirty="0"/>
              <a:t>      PERT: Math (123) Writing (103) Reading (106)</a:t>
            </a:r>
          </a:p>
          <a:p>
            <a:pPr marL="457200" indent="-457200">
              <a:buFont typeface="+mj-lt"/>
              <a:buAutoNum type="arabicPeriod"/>
            </a:pPr>
            <a:endParaRPr lang="en-US" b="1" dirty="0"/>
          </a:p>
        </p:txBody>
      </p:sp>
      <p:sp>
        <p:nvSpPr>
          <p:cNvPr id="4" name="Content Placeholder 3">
            <a:extLst>
              <a:ext uri="{FF2B5EF4-FFF2-40B4-BE49-F238E27FC236}">
                <a16:creationId xmlns:a16="http://schemas.microsoft.com/office/drawing/2014/main" id="{AC136A04-283E-4893-8081-9F85BDAF7470}"/>
              </a:ext>
            </a:extLst>
          </p:cNvPr>
          <p:cNvSpPr>
            <a:spLocks noGrp="1"/>
          </p:cNvSpPr>
          <p:nvPr>
            <p:ph sz="half" idx="2"/>
          </p:nvPr>
        </p:nvSpPr>
        <p:spPr/>
        <p:txBody>
          <a:bodyPr/>
          <a:lstStyle/>
          <a:p>
            <a:r>
              <a:rPr lang="en-US" b="1" u="sng" dirty="0"/>
              <a:t>FSU: </a:t>
            </a:r>
            <a:endParaRPr lang="en-US" dirty="0"/>
          </a:p>
          <a:p>
            <a:r>
              <a:rPr lang="en-US" sz="1800" dirty="0"/>
              <a:t>GPA – 3.90 weighted GPA  </a:t>
            </a:r>
          </a:p>
          <a:p>
            <a:r>
              <a:rPr lang="en-US" sz="1800" dirty="0"/>
              <a:t>Test Scores – </a:t>
            </a:r>
          </a:p>
          <a:p>
            <a:pPr marL="0" indent="0">
              <a:buNone/>
            </a:pPr>
            <a:r>
              <a:rPr lang="en-US" sz="1800" dirty="0"/>
              <a:t>     SAT: (1230) total score</a:t>
            </a:r>
          </a:p>
          <a:p>
            <a:pPr marL="0" indent="0">
              <a:buNone/>
            </a:pPr>
            <a:r>
              <a:rPr lang="en-US" sz="1800" dirty="0"/>
              <a:t>     ACT:     (26) composite score </a:t>
            </a:r>
          </a:p>
          <a:p>
            <a:r>
              <a:rPr lang="en-US" sz="1800" dirty="0"/>
              <a:t>Grades – No semester grades below a “C”</a:t>
            </a:r>
          </a:p>
          <a:p>
            <a:r>
              <a:rPr lang="en-US" sz="1800" dirty="0"/>
              <a:t>Credits – Minimum 12 high school credits</a:t>
            </a:r>
          </a:p>
        </p:txBody>
      </p:sp>
    </p:spTree>
    <p:extLst>
      <p:ext uri="{BB962C8B-B14F-4D97-AF65-F5344CB8AC3E}">
        <p14:creationId xmlns:p14="http://schemas.microsoft.com/office/powerpoint/2010/main" val="19676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A298-E0E8-4F03-85E9-61F3356E27C1}"/>
              </a:ext>
            </a:extLst>
          </p:cNvPr>
          <p:cNvSpPr>
            <a:spLocks noGrp="1"/>
          </p:cNvSpPr>
          <p:nvPr>
            <p:ph type="title"/>
          </p:nvPr>
        </p:nvSpPr>
        <p:spPr/>
        <p:txBody>
          <a:bodyPr>
            <a:normAutofit/>
          </a:bodyPr>
          <a:lstStyle/>
          <a:p>
            <a:r>
              <a:rPr lang="en-US" dirty="0"/>
              <a:t>REQUIREMENTS</a:t>
            </a:r>
          </a:p>
        </p:txBody>
      </p:sp>
      <p:sp>
        <p:nvSpPr>
          <p:cNvPr id="3" name="Text Placeholder 2">
            <a:extLst>
              <a:ext uri="{FF2B5EF4-FFF2-40B4-BE49-F238E27FC236}">
                <a16:creationId xmlns:a16="http://schemas.microsoft.com/office/drawing/2014/main" id="{026A0067-36C0-4643-834D-B9C52D283724}"/>
              </a:ext>
            </a:extLst>
          </p:cNvPr>
          <p:cNvSpPr>
            <a:spLocks noGrp="1"/>
          </p:cNvSpPr>
          <p:nvPr>
            <p:ph type="body" idx="1"/>
          </p:nvPr>
        </p:nvSpPr>
        <p:spPr/>
        <p:txBody>
          <a:bodyPr/>
          <a:lstStyle/>
          <a:p>
            <a:r>
              <a:rPr lang="en-US" sz="2400" b="1" u="sng" dirty="0">
                <a:solidFill>
                  <a:schemeClr val="tx1"/>
                </a:solidFill>
              </a:rPr>
              <a:t>LIVELY:</a:t>
            </a:r>
          </a:p>
        </p:txBody>
      </p:sp>
      <p:sp>
        <p:nvSpPr>
          <p:cNvPr id="4" name="Content Placeholder 3">
            <a:extLst>
              <a:ext uri="{FF2B5EF4-FFF2-40B4-BE49-F238E27FC236}">
                <a16:creationId xmlns:a16="http://schemas.microsoft.com/office/drawing/2014/main" id="{BEF48A34-771C-4DDF-81BC-3361007AFCF9}"/>
              </a:ext>
            </a:extLst>
          </p:cNvPr>
          <p:cNvSpPr>
            <a:spLocks noGrp="1"/>
          </p:cNvSpPr>
          <p:nvPr>
            <p:ph sz="half" idx="2"/>
          </p:nvPr>
        </p:nvSpPr>
        <p:spPr/>
        <p:txBody>
          <a:bodyPr>
            <a:normAutofit fontScale="85000" lnSpcReduction="20000"/>
          </a:bodyPr>
          <a:lstStyle/>
          <a:p>
            <a:r>
              <a:rPr lang="en-US" dirty="0"/>
              <a:t>GPA – 2.00 unweighted GPA</a:t>
            </a:r>
          </a:p>
          <a:p>
            <a:r>
              <a:rPr lang="en-US" dirty="0"/>
              <a:t>Credits – Completion of a minimum of 11 high school credits.</a:t>
            </a:r>
          </a:p>
          <a:p>
            <a:r>
              <a:rPr lang="en-US" dirty="0"/>
              <a:t>Testing – Has taken the TABE*</a:t>
            </a:r>
          </a:p>
          <a:p>
            <a:r>
              <a:rPr lang="en-US" dirty="0"/>
              <a:t>Age – must be 16 years or older</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FCA84ADA-9B29-4DE9-ADDF-4B068A12366B}"/>
              </a:ext>
            </a:extLst>
          </p:cNvPr>
          <p:cNvSpPr>
            <a:spLocks noGrp="1"/>
          </p:cNvSpPr>
          <p:nvPr>
            <p:ph type="body" sz="quarter" idx="3"/>
          </p:nvPr>
        </p:nvSpPr>
        <p:spPr/>
        <p:txBody>
          <a:bodyPr/>
          <a:lstStyle/>
          <a:p>
            <a:r>
              <a:rPr lang="en-US" sz="2400" b="1" u="sng" dirty="0">
                <a:solidFill>
                  <a:schemeClr val="tx1"/>
                </a:solidFill>
              </a:rPr>
              <a:t>TSC:</a:t>
            </a:r>
          </a:p>
        </p:txBody>
      </p:sp>
      <p:sp>
        <p:nvSpPr>
          <p:cNvPr id="6" name="Content Placeholder 5">
            <a:extLst>
              <a:ext uri="{FF2B5EF4-FFF2-40B4-BE49-F238E27FC236}">
                <a16:creationId xmlns:a16="http://schemas.microsoft.com/office/drawing/2014/main" id="{45B710B5-6D93-4B8D-A15B-BCF03992E68E}"/>
              </a:ext>
            </a:extLst>
          </p:cNvPr>
          <p:cNvSpPr>
            <a:spLocks noGrp="1"/>
          </p:cNvSpPr>
          <p:nvPr>
            <p:ph sz="quarter" idx="4"/>
          </p:nvPr>
        </p:nvSpPr>
        <p:spPr>
          <a:xfrm>
            <a:off x="6180670" y="3243262"/>
            <a:ext cx="4718304" cy="2759973"/>
          </a:xfrm>
        </p:spPr>
        <p:txBody>
          <a:bodyPr>
            <a:normAutofit fontScale="85000" lnSpcReduction="20000"/>
          </a:bodyPr>
          <a:lstStyle/>
          <a:p>
            <a:r>
              <a:rPr lang="en-US" dirty="0"/>
              <a:t>GPA – 3.00 unweighted GPA</a:t>
            </a:r>
          </a:p>
          <a:p>
            <a:r>
              <a:rPr lang="en-US" dirty="0"/>
              <a:t>Test scores:  </a:t>
            </a:r>
          </a:p>
          <a:p>
            <a:pPr marL="0" indent="0">
              <a:buNone/>
            </a:pPr>
            <a:r>
              <a:rPr lang="en-US" dirty="0"/>
              <a:t>	PERT-Reading (106), Writing (103), 	Math 114 or </a:t>
            </a:r>
            <a:r>
              <a:rPr lang="en-US" b="1" dirty="0"/>
              <a:t>123</a:t>
            </a:r>
          </a:p>
          <a:p>
            <a:pPr marL="0" indent="0">
              <a:buNone/>
            </a:pPr>
            <a:r>
              <a:rPr lang="en-US" dirty="0"/>
              <a:t>      ACT-Reading (19), English (17),           	Math (19, </a:t>
            </a:r>
            <a:r>
              <a:rPr lang="en-US" b="1" dirty="0"/>
              <a:t>21</a:t>
            </a:r>
            <a:r>
              <a:rPr lang="en-US" dirty="0"/>
              <a:t>)     </a:t>
            </a:r>
          </a:p>
          <a:p>
            <a:pPr marL="0" indent="0">
              <a:buNone/>
            </a:pPr>
            <a:r>
              <a:rPr lang="en-US" dirty="0"/>
              <a:t>      SAT Digital-Reading (490), Math (480): </a:t>
            </a:r>
          </a:p>
          <a:p>
            <a:pPr marL="0" indent="0">
              <a:buNone/>
            </a:pPr>
            <a:r>
              <a:rPr lang="en-US" dirty="0"/>
              <a:t>	since June 2023 </a:t>
            </a:r>
          </a:p>
        </p:txBody>
      </p:sp>
    </p:spTree>
    <p:extLst>
      <p:ext uri="{BB962C8B-B14F-4D97-AF65-F5344CB8AC3E}">
        <p14:creationId xmlns:p14="http://schemas.microsoft.com/office/powerpoint/2010/main" val="28643364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8373</TotalTime>
  <Words>1008</Words>
  <Application>Microsoft Office PowerPoint</Application>
  <PresentationFormat>Widescreen</PresentationFormat>
  <Paragraphs>106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Off-campus Dual Enrollment</vt:lpstr>
      <vt:lpstr>DE Informational Meeting Agenda</vt:lpstr>
      <vt:lpstr>Guidance &amp; Counseling Department</vt:lpstr>
      <vt:lpstr>Graduation Requirements</vt:lpstr>
      <vt:lpstr>What is Dual Enrollment</vt:lpstr>
      <vt:lpstr>What is Dual Enrollment continued…</vt:lpstr>
      <vt:lpstr>General Requirements In order to participate in dual enrollment that we have with the four colleges:  FAMU, FSU, LIVELY and TCC.   A student must be full-time enrolled student in “good standing”, this means a student cannot have any attendance or discipline issues or concerns that would jeopardize their participation in DE. </vt:lpstr>
      <vt:lpstr>REQUIREMENTS</vt:lpstr>
      <vt:lpstr>REQUIREMENTS</vt:lpstr>
      <vt:lpstr>Pros and Cons Why and Why not – Dual Enrollment</vt:lpstr>
      <vt:lpstr>Dual Enrollment Timeline and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Off-campus Dual Enrollment</dc:title>
  <dc:creator>Mathis, Alice</dc:creator>
  <cp:lastModifiedBy>Mathis, Alice</cp:lastModifiedBy>
  <cp:revision>56</cp:revision>
  <cp:lastPrinted>2025-02-03T19:40:31Z</cp:lastPrinted>
  <dcterms:created xsi:type="dcterms:W3CDTF">2024-02-22T16:51:06Z</dcterms:created>
  <dcterms:modified xsi:type="dcterms:W3CDTF">2025-03-03T19:14:57Z</dcterms:modified>
</cp:coreProperties>
</file>