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5"/>
  </p:handoutMasterIdLst>
  <p:sldIdLst>
    <p:sldId id="256" r:id="rId2"/>
    <p:sldId id="257" r:id="rId3"/>
    <p:sldId id="261" r:id="rId4"/>
    <p:sldId id="258" r:id="rId5"/>
    <p:sldId id="262" r:id="rId6"/>
    <p:sldId id="263" r:id="rId7"/>
    <p:sldId id="267" r:id="rId8"/>
    <p:sldId id="259" r:id="rId9"/>
    <p:sldId id="264" r:id="rId10"/>
    <p:sldId id="268" r:id="rId11"/>
    <p:sldId id="270" r:id="rId12"/>
    <p:sldId id="271" r:id="rId13"/>
    <p:sldId id="265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FFCC00"/>
    <a:srgbClr val="009900"/>
    <a:srgbClr val="FFFF00"/>
    <a:srgbClr val="336600"/>
    <a:srgbClr val="008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46.wmf"/><Relationship Id="rId5" Type="http://schemas.openxmlformats.org/officeDocument/2006/relationships/image" Target="../media/image53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6E02-4ED4-45D3-930F-9E096E8CD29E}" type="datetimeFigureOut">
              <a:rPr lang="en-US" smtClean="0"/>
              <a:pPr/>
              <a:t>05/12/2017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85DB9-6A0F-41C0-9D19-1E422594C9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76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6:56.32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1044 0,'0'0,"0"25,0 0,-25 24,25-24,-25 0,0 24,0 1,-24-1,49-49,-25 25,-25 0,50-25,0 0,-49 49,24-24,25-25,-25 25,0 0,0-25,25 0,0 24,0 1,0 0,-25-25,0 0,1 0,24 0,-25 25,0 0,25-25,-25 24,0 1,0-25,25 0,-25 25,1-25,24 0,-25 25,25-1,-25-24,25 0,-25 25,0 0,0 0,25-1,-24-24,24 0,-25 25,25 0,-25 0,25 0,0-1,-25-24,25 25,0 0,-25-25,25 25,-25-25,25 0,0 24,-25-24,25 0,0 0,50 0,-25 25,25-25,-1 0,-24 0,0 0,25 0,-25 0,-1 0,26 0,-25 25,25 0,-50-25,25 0,-1 0,1 0,-25 0,25 0,0 0,0 0,0 0,0 0,-25 0,24 0,1 0,-25 0,50 0,-25 0,-25 0,49 0,-24 0,-25 0,25 0,0 0,-25 0,25 0,0 0,0 0,-25 0,24 0,-24 0,0 0,25 0,0 0</inkml:trace>
  <inkml:trace contextRef="#ctx0" brushRef="#br0" timeOffset="2953">1143 1387,'-25'0,"1"0,-1 25,0 0,-25 0,0-1,1 26,-1-25,0-25,1 0,49 24,-50 1,25 0,0-25,25 25,-49 0,24-1,0-24,-25 0,25 25,25 0,-49 0,49-25,-25 24,0 1,25-25,-25 0,0 0,25 25,-25 0,1-25,-1 25,25-1,-25-24,25 25,-25 0,0 0,0-1,25 1,0 0,0-25,-25 0,25 0,0 25,0-1,0-24,25 25,0-25,0 0,0 25,0-25,0 0,24 0,26 0,-1 0,26 0,-26 25,1 0,-75-25,50 0,-1 24,-24-24,25 0,-25 0,-25 0,24 0,1 0,-25 0,0 0,25 0,0 0,-25 0,25 0</inkml:trace>
  <inkml:trace contextRef="#ctx0" brushRef="#br0" timeOffset="4500">994 2453,'-25'0,"-24"49,-1-49,25 0,-49 50,24-1,-25-24,26-25,-26 49,50-49,-25 0,1 0,24 0,0 25,0 0,25-25,-49 0,24 0,25 0,-25 0,0 0,0 0,0 0,-24 0,49 25,-25-25,0 0,25 0,-25 0,0 0,25 0,0 25,0-1,0-24,0 25,0 0,0-25,0 0,0 25,25-25,0 0,0 24,24 26,-24-50,0 0,25 0,0 50,-26-26,51-24,-1 0,-24 50,0-25,24-25,-24 0,0 24,0 1,-1-25,-49 0,25 0,0 0,0 0,24 0,1 0,-50 0,25 0,0 0,-25 0,0 25,25-25,0 0,-25 0,0 0,24 0,1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7:10.79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1142 0,'0'0,"-49"24,-1 1,25 25,1-25,-26-1,0 1,26 0,-1-25,0 0,0 0,25 0,-25 0,1 25,24 0,-25-25,0 0,0 24,0-24,1 0,-1 25,0 0,-25-25,26 25,-1 0,-25-25,25 0,25 24,-24-24,-1 0,25 0,-25 25,0 0,0-25,1 25,-26 0,25 24,0-49,-24 25,24-25,25 0,0 25,0 0,50-25,-1 49,1 1,24-25,1 24,-26 1,1-25,-25-25,-1 0,1 0,-25 0,25 0,0 0,-25 0,49 0,-24 0,0 0,0 25,0-1,-1-24,1 0,-25 0,0 0,25 0,0 0,-25 0,25 0,-1 0,-24 0,0 0,0 25,50 0,-50-25,25 0,0 0,-1 0,-24 0,0 0</inkml:trace>
  <inkml:trace contextRef="#ctx0" brushRef="#br0" timeOffset="1796">1018 1116,'-24'0,"-1"0,0 0,0 0,0 0,1 25,-26-1,25 1,0-25,-24 25,24 0,0 0,0-1,1-24,-1 25,0 0,0-25,0 25,1 0,-1-1,0-24,0 25,-24 0,49-25,-25 0,0 0,0 0,25 25,-25 0,1-25,-1 0,0 0,0 0,0 0,1 0,-1 24,25-24,-25 0,25 0,0 25,0 0,0 25,50-1,-26 1,26-25,-25 0,49 24,1 1,-1-25,-24-1,-26 1,26-25,-25 25,-25 0,25 0,24-25,-24 24,0-24,24 0,-49 0,25 0,25 0,-50 0,25 0,-1 0,-24 0,25 0,0 0</inkml:trace>
  <inkml:trace contextRef="#ctx0" brushRef="#br0" timeOffset="3234">994 2207,'-25'0,"0"0,25 0,-25 0,-24 0,49 0,-25 0,-25 0,50 0,-49 0,-1 25,25-25,-24 0,-1 25,0 24,1-49,-1 0,25 25,-49-25,24 0,50 25,-24-25,24 0,-25 0,0 0,0 0,25 0,0 25,-25-25,25 0,-24 0,24 0,-25 25,25-1,-25 1,0 0,0-25,25 0,-25 0,25 0,0 25,0 0,0-25,0 24,0 26,0-50,25 25,0 0,-25-25,25 49,49 1,-24 0,-25-50,74 49,-25 1,26 24,-26-49,0 25,1-26,-26 1,1 0,0-25,-50 0,24 25,1-25,0 0,-25 0,25 0,24 25,-49-25,25 0,0 0,-25 0,0 0,0 0,0 0,25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7:03.12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0,'25'0,"24"0,-24 0,25 0,-1 0,-24 0,0 0,-1 0,1 0,25 25,-1-25,26 0,-1 49,0-24,-24 25,49-26,-50 26,26 0,-1-26,-25 1,-24-25,0 0,-25 0,25 0,0 0,-1 0,-24 0,25 0,0 0,-25 0,25 0,-1 0,1 0,-25 25,0 0,0-25,0 25,0-1,0-24,0 25,-25 0,1 0,-1-25,-25 0,26 0,-26 0,0 0,1 25,24-1,-49 1,49-25,0 25,1 0,-1-25,0 0,25 0,-25 0,0 0,25 0,-24 0,-26 0,25 0,1 0,-1 0,25 0,-25 24,-24-24,49 0,-25 25,0-25,0 0,0 0,1 0,24 0,-50 0,25 0,1 0,-1 0,0 0,0 25,1-25,-1 0,0 0,0 0,0 0,25 0,0 0,0 0,50 0,-50 0,25 0,-25 25,0-25</inkml:trace>
  <inkml:trace contextRef="#ctx0" brushRef="#br0" timeOffset="2078">124 1066,'0'0,"25"0,-1 25,-24 0,75-25,-26 49,-24-24,49 25,1-26,-26 26,1 0,-1-50,25 24,1 26,-26-50,1 25,24 0,-24-1,-50 1,49 0,1-25,-50 25,49 0,-49-25,25 24,25 1,-1 0,-24 0,0-25,-1 25,1-25,-25 0,-25 0,1 24,-1 1,-25-25,26 0,-1 0,-25 0,-24 0,49 0,0 0,-24 0,49 0,-50 0,1 0,-1 0,-24 0,24 0,1 0,24 25,0-25,25 0,-24 0,-26 25,50-25,-25 0,1 0,-1 0,0 0,0 0,0 25,1-25,-1 0,25 0,-25 0,0 0,25 0,-24 0,-1 0,0 0,25 0</inkml:trace>
  <inkml:trace contextRef="#ctx0" brushRef="#br0" timeOffset="3359">99 2231,'0'0,"25"0,0 0,-1 0,1 0,0 25,24 0,50-25,-24 25,-26 24,1 26,49-26,-50 1,1-50,0 0,-26 25,26 0,-25-1,-1-24,26 0,-50 0,49 0,-24 0,-25 0,50 0,-25 25,-25-25,49 0,-24 25,-25 0,25-25,-1 0,-24 25,25-25,0 0,-25 0,-25 24,0-24,1 0,24 25,-50-25,25 0,25 0,-49 0,24 0,25 0,-25 0,0 0,1 0,-1 0,0 0,25 0,-49 0,-1 0,50 25,-49-25,-1 0,25 0,0 0,1 0,24 25,-25 0,-25-25,50 0,-49 0,24 0,0 49,1-49,-1 0,0 0,0 0,0 0,1 0,-1 0,0 25,0 0,1-25,-1 0,0 0,0 0,25 0,-24 0,-1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4-01-24T12:07:15.96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124 0,'25'0,"24"25,1 24,-25 1,49-26,-24 1,0 25,49-25,-25 24,26-24,-51 0,1-25,0 0,-50 25,49-1,1 1,-25 0,0-25,24 0,-49 0,25 0,0 0,-25 0,0 0,0 0,0 25,0-25,25 0,-25 0,0 0,0 0,0 25,0-1,0 1,0 0,0 0,-25-25,0 0,0 0,0 0,1 0,-1 0,0 24,0 1,0-25,0 0,-24 0,24 0,-50 0,26 25,-1 0,50-25,-25 0,1 25,24-25,-50 0,-25 24,75-24,-24 0,-1 25,0 0,0-25,-25 25,50 0,-24-25,-1 0,0 0,25 0,-50 0,50 0,0 24,-24 1,24-25,-25 25,0-25,25 0,50 0,-26 0,1 0</inkml:trace>
  <inkml:trace contextRef="#ctx0" brushRef="#br0" timeOffset="1438">99 1264,'0'0,"25"0,0 0,-25 0,25 0,-1 0,1 0,25 0,24 0,-24 0,24 25,-24 0,0-25,-1 0,26 0,-50 24,-25 1,49 0,-24-25,50 0,-1 25,-49 0,0-1,24 1,-24-25,-25 0,0 25,25 0,-25-25,0 24,0 1,0-25,-25 25,0-25,25 0,-24 0,24 0,-25 0,0 0,0 0,25 0,-25 0,-24 25,49 0,-25-25,0 24,25-24,-25 0,-25 0,50 25,-24-25,-26 0,50 0,-50 50,26-25,24-25,-25 24,0-24,0 0,0 0,25 25,-25 0,1-25,-1 0,25 25,-25 0,25-1,0 26,0-50,-25 25,0-25,0 0,25 0,0 0,0 0</inkml:trace>
  <inkml:trace contextRef="#ctx0" brushRef="#br0" timeOffset="3094">298 2156,'0'0,"24"0,1 0,0 25,-25 0,0-25,50 0,-25 0,24 0,-24 0,0 0,25 0,-1 0,-49 0,25 0,25 25,-50 0,49-25,-24 24,0 1,49 0,-49-25,0 0,0 0,0 25,-25 0,49-25,1 0,-25 0,0 0,-1 0,-24 0,0 24,25-24,0 0,-25 25,25-25,0 0,0 50,-25-50,0 0,-25 0,0 0,0 24,-25 1,26-25,-1 0,0 0,-25 0,26 25,-1 0,0 0,0-1,-25 1,1 0,24 0,25-25,-50 25,25 24,-24-24,24 0,25-25,-50 24,26-24,24 0,-25 0,0 0,0 25,25-25,-25 0,-24 50,49-25,-25-25,0 0,25 0,-25 0,0 0,0 0,1 0,-26 24,50 1,0-25,-25 0,25 0,-25 0,25 0,-24 0,-1 0,0 0,25 0,0 0,-25 25,25 0,-25-25,0 49,1 1,24-50,-25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0T14:00:15.7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24190 5794 0,'-80'40'16,"60"-20"-16,-19 19 16,-1-39-16,40 0 15,-20 0-15,20 20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4877-AE32-4238-B732-27ECD42AA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14D2-5B4B-46D6-BC9D-C1E41CF6A2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9F270-8143-415C-912A-A41044A1E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6CCE19-7176-49C8-AA1A-3D0E0E5B5F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273A-C264-42ED-BBE5-A0471BB7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9AE8-5E17-4FF8-A726-E2B4CDD48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FEFA-36B0-4513-8FA4-5C10A3EC6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B88-0D96-4E17-BF00-5917A3D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3610-5ACD-4A98-9D99-96222546FA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126C-103F-4E43-8024-A13B73B25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539BE-599A-42DC-88C4-A8FD80929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6F00-830E-42A1-8D11-F67E1440D1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2790-0FE2-4735-847E-3A8F3AE19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7.bin"/><Relationship Id="rId3" Type="http://schemas.openxmlformats.org/officeDocument/2006/relationships/image" Target="../media/image50.png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3.wmf"/><Relationship Id="rId3" Type="http://schemas.openxmlformats.org/officeDocument/2006/relationships/image" Target="../media/image50.png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customXml" Target="../ink/ink4.xml"/><Relationship Id="rId3" Type="http://schemas.openxmlformats.org/officeDocument/2006/relationships/oleObject" Target="../embeddings/oleObject2.bin"/><Relationship Id="rId7" Type="http://schemas.openxmlformats.org/officeDocument/2006/relationships/customXml" Target="../ink/ink1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emf"/><Relationship Id="rId4" Type="http://schemas.openxmlformats.org/officeDocument/2006/relationships/image" Target="../media/image2.wmf"/><Relationship Id="rId9" Type="http://schemas.openxmlformats.org/officeDocument/2006/relationships/customXml" Target="../ink/ink2.xml"/><Relationship Id="rId1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8.emf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4.e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15.e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8001000" cy="2076450"/>
          </a:xfrm>
          <a:noFill/>
        </p:spPr>
        <p:txBody>
          <a:bodyPr>
            <a:norm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Reteach</a:t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Slope/Rate of Change</a:t>
            </a:r>
            <a:endParaRPr lang="en-US" sz="5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588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200" dirty="0">
                <a:solidFill>
                  <a:schemeClr val="accent2">
                    <a:lumMod val="75000"/>
                  </a:schemeClr>
                </a:solidFill>
                <a:latin typeface="High Tower Text" pitchFamily="18" charset="0"/>
              </a:rPr>
              <a:t>Find the coordinate, given the slope</a:t>
            </a:r>
            <a:endParaRPr lang="en-US" sz="4200" b="1" u="sng" dirty="0">
              <a:solidFill>
                <a:schemeClr val="accent2">
                  <a:lumMod val="75000"/>
                </a:schemeClr>
              </a:solidFill>
              <a:latin typeface="High Tower Text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0"/>
            <a:ext cx="6705600" cy="4456113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Ex 12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(6, 3)  (</a:t>
            </a:r>
            <a:r>
              <a:rPr lang="en-US" sz="2800" b="1" i="1" dirty="0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, 2);</a:t>
            </a:r>
            <a:r>
              <a:rPr lang="en-US" sz="2800" b="1" dirty="0"/>
              <a:t> </a:t>
            </a:r>
            <a:r>
              <a:rPr lang="en-US" sz="2800" dirty="0"/>
              <a:t> </a:t>
            </a:r>
          </a:p>
        </p:txBody>
      </p:sp>
      <p:graphicFrame>
        <p:nvGraphicFramePr>
          <p:cNvPr id="8198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0963972"/>
              </p:ext>
            </p:extLst>
          </p:nvPr>
        </p:nvGraphicFramePr>
        <p:xfrm>
          <a:off x="3289931" y="609600"/>
          <a:ext cx="1211263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4" name="Equation" r:id="rId3" imgW="406080" imgH="393480" progId="Equation.DSMT4">
                  <p:embed/>
                </p:oleObj>
              </mc:Choice>
              <mc:Fallback>
                <p:oleObj name="Equation" r:id="rId3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931" y="609600"/>
                        <a:ext cx="1211263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04088"/>
              </p:ext>
            </p:extLst>
          </p:nvPr>
        </p:nvGraphicFramePr>
        <p:xfrm>
          <a:off x="5459413" y="609600"/>
          <a:ext cx="20891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5" name="Equation" r:id="rId5" imgW="596880" imgH="393480" progId="Equation.DSMT4">
                  <p:embed/>
                </p:oleObj>
              </mc:Choice>
              <mc:Fallback>
                <p:oleObj name="Equation" r:id="rId5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59413" y="609600"/>
                        <a:ext cx="20891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452966"/>
              </p:ext>
            </p:extLst>
          </p:nvPr>
        </p:nvGraphicFramePr>
        <p:xfrm>
          <a:off x="5507038" y="1987550"/>
          <a:ext cx="20891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6" name="Equation" r:id="rId7" imgW="596880" imgH="393480" progId="Equation.DSMT4">
                  <p:embed/>
                </p:oleObj>
              </mc:Choice>
              <mc:Fallback>
                <p:oleObj name="Equation" r:id="rId7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07038" y="1987550"/>
                        <a:ext cx="20891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668533"/>
              </p:ext>
            </p:extLst>
          </p:nvPr>
        </p:nvGraphicFramePr>
        <p:xfrm>
          <a:off x="5173663" y="3411538"/>
          <a:ext cx="27559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7" name="Equation" r:id="rId9" imgW="787320" imgH="203040" progId="Equation.DSMT4">
                  <p:embed/>
                </p:oleObj>
              </mc:Choice>
              <mc:Fallback>
                <p:oleObj name="Equation" r:id="rId9" imgW="787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73663" y="3411538"/>
                        <a:ext cx="27559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202880"/>
              </p:ext>
            </p:extLst>
          </p:nvPr>
        </p:nvGraphicFramePr>
        <p:xfrm>
          <a:off x="5392738" y="4092575"/>
          <a:ext cx="2222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8" name="Equation" r:id="rId11" imgW="634680" imgH="177480" progId="Equation.DSMT4">
                  <p:embed/>
                </p:oleObj>
              </mc:Choice>
              <mc:Fallback>
                <p:oleObj name="Equation" r:id="rId11" imgW="634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92738" y="4092575"/>
                        <a:ext cx="2222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800372"/>
              </p:ext>
            </p:extLst>
          </p:nvPr>
        </p:nvGraphicFramePr>
        <p:xfrm>
          <a:off x="5392738" y="4529521"/>
          <a:ext cx="22669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9" name="Equation" r:id="rId13" imgW="647640" imgH="177480" progId="Equation.DSMT4">
                  <p:embed/>
                </p:oleObj>
              </mc:Choice>
              <mc:Fallback>
                <p:oleObj name="Equation" r:id="rId13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2738" y="4529521"/>
                        <a:ext cx="22669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353009"/>
              </p:ext>
            </p:extLst>
          </p:nvPr>
        </p:nvGraphicFramePr>
        <p:xfrm>
          <a:off x="5585673" y="5197914"/>
          <a:ext cx="12001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0" name="Equation" r:id="rId15" imgW="342720" imgH="164880" progId="Equation.DSMT4">
                  <p:embed/>
                </p:oleObj>
              </mc:Choice>
              <mc:Fallback>
                <p:oleObj name="Equation" r:id="rId15" imgW="342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85673" y="5197914"/>
                        <a:ext cx="12001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285839"/>
              </p:ext>
            </p:extLst>
          </p:nvPr>
        </p:nvGraphicFramePr>
        <p:xfrm>
          <a:off x="1374775" y="4087813"/>
          <a:ext cx="1244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" name="Equation" r:id="rId17" imgW="355320" imgH="203040" progId="Equation.DSMT4">
                  <p:embed/>
                </p:oleObj>
              </mc:Choice>
              <mc:Fallback>
                <p:oleObj name="Equation" r:id="rId17" imgW="355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374775" y="4087813"/>
                        <a:ext cx="1244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801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1163" y="2551113"/>
          <a:ext cx="3521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4" imgW="977760" imgH="406080" progId="Equation.DSMT4">
                  <p:embed/>
                </p:oleObj>
              </mc:Choice>
              <mc:Fallback>
                <p:oleObj name="Equation" r:id="rId4" imgW="977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551113"/>
                        <a:ext cx="35210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422400" y="2133600"/>
          <a:ext cx="482600" cy="124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2133600"/>
                        <a:ext cx="482600" cy="1246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772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482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267200" y="2743200"/>
            <a:ext cx="4343400" cy="3276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V="1">
            <a:off x="6477000" y="3733800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638800" y="3932237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932237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V="1">
            <a:off x="6494862" y="3756781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383337" y="3242032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7" y="3242032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7310478" y="3078163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6674884" y="2804318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4884" y="2804318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7328340" y="3101144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7310478" y="2508251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13" imgW="203040" imgH="164880" progId="Equation.DSMT4">
                  <p:embed/>
                </p:oleObj>
              </mc:Choice>
              <mc:Fallback>
                <p:oleObj name="Equation" r:id="rId13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78" y="2508251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4363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47788"/>
            <a:ext cx="5334000" cy="53340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 flipV="1">
            <a:off x="6488118" y="5062882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1163" y="2551113"/>
          <a:ext cx="3521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2" name="Equation" r:id="rId4" imgW="977760" imgH="406080" progId="Equation.DSMT4">
                  <p:embed/>
                </p:oleObj>
              </mc:Choice>
              <mc:Fallback>
                <p:oleObj name="Equation" r:id="rId4" imgW="977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551113"/>
                        <a:ext cx="35210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262063" y="2133600"/>
          <a:ext cx="80486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6" imgW="253800" imgH="393480" progId="Equation.DSMT4">
                  <p:embed/>
                </p:oleObj>
              </mc:Choice>
              <mc:Fallback>
                <p:oleObj name="Equation" r:id="rId6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133600"/>
                        <a:ext cx="804862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6430" y="5027062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83287" y="564515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33631" y="372405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7575" y="311206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419600" y="2873942"/>
            <a:ext cx="4343400" cy="3276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79152" y="4461102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686031" y="4295559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031" y="4295559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146347" y="5002375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347" y="5002375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7310060" y="5179462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6659464" y="5186892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464" y="5186892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7335724" y="5703343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7314404" y="5680318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14" imgW="203040" imgH="164880" progId="Equation.DSMT4">
                  <p:embed/>
                </p:oleObj>
              </mc:Choice>
              <mc:Fallback>
                <p:oleObj name="Equation" r:id="rId14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404" y="5680318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296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09800"/>
            <a:ext cx="8540750" cy="1981200"/>
          </a:xfrm>
        </p:spPr>
        <p:txBody>
          <a:bodyPr/>
          <a:lstStyle/>
          <a:p>
            <a:pPr algn="ctr" eaLnBrk="1" hangingPunct="1"/>
            <a:r>
              <a:rPr lang="en-US" sz="4000" dirty="0" err="1" smtClean="0"/>
              <a:t>Pg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175</a:t>
            </a:r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 smtClean="0"/>
              <a:t>#1-35 skip 3,19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igh Tower Text" pitchFamily="18" charset="0"/>
              </a:rPr>
              <a:t>Slope (m)</a:t>
            </a:r>
            <a:endParaRPr lang="en-US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igh Tower Text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6553200" cy="4525963"/>
          </a:xfrm>
        </p:spPr>
        <p:txBody>
          <a:bodyPr>
            <a:noAutofit/>
          </a:bodyPr>
          <a:lstStyle/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the </a:t>
            </a:r>
            <a:r>
              <a:rPr lang="en-US" sz="3600" dirty="0">
                <a:latin typeface="High Tower Text" pitchFamily="18" charset="0"/>
              </a:rPr>
              <a:t>steepness of a line</a:t>
            </a:r>
          </a:p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the rate of change</a:t>
            </a:r>
          </a:p>
          <a:p>
            <a:pPr marL="1200150" indent="-461963">
              <a:buNone/>
            </a:pPr>
            <a:r>
              <a:rPr lang="en-US" sz="3600" dirty="0">
                <a:latin typeface="High Tower Text" pitchFamily="18" charset="0"/>
              </a:rPr>
              <a:t>	</a:t>
            </a:r>
            <a:r>
              <a:rPr lang="en-US" sz="3600" dirty="0" smtClean="0">
                <a:latin typeface="High Tower Text" pitchFamily="18" charset="0"/>
              </a:rPr>
              <a:t>the ratio of change in the </a:t>
            </a:r>
            <a:br>
              <a:rPr lang="en-US" sz="3600" dirty="0" smtClean="0">
                <a:latin typeface="High Tower Text" pitchFamily="18" charset="0"/>
              </a:rPr>
            </a:br>
            <a:r>
              <a:rPr lang="en-US" sz="3600" dirty="0" smtClean="0">
                <a:latin typeface="High Tower Text" pitchFamily="18" charset="0"/>
              </a:rPr>
              <a:t>	</a:t>
            </a:r>
            <a:r>
              <a:rPr lang="en-US" sz="3600" i="1" dirty="0" smtClean="0">
                <a:latin typeface="High Tower Text" pitchFamily="18" charset="0"/>
              </a:rPr>
              <a:t>y</a:t>
            </a:r>
            <a:r>
              <a:rPr lang="en-US" sz="3600" dirty="0" smtClean="0">
                <a:latin typeface="High Tower Text" pitchFamily="18" charset="0"/>
              </a:rPr>
              <a:t>-coordinates to the 	change in </a:t>
            </a:r>
            <a:r>
              <a:rPr lang="en-US" sz="3600" i="1" dirty="0" smtClean="0">
                <a:latin typeface="High Tower Text" pitchFamily="18" charset="0"/>
              </a:rPr>
              <a:t>x</a:t>
            </a:r>
            <a:r>
              <a:rPr lang="en-US" sz="3600" dirty="0" smtClean="0">
                <a:latin typeface="High Tower Text" pitchFamily="18" charset="0"/>
              </a:rPr>
              <a:t>-coordinates</a:t>
            </a:r>
            <a:endParaRPr lang="en-US" sz="3600" i="1" dirty="0">
              <a:latin typeface="High Tower Text" pitchFamily="18" charset="0"/>
            </a:endParaRPr>
          </a:p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the </a:t>
            </a:r>
            <a:r>
              <a:rPr lang="en-US" sz="3600" dirty="0">
                <a:latin typeface="High Tower Text" pitchFamily="18" charset="0"/>
              </a:rPr>
              <a:t>rise over the </a:t>
            </a:r>
            <a:r>
              <a:rPr lang="en-US" sz="3600" dirty="0" smtClean="0">
                <a:latin typeface="High Tower Text" pitchFamily="18" charset="0"/>
              </a:rPr>
              <a:t>run</a:t>
            </a:r>
          </a:p>
          <a:p>
            <a:pPr marL="1200150" indent="-461963"/>
            <a:r>
              <a:rPr lang="en-US" sz="3600" dirty="0" smtClean="0">
                <a:latin typeface="High Tower Text" pitchFamily="18" charset="0"/>
              </a:rPr>
              <a:t>formula</a:t>
            </a:r>
            <a:endParaRPr lang="en-US" sz="3600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i="1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dirty="0">
              <a:latin typeface="High Tower Text" pitchFamily="18" charset="0"/>
            </a:endParaRPr>
          </a:p>
          <a:p>
            <a:pPr marL="1200150" indent="-461963">
              <a:buFontTx/>
              <a:buNone/>
            </a:pPr>
            <a:endParaRPr lang="en-US" b="1" u="sng" dirty="0">
              <a:solidFill>
                <a:srgbClr val="336600"/>
              </a:solidFill>
              <a:latin typeface="High Tower Text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925273"/>
              </p:ext>
            </p:extLst>
          </p:nvPr>
        </p:nvGraphicFramePr>
        <p:xfrm>
          <a:off x="3576915" y="4876800"/>
          <a:ext cx="320488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915" y="4876800"/>
                        <a:ext cx="3204885" cy="1676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Rate of Change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Determine if each function is linear.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438400"/>
          <a:ext cx="243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0" y="2438400"/>
          <a:ext cx="243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9812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419600" y="20574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2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200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505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3800" y="2971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3800" y="3505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3886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8200" y="3429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82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971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01000" y="3352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010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-6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447800" y="4648200"/>
          <a:ext cx="16002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3" imgW="647640" imgH="583920" progId="Equation.DSMT4">
                  <p:embed/>
                </p:oleObj>
              </mc:Choice>
              <mc:Fallback>
                <p:oleObj name="Equation" r:id="rId3" imgW="647640" imgH="5839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648200"/>
                        <a:ext cx="1600200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410200" y="4495800"/>
          <a:ext cx="2227262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5" imgW="901440" imgH="583920" progId="Equation.DSMT4">
                  <p:embed/>
                </p:oleObj>
              </mc:Choice>
              <mc:Fallback>
                <p:oleObj name="Equation" r:id="rId5" imgW="901440" imgH="5839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5800"/>
                        <a:ext cx="2227262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145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14400" y="2971800"/>
              <a:ext cx="420688" cy="1143000"/>
            </p14:xfrm>
          </p:contentPart>
        </mc:Choice>
        <mc:Fallback xmlns="">
          <p:pic>
            <p:nvPicPr>
              <p:cNvPr id="6145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05043" y="2962440"/>
                <a:ext cx="439401" cy="11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14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99050" y="3036888"/>
              <a:ext cx="411163" cy="1143000"/>
            </p14:xfrm>
          </p:contentPart>
        </mc:Choice>
        <mc:Fallback xmlns="">
          <p:pic>
            <p:nvPicPr>
              <p:cNvPr id="614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89697" y="3027531"/>
                <a:ext cx="429869" cy="11617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14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95650" y="3027363"/>
              <a:ext cx="490538" cy="1054100"/>
            </p14:xfrm>
          </p:contentPart>
        </mc:Choice>
        <mc:Fallback xmlns="">
          <p:pic>
            <p:nvPicPr>
              <p:cNvPr id="614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86293" y="3018003"/>
                <a:ext cx="509253" cy="1072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14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54913" y="2982913"/>
              <a:ext cx="465137" cy="1133475"/>
            </p14:xfrm>
          </p:contentPart>
        </mc:Choice>
        <mc:Fallback xmlns="">
          <p:pic>
            <p:nvPicPr>
              <p:cNvPr id="614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545553" y="2973554"/>
                <a:ext cx="483858" cy="115219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High Tower Text" pitchFamily="18" charset="0"/>
              </a:rPr>
              <a:t>Four Types of Slope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igh Tower Text" pitchFamily="18" charset="0"/>
              </a:rPr>
              <a:t>positive</a:t>
            </a:r>
          </a:p>
          <a:p>
            <a:endParaRPr lang="en-US" dirty="0">
              <a:latin typeface="High Tower Text" pitchFamily="18" charset="0"/>
            </a:endParaRPr>
          </a:p>
          <a:p>
            <a:r>
              <a:rPr lang="en-US" dirty="0">
                <a:latin typeface="High Tower Text" pitchFamily="18" charset="0"/>
              </a:rPr>
              <a:t>negative</a:t>
            </a:r>
          </a:p>
          <a:p>
            <a:endParaRPr lang="en-US" dirty="0">
              <a:latin typeface="High Tower Text" pitchFamily="18" charset="0"/>
            </a:endParaRPr>
          </a:p>
          <a:p>
            <a:r>
              <a:rPr lang="en-US" dirty="0">
                <a:latin typeface="High Tower Text" pitchFamily="18" charset="0"/>
              </a:rPr>
              <a:t>zero</a:t>
            </a:r>
          </a:p>
          <a:p>
            <a:endParaRPr lang="en-US" dirty="0">
              <a:latin typeface="High Tower Text" pitchFamily="18" charset="0"/>
            </a:endParaRPr>
          </a:p>
          <a:p>
            <a:r>
              <a:rPr lang="en-US" dirty="0">
                <a:latin typeface="High Tower Text" pitchFamily="18" charset="0"/>
              </a:rPr>
              <a:t>undefined</a:t>
            </a: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5943600" y="1295400"/>
            <a:ext cx="1600200" cy="1524000"/>
            <a:chOff x="3264" y="1117"/>
            <a:chExt cx="1008" cy="960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4343400" y="2514600"/>
            <a:ext cx="1600200" cy="1524000"/>
            <a:chOff x="3264" y="1117"/>
            <a:chExt cx="1008" cy="960"/>
          </a:xfrm>
        </p:grpSpPr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6629400" y="3429000"/>
            <a:ext cx="1600200" cy="1524000"/>
            <a:chOff x="3264" y="1117"/>
            <a:chExt cx="1008" cy="960"/>
          </a:xfrm>
        </p:grpSpPr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5181600" y="4648200"/>
            <a:ext cx="1600200" cy="1524000"/>
            <a:chOff x="3264" y="1117"/>
            <a:chExt cx="1008" cy="960"/>
          </a:xfrm>
        </p:grpSpPr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3264" y="1584"/>
              <a:ext cx="10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3773" y="1117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V="1">
            <a:off x="6553200" y="1524000"/>
            <a:ext cx="762000" cy="9144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0" y="2743200"/>
            <a:ext cx="1143000" cy="990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705600" y="3886200"/>
            <a:ext cx="1447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53200" y="4724400"/>
            <a:ext cx="0" cy="14478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Rise over Run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the slope of each line.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19812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3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876800" y="199138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4</a:t>
            </a:r>
            <a:endParaRPr lang="en-US" sz="2800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flipV="1">
            <a:off x="2057400" y="3810000"/>
            <a:ext cx="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3810000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0" y="411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+4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+2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414509"/>
              </p:ext>
            </p:extLst>
          </p:nvPr>
        </p:nvGraphicFramePr>
        <p:xfrm>
          <a:off x="919833" y="5376936"/>
          <a:ext cx="5334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833" y="5376936"/>
                        <a:ext cx="5334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816213"/>
              </p:ext>
            </p:extLst>
          </p:nvPr>
        </p:nvGraphicFramePr>
        <p:xfrm>
          <a:off x="1593850" y="5776913"/>
          <a:ext cx="8445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Equation" r:id="rId7" imgW="241200" imgH="164880" progId="Equation.DSMT4">
                  <p:embed/>
                </p:oleObj>
              </mc:Choice>
              <mc:Fallback>
                <p:oleObj name="Equation" r:id="rId7" imgW="2412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93850" y="5776913"/>
                        <a:ext cx="8445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703800"/>
              </p:ext>
            </p:extLst>
          </p:nvPr>
        </p:nvGraphicFramePr>
        <p:xfrm>
          <a:off x="5573713" y="5376863"/>
          <a:ext cx="5334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8" name="Equation" r:id="rId9" imgW="152280" imgH="393480" progId="Equation.DSMT4">
                  <p:embed/>
                </p:oleObj>
              </mc:Choice>
              <mc:Fallback>
                <p:oleObj name="Equation" r:id="rId9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73713" y="5376863"/>
                        <a:ext cx="5334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093097"/>
              </p:ext>
            </p:extLst>
          </p:nvPr>
        </p:nvGraphicFramePr>
        <p:xfrm>
          <a:off x="6248400" y="5754688"/>
          <a:ext cx="844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9" name="Equation" r:id="rId11" imgW="241200" imgH="177480" progId="Equation.DSMT4">
                  <p:embed/>
                </p:oleObj>
              </mc:Choice>
              <mc:Fallback>
                <p:oleObj name="Equation" r:id="rId11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48400" y="5754688"/>
                        <a:ext cx="8445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Rise over Run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the slope of each line.</a:t>
            </a:r>
            <a:endParaRPr lang="en-US" sz="28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198120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5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876800" y="1991380"/>
            <a:ext cx="1052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4"/>
                </a:solidFill>
                <a:latin typeface="High Tower Text" pitchFamily="18" charset="0"/>
              </a:rPr>
              <a:t>Ex 6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667000"/>
            <a:ext cx="2714625" cy="2714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>
            <a:endCxn id="10" idx="3"/>
          </p:cNvCxnSpPr>
          <p:nvPr/>
        </p:nvCxnSpPr>
        <p:spPr>
          <a:xfrm>
            <a:off x="7086600" y="3810000"/>
            <a:ext cx="0" cy="4894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62800" y="4267200"/>
            <a:ext cx="609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411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4343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+3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671179"/>
              </p:ext>
            </p:extLst>
          </p:nvPr>
        </p:nvGraphicFramePr>
        <p:xfrm>
          <a:off x="919833" y="5376936"/>
          <a:ext cx="5334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833" y="5376936"/>
                        <a:ext cx="5334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04977"/>
              </p:ext>
            </p:extLst>
          </p:nvPr>
        </p:nvGraphicFramePr>
        <p:xfrm>
          <a:off x="1524000" y="5710238"/>
          <a:ext cx="2711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Equation" r:id="rId7" imgW="774360" imgH="203040" progId="Equation.DSMT4">
                  <p:embed/>
                </p:oleObj>
              </mc:Choice>
              <mc:Fallback>
                <p:oleObj name="Equation" r:id="rId7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0" y="5710238"/>
                        <a:ext cx="271145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174032"/>
              </p:ext>
            </p:extLst>
          </p:nvPr>
        </p:nvGraphicFramePr>
        <p:xfrm>
          <a:off x="5973763" y="5376863"/>
          <a:ext cx="8001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73763" y="5376863"/>
                        <a:ext cx="8001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542511"/>
              </p:ext>
            </p:extLst>
          </p:nvPr>
        </p:nvGraphicFramePr>
        <p:xfrm>
          <a:off x="6864350" y="5376863"/>
          <a:ext cx="12890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Equation" r:id="rId11" imgW="368280" imgH="393480" progId="Equation.DSMT4">
                  <p:embed/>
                </p:oleObj>
              </mc:Choice>
              <mc:Fallback>
                <p:oleObj name="Equation" r:id="rId11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64350" y="5376863"/>
                        <a:ext cx="12890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95" y="228600"/>
            <a:ext cx="8229600" cy="1143000"/>
          </a:xfrm>
        </p:spPr>
        <p:txBody>
          <a:bodyPr/>
          <a:lstStyle/>
          <a:p>
            <a:r>
              <a:rPr lang="en-US" dirty="0" smtClean="0"/>
              <a:t>Undefined vs. Zero Slope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0" y="1541584"/>
            <a:ext cx="4038600" cy="4525963"/>
          </a:xfrm>
        </p:spPr>
        <p:txBody>
          <a:bodyPr>
            <a:noAutofit/>
          </a:bodyPr>
          <a:lstStyle/>
          <a:p>
            <a:r>
              <a:rPr lang="en-US" sz="4400" dirty="0" smtClean="0"/>
              <a:t>H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O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Y</a:t>
            </a:r>
          </a:p>
          <a:p>
            <a:endParaRPr lang="en-US" sz="2400" dirty="0" smtClean="0"/>
          </a:p>
          <a:p>
            <a:r>
              <a:rPr lang="en-US" sz="4400" dirty="0" smtClean="0"/>
              <a:t>V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U</a:t>
            </a:r>
            <a:br>
              <a:rPr lang="en-US" sz="4400" dirty="0" smtClean="0"/>
            </a:br>
            <a:r>
              <a:rPr lang="en-US" sz="4400" dirty="0" smtClean="0"/>
              <a:t>   X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81200" y="1618577"/>
            <a:ext cx="4038600" cy="21859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 smtClean="0"/>
              <a:t>         </a:t>
            </a:r>
            <a:r>
              <a:rPr lang="en-US" sz="4400" dirty="0" err="1" smtClean="0">
                <a:solidFill>
                  <a:srgbClr val="FF0000"/>
                </a:solidFill>
              </a:rPr>
              <a:t>orizontal</a:t>
            </a:r>
            <a:endParaRPr lang="en-US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 err="1" smtClean="0">
                <a:solidFill>
                  <a:srgbClr val="FF0000"/>
                </a:solidFill>
              </a:rPr>
              <a:t>Zer</a:t>
            </a:r>
            <a:endParaRPr lang="en-US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 smtClean="0"/>
              <a:t>         </a:t>
            </a:r>
            <a:r>
              <a:rPr lang="en-US" sz="4400" dirty="0" smtClean="0">
                <a:solidFill>
                  <a:srgbClr val="FF0000"/>
                </a:solidFill>
              </a:rPr>
              <a:t>- intercept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124200" y="4419600"/>
            <a:ext cx="4038600" cy="21859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4400" dirty="0" err="1" smtClean="0">
                <a:solidFill>
                  <a:srgbClr val="00B0F0"/>
                </a:solidFill>
              </a:rPr>
              <a:t>ertical</a:t>
            </a:r>
            <a:endParaRPr lang="en-US" sz="4400" dirty="0" smtClean="0">
              <a:solidFill>
                <a:srgbClr val="00B0F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4400" dirty="0" err="1" smtClean="0">
                <a:solidFill>
                  <a:srgbClr val="00B0F0"/>
                </a:solidFill>
              </a:rPr>
              <a:t>ndefined</a:t>
            </a:r>
            <a:endParaRPr lang="en-US" sz="4400" dirty="0" smtClean="0">
              <a:solidFill>
                <a:srgbClr val="00B0F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- intercept</a:t>
            </a:r>
            <a:endParaRPr lang="en-US" sz="44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8636760" y="2085840"/>
              <a:ext cx="72000" cy="432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7400" y="2076480"/>
                <a:ext cx="90720" cy="6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1268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  <a:latin typeface="High Tower Text" pitchFamily="18" charset="0"/>
              </a:rPr>
              <a:t>Find the slope of each pair of points</a:t>
            </a:r>
            <a:endParaRPr lang="en-US" sz="4200" b="1" u="sng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igh Tower Text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7</a:t>
            </a:r>
            <a:r>
              <a:rPr lang="en-US" dirty="0">
                <a:solidFill>
                  <a:schemeClr val="accent3"/>
                </a:solidFill>
                <a:latin typeface="High Tower Text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b="1" dirty="0"/>
              <a:t>(6, 4)  (3, – 1) </a:t>
            </a:r>
          </a:p>
          <a:p>
            <a:pPr>
              <a:buFontTx/>
              <a:buNone/>
            </a:pPr>
            <a:endParaRPr lang="en-US" sz="3800" b="1" dirty="0"/>
          </a:p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8</a:t>
            </a:r>
            <a:r>
              <a:rPr lang="en-US" dirty="0">
                <a:solidFill>
                  <a:srgbClr val="CC3300"/>
                </a:solidFill>
                <a:latin typeface="High Tower Text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  <a:latin typeface="High Tower Text" pitchFamily="18" charset="0"/>
              </a:rPr>
              <a:t>	</a:t>
            </a:r>
            <a:r>
              <a:rPr lang="en-US" b="1" dirty="0"/>
              <a:t>(0, – 3)  (6, 0)</a:t>
            </a:r>
            <a:r>
              <a:rPr lang="en-US" dirty="0"/>
              <a:t> </a:t>
            </a:r>
          </a:p>
          <a:p>
            <a:pPr>
              <a:buFontTx/>
              <a:buNone/>
            </a:pPr>
            <a:endParaRPr lang="en-US" sz="3800" dirty="0"/>
          </a:p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9</a:t>
            </a:r>
            <a:r>
              <a:rPr lang="en-US" dirty="0">
                <a:solidFill>
                  <a:srgbClr val="FFFF00"/>
                </a:solidFill>
                <a:latin typeface="High Tower Text" pitchFamily="18" charset="0"/>
              </a:rPr>
              <a:t>		</a:t>
            </a:r>
            <a:r>
              <a:rPr lang="en-US" b="1" dirty="0"/>
              <a:t>(2, – 3)  (2, 3)</a:t>
            </a:r>
          </a:p>
          <a:p>
            <a:pPr>
              <a:buFontTx/>
              <a:buNone/>
            </a:pPr>
            <a:endParaRPr lang="en-US" sz="3800" b="1" dirty="0"/>
          </a:p>
          <a:p>
            <a:pPr>
              <a:buFontTx/>
              <a:buNone/>
            </a:pPr>
            <a:r>
              <a:rPr lang="en-US" b="1" u="sng" dirty="0">
                <a:solidFill>
                  <a:schemeClr val="accent4"/>
                </a:solidFill>
                <a:latin typeface="High Tower Text" pitchFamily="18" charset="0"/>
              </a:rPr>
              <a:t>Ex </a:t>
            </a:r>
            <a:r>
              <a:rPr lang="en-US" b="1" u="sng" dirty="0" smtClean="0">
                <a:solidFill>
                  <a:schemeClr val="accent4"/>
                </a:solidFill>
                <a:latin typeface="High Tower Text" pitchFamily="18" charset="0"/>
              </a:rPr>
              <a:t>10</a:t>
            </a:r>
            <a:r>
              <a:rPr lang="en-US" dirty="0">
                <a:solidFill>
                  <a:schemeClr val="accent4"/>
                </a:solidFill>
                <a:latin typeface="High Tower Text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  <a:latin typeface="High Tower Text" pitchFamily="18" charset="0"/>
              </a:rPr>
              <a:t>	</a:t>
            </a:r>
            <a:r>
              <a:rPr lang="en-US" b="1" dirty="0"/>
              <a:t>(1, – 4)  (– 2, </a:t>
            </a:r>
            <a:r>
              <a:rPr lang="en-US" b="1" dirty="0" smtClean="0"/>
              <a:t>– 4)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804796"/>
              </p:ext>
            </p:extLst>
          </p:nvPr>
        </p:nvGraphicFramePr>
        <p:xfrm>
          <a:off x="4868863" y="1417638"/>
          <a:ext cx="15113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6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1417638"/>
                        <a:ext cx="15113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107977"/>
              </p:ext>
            </p:extLst>
          </p:nvPr>
        </p:nvGraphicFramePr>
        <p:xfrm>
          <a:off x="6333331" y="1417638"/>
          <a:ext cx="12001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" name="Equation" r:id="rId5" imgW="342720" imgH="393480" progId="Equation.DSMT4">
                  <p:embed/>
                </p:oleObj>
              </mc:Choice>
              <mc:Fallback>
                <p:oleObj name="Equation" r:id="rId5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33331" y="1417638"/>
                        <a:ext cx="12001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653295"/>
              </p:ext>
            </p:extLst>
          </p:nvPr>
        </p:nvGraphicFramePr>
        <p:xfrm>
          <a:off x="7596188" y="1408113"/>
          <a:ext cx="9334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8" name="Equation" r:id="rId7" imgW="266400" imgH="393480" progId="Equation.DSMT4">
                  <p:embed/>
                </p:oleObj>
              </mc:Choice>
              <mc:Fallback>
                <p:oleObj name="Equation" r:id="rId7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96188" y="1408113"/>
                        <a:ext cx="9334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109507"/>
              </p:ext>
            </p:extLst>
          </p:nvPr>
        </p:nvGraphicFramePr>
        <p:xfrm>
          <a:off x="4643438" y="2646363"/>
          <a:ext cx="18669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9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43438" y="2646363"/>
                        <a:ext cx="18669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122022"/>
              </p:ext>
            </p:extLst>
          </p:nvPr>
        </p:nvGraphicFramePr>
        <p:xfrm>
          <a:off x="6419850" y="2646363"/>
          <a:ext cx="9334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0" name="Equation" r:id="rId11" imgW="266400" imgH="393480" progId="Equation.DSMT4">
                  <p:embed/>
                </p:oleObj>
              </mc:Choice>
              <mc:Fallback>
                <p:oleObj name="Equation" r:id="rId11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19850" y="2646363"/>
                        <a:ext cx="9334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139379"/>
              </p:ext>
            </p:extLst>
          </p:nvPr>
        </p:nvGraphicFramePr>
        <p:xfrm>
          <a:off x="7549356" y="2636372"/>
          <a:ext cx="9334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1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49356" y="2636372"/>
                        <a:ext cx="9334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332738"/>
              </p:ext>
            </p:extLst>
          </p:nvPr>
        </p:nvGraphicFramePr>
        <p:xfrm>
          <a:off x="4862513" y="3867150"/>
          <a:ext cx="12446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2" name="Equation" r:id="rId15" imgW="355320" imgH="393480" progId="Equation.DSMT4">
                  <p:embed/>
                </p:oleObj>
              </mc:Choice>
              <mc:Fallback>
                <p:oleObj name="Equation" r:id="rId15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62513" y="3867150"/>
                        <a:ext cx="12446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546899"/>
              </p:ext>
            </p:extLst>
          </p:nvPr>
        </p:nvGraphicFramePr>
        <p:xfrm>
          <a:off x="6327775" y="3867150"/>
          <a:ext cx="9334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3" name="Equation" r:id="rId17" imgW="266400" imgH="393480" progId="Equation.DSMT4">
                  <p:embed/>
                </p:oleObj>
              </mc:Choice>
              <mc:Fallback>
                <p:oleObj name="Equation" r:id="rId17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327775" y="3867150"/>
                        <a:ext cx="9334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233622"/>
              </p:ext>
            </p:extLst>
          </p:nvPr>
        </p:nvGraphicFramePr>
        <p:xfrm>
          <a:off x="7212013" y="4235450"/>
          <a:ext cx="1422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4" name="Equation" r:id="rId19" imgW="406080" imgH="177480" progId="Equation.DSMT4">
                  <p:embed/>
                </p:oleObj>
              </mc:Choice>
              <mc:Fallback>
                <p:oleObj name="Equation" r:id="rId19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212013" y="4235450"/>
                        <a:ext cx="1422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115237"/>
              </p:ext>
            </p:extLst>
          </p:nvPr>
        </p:nvGraphicFramePr>
        <p:xfrm>
          <a:off x="5175250" y="5070475"/>
          <a:ext cx="15557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5" name="Equation" r:id="rId21" imgW="444240" imgH="393480" progId="Equation.DSMT4">
                  <p:embed/>
                </p:oleObj>
              </mc:Choice>
              <mc:Fallback>
                <p:oleObj name="Equation" r:id="rId21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175250" y="5070475"/>
                        <a:ext cx="15557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62033"/>
              </p:ext>
            </p:extLst>
          </p:nvPr>
        </p:nvGraphicFramePr>
        <p:xfrm>
          <a:off x="6661150" y="5070476"/>
          <a:ext cx="12001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6" name="Equation" r:id="rId23" imgW="342720" imgH="393480" progId="Equation.DSMT4">
                  <p:embed/>
                </p:oleObj>
              </mc:Choice>
              <mc:Fallback>
                <p:oleObj name="Equation" r:id="rId23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661150" y="5070476"/>
                        <a:ext cx="12001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581133"/>
              </p:ext>
            </p:extLst>
          </p:nvPr>
        </p:nvGraphicFramePr>
        <p:xfrm>
          <a:off x="7969250" y="5438775"/>
          <a:ext cx="844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7" name="Equation" r:id="rId25" imgW="241200" imgH="177480" progId="Equation.DSMT4">
                  <p:embed/>
                </p:oleObj>
              </mc:Choice>
              <mc:Fallback>
                <p:oleObj name="Equation" r:id="rId25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969250" y="5438775"/>
                        <a:ext cx="8445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588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200" dirty="0">
                <a:solidFill>
                  <a:schemeClr val="accent2">
                    <a:lumMod val="75000"/>
                  </a:schemeClr>
                </a:solidFill>
                <a:latin typeface="High Tower Text" pitchFamily="18" charset="0"/>
              </a:rPr>
              <a:t>Find the coordinate, given the slope</a:t>
            </a:r>
            <a:endParaRPr lang="en-US" sz="4200" b="1" u="sng" dirty="0">
              <a:solidFill>
                <a:schemeClr val="accent2">
                  <a:lumMod val="75000"/>
                </a:schemeClr>
              </a:solidFill>
              <a:latin typeface="High Tower Text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0"/>
            <a:ext cx="6705600" cy="4456113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Ex </a:t>
            </a:r>
            <a:r>
              <a:rPr lang="en-US" sz="4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11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b="1" dirty="0">
                <a:latin typeface="Times New Roman" pitchFamily="18" charset="0"/>
              </a:rPr>
              <a:t>(</a:t>
            </a:r>
            <a:r>
              <a:rPr lang="en-US" sz="2800" b="1" i="1" dirty="0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, 6)  (10, – 3); </a:t>
            </a: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  <a:p>
            <a:pPr>
              <a:buFontTx/>
              <a:buNone/>
            </a:pPr>
            <a:endParaRPr lang="en-US" sz="2800" b="1" dirty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429000" y="609600"/>
          <a:ext cx="1447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" name="Equation" r:id="rId3" imgW="520560" imgH="393480" progId="Equation.DSMT4">
                  <p:embed/>
                </p:oleObj>
              </mc:Choice>
              <mc:Fallback>
                <p:oleObj name="Equation" r:id="rId3" imgW="52056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9600"/>
                        <a:ext cx="1447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914642"/>
              </p:ext>
            </p:extLst>
          </p:nvPr>
        </p:nvGraphicFramePr>
        <p:xfrm>
          <a:off x="5125380" y="609600"/>
          <a:ext cx="27559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" name="Equation" r:id="rId5" imgW="787320" imgH="393480" progId="Equation.DSMT4">
                  <p:embed/>
                </p:oleObj>
              </mc:Choice>
              <mc:Fallback>
                <p:oleObj name="Equation" r:id="rId5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25380" y="609600"/>
                        <a:ext cx="275590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632399"/>
              </p:ext>
            </p:extLst>
          </p:nvPr>
        </p:nvGraphicFramePr>
        <p:xfrm>
          <a:off x="5195421" y="1987550"/>
          <a:ext cx="271145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" name="Equation" r:id="rId7" imgW="774360" imgH="393480" progId="Equation.DSMT4">
                  <p:embed/>
                </p:oleObj>
              </mc:Choice>
              <mc:Fallback>
                <p:oleObj name="Equation" r:id="rId7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95421" y="1987550"/>
                        <a:ext cx="2711450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645903"/>
              </p:ext>
            </p:extLst>
          </p:nvPr>
        </p:nvGraphicFramePr>
        <p:xfrm>
          <a:off x="5062071" y="3411646"/>
          <a:ext cx="29781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" name="Equation" r:id="rId9" imgW="850680" imgH="203040" progId="Equation.DSMT4">
                  <p:embed/>
                </p:oleObj>
              </mc:Choice>
              <mc:Fallback>
                <p:oleObj name="Equation" r:id="rId9" imgW="850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62071" y="3411646"/>
                        <a:ext cx="297815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983090"/>
              </p:ext>
            </p:extLst>
          </p:nvPr>
        </p:nvGraphicFramePr>
        <p:xfrm>
          <a:off x="5192713" y="4092575"/>
          <a:ext cx="2622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" name="Equation" r:id="rId11" imgW="749160" imgH="177480" progId="Equation.DSMT4">
                  <p:embed/>
                </p:oleObj>
              </mc:Choice>
              <mc:Fallback>
                <p:oleObj name="Equation" r:id="rId11" imgW="749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92713" y="4092575"/>
                        <a:ext cx="262255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530345"/>
              </p:ext>
            </p:extLst>
          </p:nvPr>
        </p:nvGraphicFramePr>
        <p:xfrm>
          <a:off x="4862279" y="4556125"/>
          <a:ext cx="1955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Equation" r:id="rId13" imgW="558720" imgH="177480" progId="Equation.DSMT4">
                  <p:embed/>
                </p:oleObj>
              </mc:Choice>
              <mc:Fallback>
                <p:oleObj name="Equation" r:id="rId13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62279" y="4556125"/>
                        <a:ext cx="19558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91380"/>
              </p:ext>
            </p:extLst>
          </p:nvPr>
        </p:nvGraphicFramePr>
        <p:xfrm>
          <a:off x="5335588" y="5059363"/>
          <a:ext cx="231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" name="Equation" r:id="rId15" imgW="660240" imgH="177480" progId="Equation.DSMT4">
                  <p:embed/>
                </p:oleObj>
              </mc:Choice>
              <mc:Fallback>
                <p:oleObj name="Equation" r:id="rId15" imgW="660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35588" y="5059363"/>
                        <a:ext cx="231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42242"/>
              </p:ext>
            </p:extLst>
          </p:nvPr>
        </p:nvGraphicFramePr>
        <p:xfrm>
          <a:off x="5706596" y="5504684"/>
          <a:ext cx="16891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" name="Equation" r:id="rId17" imgW="482400" imgH="215640" progId="Equation.DSMT4">
                  <p:embed/>
                </p:oleObj>
              </mc:Choice>
              <mc:Fallback>
                <p:oleObj name="Equation" r:id="rId17" imgW="4824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06596" y="5504684"/>
                        <a:ext cx="1689100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305280"/>
              </p:ext>
            </p:extLst>
          </p:nvPr>
        </p:nvGraphicFramePr>
        <p:xfrm>
          <a:off x="5881688" y="6172200"/>
          <a:ext cx="12001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Equation" r:id="rId19" imgW="342720" imgH="164880" progId="Equation.DSMT4">
                  <p:embed/>
                </p:oleObj>
              </mc:Choice>
              <mc:Fallback>
                <p:oleObj name="Equation" r:id="rId19" imgW="342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881688" y="6172200"/>
                        <a:ext cx="12001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629896"/>
              </p:ext>
            </p:extLst>
          </p:nvPr>
        </p:nvGraphicFramePr>
        <p:xfrm>
          <a:off x="1374775" y="4087813"/>
          <a:ext cx="1244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Equation" r:id="rId21" imgW="355320" imgH="203040" progId="Equation.DSMT4">
                  <p:embed/>
                </p:oleObj>
              </mc:Choice>
              <mc:Fallback>
                <p:oleObj name="Equation" r:id="rId21" imgW="355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74775" y="4087813"/>
                        <a:ext cx="1244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</TotalTime>
  <Words>212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High Tower Text</vt:lpstr>
      <vt:lpstr>Times New Roman</vt:lpstr>
      <vt:lpstr>Office Theme</vt:lpstr>
      <vt:lpstr>Equation</vt:lpstr>
      <vt:lpstr>Reteach Slope/Rate of Change</vt:lpstr>
      <vt:lpstr>Slope (m)</vt:lpstr>
      <vt:lpstr>Rate of Change</vt:lpstr>
      <vt:lpstr>Four Types of Slope</vt:lpstr>
      <vt:lpstr>Rise over Run</vt:lpstr>
      <vt:lpstr>Rise over Run</vt:lpstr>
      <vt:lpstr>Undefined vs. Zero Slope</vt:lpstr>
      <vt:lpstr>Find the slope of each pair of points</vt:lpstr>
      <vt:lpstr>Find the coordinate, given the slope</vt:lpstr>
      <vt:lpstr>Find the coordinate, given the slope</vt:lpstr>
      <vt:lpstr>Example 13</vt:lpstr>
      <vt:lpstr>Example 14</vt:lpstr>
      <vt:lpstr>Pg 175 #1-35 skip 3,19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___  Slope</dc:title>
  <dc:creator>nelsons2</dc:creator>
  <cp:lastModifiedBy>Reaves, Nathan</cp:lastModifiedBy>
  <cp:revision>81</cp:revision>
  <dcterms:created xsi:type="dcterms:W3CDTF">2008-11-12T20:00:12Z</dcterms:created>
  <dcterms:modified xsi:type="dcterms:W3CDTF">2017-05-12T17:43:10Z</dcterms:modified>
</cp:coreProperties>
</file>