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08" y="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17" Type="http://schemas.openxmlformats.org/officeDocument/2006/relationships/image" Target="../media/image18.wmf"/><Relationship Id="rId2" Type="http://schemas.openxmlformats.org/officeDocument/2006/relationships/image" Target="../media/image3.wmf"/><Relationship Id="rId16" Type="http://schemas.openxmlformats.org/officeDocument/2006/relationships/image" Target="../media/image17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5" Type="http://schemas.openxmlformats.org/officeDocument/2006/relationships/image" Target="../media/image1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Relationship Id="rId14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image" Target="../media/image36.wmf"/><Relationship Id="rId7" Type="http://schemas.openxmlformats.org/officeDocument/2006/relationships/image" Target="../media/image40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4" Type="http://schemas.openxmlformats.org/officeDocument/2006/relationships/image" Target="../media/image45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10-06T19:10:28.93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16158 13625 0,'0'0'46,"0"0"-30,-33 0 15,1 0-15,0 0-1,32 0-15,-65 0 16,33 0-16,-33 0 16,1 0-1,-33 0-15,32 0 16,0 0-16,1 0 15,31 0-15,1 0 16,0 0-16,-33 0 16,65 0-16,-32 0 15,-33 0-15,33 0 16,0 0-16,-1 0 15,1 0-15,-33 32 16,65 1-16,-64-33 16,31 0-16,1 0 15,-33 32-15,33-32 16,0 0-16,-33 32 15,65-32-15,-32 0 16,0 0-16,32 33 16,-33-33-16,33 0 15,-64 0-15,31 32 16,1-32-16,32 32 15,-32-32-15,-1 0 16,1 0-16,-33 32 16,33 1-1,0-33-15,-1 32 16,1 0-16,32-32 15,-32 0-15,32 0 16,-65 33-16,33-1 16,0-32-16,32 0 15,-33 32-15,1-32 16,0 32-16,32 1 15,-33-33-15,33 0 16,-32 0-16,32 32 16,-32-32-16,32 32 15,0 1-15,-33-33 16,1 32-1,0-32-15,32 32 16,-33-32-16,33 32 16,-32-32-16,32 0 15,0 33-15,-32-33 16,-1 32-16,33-32 15,-32 0-15,32 32 16,-32 1-16,32-33 31,-32 32-31,32-32 16,0 0-16,0 32 15,0-32 1,0 32-16,-33 1 16,33-33-16,0 0 15,0 32-15,-32-32 16,32 0-16,0 32 15,0 1-15,-32-33 16,32 32-16,-33-32 16,33 32-16,0-32 15,0 33-15,0-33 16,0 32-1,0-32-15,0 32 16,-32-32 0,32 32-1,-32-32 16,-1 33-15,33-33 31,0 0-47,0-33 15,0 33-15,0-32 16,0 32-16,0-32 16,-32 0-16,32-1 15,0 1-15,-32 0 16,32 32-16,0-33 15,0 1 1,0 32 93,0 32-93,0-32-16,0 65 15,0-65 1,32 32-16,-32 1 16,0-1-1,0-32-15,0 32 16,0-32-16,0 32 15,0-32-15,0 33 16,0-1 0,0-32-16,0 32 62,0-32-46,32 0 15,-32 0 0,33 0-31,-33 0 16,0 0-16,32-32 15,-32 0-15,32 32 16,1 0-16,-1 0 15,0 0-15,1 0 16,-1 0-16,0 0 16,-32 0-1,32 0 1,-32 0 155,33-33-171</inkml:trace>
  <inkml:trace contextRef="#ctx0" brushRef="#br0" timeOffset="3463">18032 13657 0,'32'0'78,"-32"0"-47,33 0-15,-1 0-1,-32 0-15,32 0 16,1 0-16,-1 0 15,33 0-15,-33 0 16,0 0-16,33 0 16,-65 0-16,32 0 15,0 0-15,1 0 16,-1 0-16,-32 0 15,32 0 32,1 0-16,-33 0-31,0 0 16,32 0-16,-32 0 16,32 33 15,1-33-31,-33 0 15,0 32-15,0-32 16,32 0-16,0 32 16,1-32-1,-1 33-15,-32-1 16,0-32-16,32 0 15,1 0-15,-33 0 32,0 32-17,32-32 16,-32 32-15,0-32-16,0 33 16,32-33-1,-32 32-15,0-32 16,33 32-1,-1-32-15,-32 0 16,0 33 0,0-33-16,32 32 15,-32 0-15,32-32 16,1 0-16,-33 32 15,0-32-15,32 33 47,-32-1-31,0-32-16,32 32 15,-32-32-15,0 65 16,0-65 0,33 32-16,-33-32 15,0 32 1,0-32-16,0 33 15,32-33-15,-32 32 16,0-32-16,0 32 16,0-32-1,0 33-15,0-1 16,0-32-16,0 32 15,0-32-15,0 32 16,0-32-16,0 33 16,0-1-16,0-32 15,0 32 1,0-32-1,0 33-15,0-1 16,0-32-16,0 32 16,0-32-1,0 33-15,0-33 16,0 32-16,0 0 15,0-32-15,0 32 16,0 1-16,0-1 16,0-32-16,0 32 15,0-32-15,0 33 16,0-1-1,0-32-15,0 32 16,0-32-16,0 32 16,0-32-1,0 33-15,0-1 16,0-32-1,0 0 79,0 0-94,0-32 16,-32-1-1,32 1-15,0 32 16,0-32-16,0 32 15,0-32 1,-33 32-16,33-33 16,0 1-1,0 32 63,0 0-62,-32 0 77,0 0-77,32 0 62,32 0-78,-32 0 16,0 32-16,0-32 15,32 33-15,1 31 16,-33-64-1,0 32-15,32 1 16,-32-1 0,0-32-1,32 0 157,-32 0-172,0 0 31,33 0-15,-33-32-1,32-1-15,-32 33 16,0-32-16,0 0 15,32 0-15,-32 32 16,0-33-16,0 33 16,0-32 30,0 32 298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1C5D-6DA6-48AA-8CC3-A677232A5DF6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D8666-DA07-480C-BABC-06A566ACD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025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1C5D-6DA6-48AA-8CC3-A677232A5DF6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D8666-DA07-480C-BABC-06A566ACD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822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1C5D-6DA6-48AA-8CC3-A677232A5DF6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D8666-DA07-480C-BABC-06A566ACD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285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1C5D-6DA6-48AA-8CC3-A677232A5DF6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D8666-DA07-480C-BABC-06A566ACD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043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1C5D-6DA6-48AA-8CC3-A677232A5DF6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D8666-DA07-480C-BABC-06A566ACD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128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1C5D-6DA6-48AA-8CC3-A677232A5DF6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D8666-DA07-480C-BABC-06A566ACD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219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1C5D-6DA6-48AA-8CC3-A677232A5DF6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D8666-DA07-480C-BABC-06A566ACD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535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1C5D-6DA6-48AA-8CC3-A677232A5DF6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D8666-DA07-480C-BABC-06A566ACD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578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1C5D-6DA6-48AA-8CC3-A677232A5DF6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D8666-DA07-480C-BABC-06A566ACD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007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1C5D-6DA6-48AA-8CC3-A677232A5DF6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D8666-DA07-480C-BABC-06A566ACD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498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1C5D-6DA6-48AA-8CC3-A677232A5DF6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D8666-DA07-480C-BABC-06A566ACD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58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B1C5D-6DA6-48AA-8CC3-A677232A5DF6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D8666-DA07-480C-BABC-06A566ACD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509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7.bin"/><Relationship Id="rId18" Type="http://schemas.openxmlformats.org/officeDocument/2006/relationships/image" Target="../media/image9.wmf"/><Relationship Id="rId26" Type="http://schemas.openxmlformats.org/officeDocument/2006/relationships/oleObject" Target="../embeddings/oleObject14.bin"/><Relationship Id="rId3" Type="http://schemas.openxmlformats.org/officeDocument/2006/relationships/oleObject" Target="../embeddings/oleObject2.bin"/><Relationship Id="rId21" Type="http://schemas.openxmlformats.org/officeDocument/2006/relationships/oleObject" Target="../embeddings/oleObject11.bin"/><Relationship Id="rId34" Type="http://schemas.openxmlformats.org/officeDocument/2006/relationships/oleObject" Target="../embeddings/oleObject18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9.bin"/><Relationship Id="rId25" Type="http://schemas.openxmlformats.org/officeDocument/2006/relationships/oleObject" Target="../embeddings/oleObject13.bin"/><Relationship Id="rId33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29" Type="http://schemas.openxmlformats.org/officeDocument/2006/relationships/image" Target="../media/image14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6.bin"/><Relationship Id="rId24" Type="http://schemas.openxmlformats.org/officeDocument/2006/relationships/image" Target="../media/image12.wmf"/><Relationship Id="rId32" Type="http://schemas.openxmlformats.org/officeDocument/2006/relationships/oleObject" Target="../embeddings/oleObject17.bin"/><Relationship Id="rId37" Type="http://schemas.openxmlformats.org/officeDocument/2006/relationships/image" Target="../media/image18.wmf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23" Type="http://schemas.openxmlformats.org/officeDocument/2006/relationships/oleObject" Target="../embeddings/oleObject12.bin"/><Relationship Id="rId28" Type="http://schemas.openxmlformats.org/officeDocument/2006/relationships/oleObject" Target="../embeddings/oleObject15.bin"/><Relationship Id="rId36" Type="http://schemas.openxmlformats.org/officeDocument/2006/relationships/oleObject" Target="../embeddings/oleObject19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10.bin"/><Relationship Id="rId31" Type="http://schemas.openxmlformats.org/officeDocument/2006/relationships/image" Target="../media/image1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7.wmf"/><Relationship Id="rId22" Type="http://schemas.openxmlformats.org/officeDocument/2006/relationships/image" Target="../media/image11.wmf"/><Relationship Id="rId27" Type="http://schemas.openxmlformats.org/officeDocument/2006/relationships/image" Target="../media/image13.wmf"/><Relationship Id="rId30" Type="http://schemas.openxmlformats.org/officeDocument/2006/relationships/oleObject" Target="../embeddings/oleObject16.bin"/><Relationship Id="rId35" Type="http://schemas.openxmlformats.org/officeDocument/2006/relationships/image" Target="../media/image1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25.bin"/><Relationship Id="rId18" Type="http://schemas.openxmlformats.org/officeDocument/2006/relationships/image" Target="../media/image26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3.wmf"/><Relationship Id="rId1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5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5" Type="http://schemas.openxmlformats.org/officeDocument/2006/relationships/oleObject" Target="../embeddings/oleObject26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3.bin"/><Relationship Id="rId14" Type="http://schemas.openxmlformats.org/officeDocument/2006/relationships/image" Target="../media/image2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33.bin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31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3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5" Type="http://schemas.openxmlformats.org/officeDocument/2006/relationships/oleObject" Target="../embeddings/oleObject34.bin"/><Relationship Id="rId10" Type="http://schemas.openxmlformats.org/officeDocument/2006/relationships/image" Target="../media/image30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31.bin"/><Relationship Id="rId14" Type="http://schemas.openxmlformats.org/officeDocument/2006/relationships/image" Target="../media/image3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13" Type="http://schemas.openxmlformats.org/officeDocument/2006/relationships/oleObject" Target="../embeddings/oleObject40.bin"/><Relationship Id="rId18" Type="http://schemas.openxmlformats.org/officeDocument/2006/relationships/image" Target="../media/image41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12" Type="http://schemas.openxmlformats.org/officeDocument/2006/relationships/image" Target="../media/image38.wmf"/><Relationship Id="rId17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0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6.bin"/><Relationship Id="rId15" Type="http://schemas.openxmlformats.org/officeDocument/2006/relationships/oleObject" Target="../embeddings/oleObject41.bin"/><Relationship Id="rId10" Type="http://schemas.openxmlformats.org/officeDocument/2006/relationships/image" Target="../media/image37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8.bin"/><Relationship Id="rId14" Type="http://schemas.openxmlformats.org/officeDocument/2006/relationships/image" Target="../media/image3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4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3.wmf"/><Relationship Id="rId11" Type="http://schemas.openxmlformats.org/officeDocument/2006/relationships/customXml" Target="../ink/ink1.xml"/><Relationship Id="rId5" Type="http://schemas.openxmlformats.org/officeDocument/2006/relationships/oleObject" Target="../embeddings/oleObject44.bin"/><Relationship Id="rId10" Type="http://schemas.openxmlformats.org/officeDocument/2006/relationships/image" Target="../media/image45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46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3.4</a:t>
            </a:r>
            <a:br>
              <a:rPr lang="en-US" dirty="0" smtClean="0"/>
            </a:br>
            <a:r>
              <a:rPr lang="en-US" dirty="0" smtClean="0"/>
              <a:t>Complex Numbers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606831" y="5257800"/>
            <a:ext cx="19303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WHY?</a:t>
            </a:r>
            <a:endParaRPr lang="en-U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To make it possible to solve </a:t>
            </a:r>
            <a:r>
              <a:rPr lang="en-US" sz="3200" i="1" dirty="0" smtClean="0"/>
              <a:t>all</a:t>
            </a:r>
            <a:r>
              <a:rPr lang="en-US" sz="3200" dirty="0" smtClean="0"/>
              <a:t> quadratic equations, mathematicians invented an expanded number system called the </a:t>
            </a:r>
            <a:r>
              <a:rPr lang="en-US" sz="3200" i="1" dirty="0" smtClean="0"/>
              <a:t>complex number system.  </a:t>
            </a:r>
          </a:p>
          <a:p>
            <a:r>
              <a:rPr lang="en-US" sz="3200" dirty="0" smtClean="0"/>
              <a:t>They defined the new number:  </a:t>
            </a:r>
            <a:endParaRPr lang="en-US" sz="32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9203634"/>
              </p:ext>
            </p:extLst>
          </p:nvPr>
        </p:nvGraphicFramePr>
        <p:xfrm>
          <a:off x="3124200" y="4343400"/>
          <a:ext cx="251011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3" imgW="507960" imgH="215640" progId="Equation.DSMT4">
                  <p:embed/>
                </p:oleObj>
              </mc:Choice>
              <mc:Fallback>
                <p:oleObj name="Equation" r:id="rId3" imgW="507960" imgH="2156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4343400"/>
                        <a:ext cx="2510118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685800" y="385193"/>
            <a:ext cx="28956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Well…</a:t>
            </a:r>
            <a:endParaRPr lang="en-US" sz="80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8475" y="5562600"/>
            <a:ext cx="81870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What is a complex number?</a:t>
            </a:r>
            <a:endParaRPr lang="en-U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7886700" cy="924654"/>
          </a:xfrm>
        </p:spPr>
        <p:txBody>
          <a:bodyPr>
            <a:normAutofit/>
          </a:bodyPr>
          <a:lstStyle/>
          <a:p>
            <a:r>
              <a:rPr lang="en-US" sz="4400" dirty="0" smtClean="0"/>
              <a:t>Complex number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060698"/>
            <a:ext cx="7886700" cy="3035301"/>
          </a:xfrm>
        </p:spPr>
        <p:txBody>
          <a:bodyPr/>
          <a:lstStyle/>
          <a:p>
            <a:r>
              <a:rPr lang="en-US" sz="3200" dirty="0" smtClean="0"/>
              <a:t>A number in the form a + bi, where </a:t>
            </a:r>
            <a:r>
              <a:rPr lang="en-US" sz="3200" i="1" dirty="0" smtClean="0"/>
              <a:t>a</a:t>
            </a:r>
            <a:r>
              <a:rPr lang="en-US" sz="3200" dirty="0" smtClean="0"/>
              <a:t> is the real number part and </a:t>
            </a:r>
            <a:r>
              <a:rPr lang="en-US" sz="3200" i="1" dirty="0" smtClean="0"/>
              <a:t>bi</a:t>
            </a:r>
            <a:r>
              <a:rPr lang="en-US" sz="3200" dirty="0" smtClean="0"/>
              <a:t> is the imaginary number part.  </a:t>
            </a:r>
          </a:p>
          <a:p>
            <a:endParaRPr lang="en-US" sz="3200" dirty="0"/>
          </a:p>
          <a:p>
            <a:r>
              <a:rPr lang="en-US" sz="3200" dirty="0" smtClean="0"/>
              <a:t>Pure imaginary number:  6i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685800" y="385193"/>
            <a:ext cx="28956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Well…</a:t>
            </a:r>
            <a:endParaRPr lang="en-US" sz="80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1219200" cy="563562"/>
          </a:xfrm>
        </p:spPr>
        <p:txBody>
          <a:bodyPr>
            <a:noAutofit/>
          </a:bodyPr>
          <a:lstStyle/>
          <a:p>
            <a:r>
              <a:rPr lang="en-US" sz="6000" dirty="0" smtClean="0"/>
              <a:t>ex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Autofit/>
          </a:bodyPr>
          <a:lstStyle/>
          <a:p>
            <a:r>
              <a:rPr lang="en-US" sz="3200" dirty="0" smtClean="0"/>
              <a:t>(6 – 5i) + (2 + 3i)</a:t>
            </a:r>
          </a:p>
          <a:p>
            <a:pPr>
              <a:buNone/>
            </a:pPr>
            <a:endParaRPr lang="en-US" sz="3200" dirty="0" smtClean="0"/>
          </a:p>
          <a:p>
            <a:pPr>
              <a:buNone/>
            </a:pPr>
            <a:endParaRPr lang="en-US" sz="3200" dirty="0"/>
          </a:p>
          <a:p>
            <a:r>
              <a:rPr lang="en-US" sz="3200" dirty="0" smtClean="0"/>
              <a:t>(6 – 5i) - (2 + 3i)</a:t>
            </a:r>
          </a:p>
          <a:p>
            <a:endParaRPr lang="en-US" sz="3200" dirty="0" smtClean="0"/>
          </a:p>
          <a:p>
            <a:endParaRPr lang="en-US" sz="3200" dirty="0"/>
          </a:p>
          <a:p>
            <a:r>
              <a:rPr lang="en-US" sz="3200" dirty="0" smtClean="0"/>
              <a:t>(6 – 5i)(2 + 3i)</a:t>
            </a:r>
          </a:p>
          <a:p>
            <a:endParaRPr lang="en-US" sz="3200" dirty="0" smtClean="0"/>
          </a:p>
          <a:p>
            <a:pPr>
              <a:buNone/>
            </a:pPr>
            <a:endParaRPr lang="en-US" sz="3200" dirty="0"/>
          </a:p>
          <a:p>
            <a:r>
              <a:rPr lang="en-US" sz="3200" dirty="0" smtClean="0"/>
              <a:t>i</a:t>
            </a:r>
            <a:r>
              <a:rPr lang="en-US" sz="3200" baseline="30000" dirty="0" smtClean="0"/>
              <a:t>18</a:t>
            </a:r>
            <a:endParaRPr lang="en-US" sz="3200" dirty="0" smtClean="0"/>
          </a:p>
          <a:p>
            <a:endParaRPr lang="en-US" sz="3600" dirty="0"/>
          </a:p>
          <a:p>
            <a:endParaRPr lang="en-US" sz="36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4839689"/>
              </p:ext>
            </p:extLst>
          </p:nvPr>
        </p:nvGraphicFramePr>
        <p:xfrm>
          <a:off x="1447800" y="1524000"/>
          <a:ext cx="1256166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0" name="Equation" r:id="rId3" imgW="368280" imgH="177480" progId="Equation.DSMT4">
                  <p:embed/>
                </p:oleObj>
              </mc:Choice>
              <mc:Fallback>
                <p:oleObj name="Equation" r:id="rId3" imgW="3682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47800" y="1524000"/>
                        <a:ext cx="1256166" cy="606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7178421"/>
              </p:ext>
            </p:extLst>
          </p:nvPr>
        </p:nvGraphicFramePr>
        <p:xfrm>
          <a:off x="1423737" y="3124200"/>
          <a:ext cx="1256166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1" name="Equation" r:id="rId5" imgW="368280" imgH="177480" progId="Equation.DSMT4">
                  <p:embed/>
                </p:oleObj>
              </mc:Choice>
              <mc:Fallback>
                <p:oleObj name="Equation" r:id="rId5" imgW="3682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23737" y="3124200"/>
                        <a:ext cx="1256166" cy="606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37310"/>
              </p:ext>
            </p:extLst>
          </p:nvPr>
        </p:nvGraphicFramePr>
        <p:xfrm>
          <a:off x="4466690" y="910423"/>
          <a:ext cx="2407384" cy="3056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3692"/>
                <a:gridCol w="1203692"/>
              </a:tblGrid>
              <a:tr h="509479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54166" marR="54166" marT="27083" marB="27083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54166" marR="54166" marT="27083" marB="27083"/>
                </a:tc>
              </a:tr>
              <a:tr h="509479">
                <a:tc>
                  <a:txBody>
                    <a:bodyPr/>
                    <a:lstStyle/>
                    <a:p>
                      <a:endParaRPr lang="en-US" sz="1100" i="1" dirty="0"/>
                    </a:p>
                  </a:txBody>
                  <a:tcPr marL="54166" marR="54166" marT="27083" marB="27083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54166" marR="54166" marT="27083" marB="27083"/>
                </a:tc>
              </a:tr>
              <a:tr h="509479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54166" marR="54166" marT="27083" marB="27083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54166" marR="54166" marT="27083" marB="27083"/>
                </a:tc>
              </a:tr>
              <a:tr h="509479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54166" marR="54166" marT="27083" marB="27083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54166" marR="54166" marT="27083" marB="27083"/>
                </a:tc>
              </a:tr>
              <a:tr h="509479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54166" marR="54166" marT="27083" marB="27083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54166" marR="54166" marT="27083" marB="27083"/>
                </a:tc>
              </a:tr>
              <a:tr h="509479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54166" marR="54166" marT="27083" marB="27083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54166" marR="54166" marT="27083" marB="27083"/>
                </a:tc>
              </a:tr>
            </a:tbl>
          </a:graphicData>
        </a:graphic>
      </p:graphicFrame>
      <p:grpSp>
        <p:nvGrpSpPr>
          <p:cNvPr id="27" name="Group 26"/>
          <p:cNvGrpSpPr/>
          <p:nvPr/>
        </p:nvGrpSpPr>
        <p:grpSpPr>
          <a:xfrm>
            <a:off x="4849853" y="1371600"/>
            <a:ext cx="3438566" cy="2613931"/>
            <a:chOff x="5849938" y="1306512"/>
            <a:chExt cx="7056435" cy="5364164"/>
          </a:xfrm>
        </p:grpSpPr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86176856"/>
                </p:ext>
              </p:extLst>
            </p:nvPr>
          </p:nvGraphicFramePr>
          <p:xfrm>
            <a:off x="5849938" y="1319213"/>
            <a:ext cx="817562" cy="11890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22" name="Equation" r:id="rId7" imgW="139680" imgH="203040" progId="Equation.DSMT4">
                    <p:embed/>
                  </p:oleObj>
                </mc:Choice>
                <mc:Fallback>
                  <p:oleObj name="Equation" r:id="rId7" imgW="139680" imgH="203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5849938" y="1319213"/>
                          <a:ext cx="817562" cy="118903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6641412"/>
                </p:ext>
              </p:extLst>
            </p:nvPr>
          </p:nvGraphicFramePr>
          <p:xfrm>
            <a:off x="8486775" y="1430338"/>
            <a:ext cx="520700" cy="9667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23" name="Equation" r:id="rId9" imgW="88560" imgH="164880" progId="Equation.DSMT4">
                    <p:embed/>
                  </p:oleObj>
                </mc:Choice>
                <mc:Fallback>
                  <p:oleObj name="Equation" r:id="rId9" imgW="8856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8486775" y="1430338"/>
                          <a:ext cx="520700" cy="9667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4274047"/>
                </p:ext>
              </p:extLst>
            </p:nvPr>
          </p:nvGraphicFramePr>
          <p:xfrm>
            <a:off x="5886450" y="2384425"/>
            <a:ext cx="742950" cy="11890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24" name="Equation" r:id="rId11" imgW="126720" imgH="203040" progId="Equation.DSMT4">
                    <p:embed/>
                  </p:oleObj>
                </mc:Choice>
                <mc:Fallback>
                  <p:oleObj name="Equation" r:id="rId11" imgW="126720" imgH="203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5886450" y="2384425"/>
                          <a:ext cx="742950" cy="118903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47978247"/>
                </p:ext>
              </p:extLst>
            </p:nvPr>
          </p:nvGraphicFramePr>
          <p:xfrm>
            <a:off x="8486775" y="2495551"/>
            <a:ext cx="520700" cy="9667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25" name="Equation" r:id="rId13" imgW="88560" imgH="164880" progId="Equation.DSMT4">
                    <p:embed/>
                  </p:oleObj>
                </mc:Choice>
                <mc:Fallback>
                  <p:oleObj name="Equation" r:id="rId13" imgW="8856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8486775" y="2495551"/>
                          <a:ext cx="520700" cy="9667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74287047"/>
                </p:ext>
              </p:extLst>
            </p:nvPr>
          </p:nvGraphicFramePr>
          <p:xfrm>
            <a:off x="5849938" y="3462338"/>
            <a:ext cx="817562" cy="11890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26" name="Equation" r:id="rId15" imgW="139680" imgH="203040" progId="Equation.DSMT4">
                    <p:embed/>
                  </p:oleObj>
                </mc:Choice>
                <mc:Fallback>
                  <p:oleObj name="Equation" r:id="rId15" imgW="139680" imgH="203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5849938" y="3462338"/>
                          <a:ext cx="817562" cy="118903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13472798"/>
                </p:ext>
              </p:extLst>
            </p:nvPr>
          </p:nvGraphicFramePr>
          <p:xfrm>
            <a:off x="8189913" y="3573463"/>
            <a:ext cx="1116012" cy="9667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27" name="Equation" r:id="rId17" imgW="190440" imgH="164880" progId="Equation.DSMT4">
                    <p:embed/>
                  </p:oleObj>
                </mc:Choice>
                <mc:Fallback>
                  <p:oleObj name="Equation" r:id="rId17" imgW="19044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8189913" y="3573463"/>
                          <a:ext cx="1116012" cy="9667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01305037"/>
                </p:ext>
              </p:extLst>
            </p:nvPr>
          </p:nvGraphicFramePr>
          <p:xfrm>
            <a:off x="5849938" y="4527551"/>
            <a:ext cx="817562" cy="11890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28" name="Equation" r:id="rId19" imgW="139680" imgH="203040" progId="Equation.DSMT4">
                    <p:embed/>
                  </p:oleObj>
                </mc:Choice>
                <mc:Fallback>
                  <p:oleObj name="Equation" r:id="rId19" imgW="139680" imgH="203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5849938" y="4527551"/>
                          <a:ext cx="817562" cy="118903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4935657"/>
                </p:ext>
              </p:extLst>
            </p:nvPr>
          </p:nvGraphicFramePr>
          <p:xfrm>
            <a:off x="8226425" y="4638675"/>
            <a:ext cx="1041400" cy="9667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29" name="Equation" r:id="rId21" imgW="177480" imgH="164880" progId="Equation.DSMT4">
                    <p:embed/>
                  </p:oleObj>
                </mc:Choice>
                <mc:Fallback>
                  <p:oleObj name="Equation" r:id="rId21" imgW="17748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8226425" y="4638675"/>
                          <a:ext cx="1041400" cy="96678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55613829"/>
                </p:ext>
              </p:extLst>
            </p:nvPr>
          </p:nvGraphicFramePr>
          <p:xfrm>
            <a:off x="5849938" y="5481639"/>
            <a:ext cx="817562" cy="11890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30" name="Equation" r:id="rId23" imgW="139680" imgH="203040" progId="Equation.DSMT4">
                    <p:embed/>
                  </p:oleObj>
                </mc:Choice>
                <mc:Fallback>
                  <p:oleObj name="Equation" r:id="rId23" imgW="139680" imgH="203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5849938" y="5481639"/>
                          <a:ext cx="817562" cy="118903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25235612"/>
                </p:ext>
              </p:extLst>
            </p:nvPr>
          </p:nvGraphicFramePr>
          <p:xfrm>
            <a:off x="8486775" y="5592764"/>
            <a:ext cx="520700" cy="9667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31" name="Equation" r:id="rId25" imgW="88560" imgH="164880" progId="Equation.DSMT4">
                    <p:embed/>
                  </p:oleObj>
                </mc:Choice>
                <mc:Fallback>
                  <p:oleObj name="Equation" r:id="rId25" imgW="8856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8486775" y="5592764"/>
                          <a:ext cx="520700" cy="9667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Title 3"/>
            <p:cNvSpPr txBox="1">
              <a:spLocks/>
            </p:cNvSpPr>
            <p:nvPr/>
          </p:nvSpPr>
          <p:spPr>
            <a:xfrm>
              <a:off x="9931399" y="1306512"/>
              <a:ext cx="2541522" cy="132556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5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dirty="0" smtClean="0"/>
                <a:t>Always…</a:t>
              </a:r>
              <a:endParaRPr lang="en-US" dirty="0"/>
            </a:p>
          </p:txBody>
        </p:sp>
        <p:sp>
          <p:nvSpPr>
            <p:cNvPr id="24" name="Title 3"/>
            <p:cNvSpPr txBox="1">
              <a:spLocks/>
            </p:cNvSpPr>
            <p:nvPr/>
          </p:nvSpPr>
          <p:spPr>
            <a:xfrm>
              <a:off x="9810748" y="2316163"/>
              <a:ext cx="2974918" cy="132556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400" dirty="0" smtClean="0"/>
                <a:t>Obviously</a:t>
              </a:r>
              <a:endParaRPr lang="en-US" sz="2400" dirty="0"/>
            </a:p>
          </p:txBody>
        </p:sp>
        <p:sp>
          <p:nvSpPr>
            <p:cNvPr id="25" name="Title 3"/>
            <p:cNvSpPr txBox="1">
              <a:spLocks/>
            </p:cNvSpPr>
            <p:nvPr/>
          </p:nvSpPr>
          <p:spPr>
            <a:xfrm>
              <a:off x="9893297" y="3313111"/>
              <a:ext cx="3013076" cy="132556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400" dirty="0" smtClean="0"/>
                <a:t>Definition</a:t>
              </a:r>
              <a:endParaRPr lang="en-US" sz="2400" dirty="0"/>
            </a:p>
          </p:txBody>
        </p:sp>
        <p:sp>
          <p:nvSpPr>
            <p:cNvPr id="26" name="Title 3"/>
            <p:cNvSpPr txBox="1">
              <a:spLocks/>
            </p:cNvSpPr>
            <p:nvPr/>
          </p:nvSpPr>
          <p:spPr>
            <a:xfrm>
              <a:off x="9893299" y="4515639"/>
              <a:ext cx="2387601" cy="132556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40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dirty="0" err="1" smtClean="0"/>
                <a:t>Gotta</a:t>
              </a:r>
              <a:r>
                <a:rPr lang="en-US" dirty="0" smtClean="0"/>
                <a:t> remember</a:t>
              </a:r>
              <a:endParaRPr lang="en-US" dirty="0"/>
            </a:p>
          </p:txBody>
        </p:sp>
      </p:grpSp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1876881"/>
              </p:ext>
            </p:extLst>
          </p:nvPr>
        </p:nvGraphicFramePr>
        <p:xfrm>
          <a:off x="457200" y="4582319"/>
          <a:ext cx="3984625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2" name="Equation" r:id="rId26" imgW="1168200" imgH="203040" progId="Equation.DSMT4">
                  <p:embed/>
                </p:oleObj>
              </mc:Choice>
              <mc:Fallback>
                <p:oleObj name="Equation" r:id="rId26" imgW="11682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457200" y="4582319"/>
                        <a:ext cx="3984625" cy="692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1779942"/>
              </p:ext>
            </p:extLst>
          </p:nvPr>
        </p:nvGraphicFramePr>
        <p:xfrm>
          <a:off x="1480686" y="5253614"/>
          <a:ext cx="1516062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3" name="Equation" r:id="rId28" imgW="444240" imgH="177480" progId="Equation.DSMT4">
                  <p:embed/>
                </p:oleObj>
              </mc:Choice>
              <mc:Fallback>
                <p:oleObj name="Equation" r:id="rId28" imgW="4442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1480686" y="5253614"/>
                        <a:ext cx="1516062" cy="606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47471"/>
              </p:ext>
            </p:extLst>
          </p:nvPr>
        </p:nvGraphicFramePr>
        <p:xfrm>
          <a:off x="1676400" y="5973763"/>
          <a:ext cx="1125538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4" name="Equation" r:id="rId30" imgW="330120" imgH="203040" progId="Equation.DSMT4">
                  <p:embed/>
                </p:oleObj>
              </mc:Choice>
              <mc:Fallback>
                <p:oleObj name="Equation" r:id="rId30" imgW="3301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1676400" y="5973763"/>
                        <a:ext cx="1125538" cy="692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561411"/>
              </p:ext>
            </p:extLst>
          </p:nvPr>
        </p:nvGraphicFramePr>
        <p:xfrm>
          <a:off x="2789011" y="5775325"/>
          <a:ext cx="2035175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5" name="Equation" r:id="rId32" imgW="596880" imgH="317160" progId="Equation.DSMT4">
                  <p:embed/>
                </p:oleObj>
              </mc:Choice>
              <mc:Fallback>
                <p:oleObj name="Equation" r:id="rId32" imgW="59688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2789011" y="5775325"/>
                        <a:ext cx="2035175" cy="1082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1613847"/>
              </p:ext>
            </p:extLst>
          </p:nvPr>
        </p:nvGraphicFramePr>
        <p:xfrm>
          <a:off x="4540250" y="5838825"/>
          <a:ext cx="2252663" cy="954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6" name="Equation" r:id="rId34" imgW="660240" imgH="279360" progId="Equation.DSMT4">
                  <p:embed/>
                </p:oleObj>
              </mc:Choice>
              <mc:Fallback>
                <p:oleObj name="Equation" r:id="rId34" imgW="66024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4540250" y="5838825"/>
                        <a:ext cx="2252663" cy="954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0028570"/>
              </p:ext>
            </p:extLst>
          </p:nvPr>
        </p:nvGraphicFramePr>
        <p:xfrm>
          <a:off x="6657181" y="6034088"/>
          <a:ext cx="1082675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7" name="Equation" r:id="rId36" imgW="317160" imgH="164880" progId="Equation.DSMT4">
                  <p:embed/>
                </p:oleObj>
              </mc:Choice>
              <mc:Fallback>
                <p:oleObj name="Equation" r:id="rId36" imgW="31716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7"/>
                      <a:stretch>
                        <a:fillRect/>
                      </a:stretch>
                    </p:blipFill>
                    <p:spPr>
                      <a:xfrm>
                        <a:off x="6657181" y="6034088"/>
                        <a:ext cx="1082675" cy="563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dirty="0" smtClean="0"/>
              <a:t>ex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0812651"/>
              </p:ext>
            </p:extLst>
          </p:nvPr>
        </p:nvGraphicFramePr>
        <p:xfrm>
          <a:off x="729528" y="1066799"/>
          <a:ext cx="1258887" cy="1258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6" name="Equation" r:id="rId3" imgW="393480" imgH="393480" progId="Equation.DSMT4">
                  <p:embed/>
                </p:oleObj>
              </mc:Choice>
              <mc:Fallback>
                <p:oleObj name="Equation" r:id="rId3" imgW="39348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528" y="1066799"/>
                        <a:ext cx="1258887" cy="1258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2617859" y="105370"/>
            <a:ext cx="48652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CONJUGATES!!!!</a:t>
            </a:r>
            <a:endParaRPr lang="en-U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0906734"/>
              </p:ext>
            </p:extLst>
          </p:nvPr>
        </p:nvGraphicFramePr>
        <p:xfrm>
          <a:off x="1967777" y="1066800"/>
          <a:ext cx="1300163" cy="1258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7" name="Equation" r:id="rId5" imgW="406080" imgH="393480" progId="Equation.DSMT4">
                  <p:embed/>
                </p:oleObj>
              </mc:Choice>
              <mc:Fallback>
                <p:oleObj name="Equation" r:id="rId5" imgW="406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7777" y="1066800"/>
                        <a:ext cx="1300163" cy="1258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7504108"/>
              </p:ext>
            </p:extLst>
          </p:nvPr>
        </p:nvGraphicFramePr>
        <p:xfrm>
          <a:off x="3267940" y="1066800"/>
          <a:ext cx="3495675" cy="1258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8" name="Equation" r:id="rId7" imgW="1091880" imgH="393480" progId="Equation.DSMT4">
                  <p:embed/>
                </p:oleObj>
              </mc:Choice>
              <mc:Fallback>
                <p:oleObj name="Equation" r:id="rId7" imgW="10918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7940" y="1066800"/>
                        <a:ext cx="3495675" cy="1258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4379160"/>
              </p:ext>
            </p:extLst>
          </p:nvPr>
        </p:nvGraphicFramePr>
        <p:xfrm>
          <a:off x="3267940" y="2363788"/>
          <a:ext cx="2357438" cy="1258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" name="Equation" r:id="rId9" imgW="736560" imgH="393480" progId="Equation.DSMT4">
                  <p:embed/>
                </p:oleObj>
              </mc:Choice>
              <mc:Fallback>
                <p:oleObj name="Equation" r:id="rId9" imgW="7365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7940" y="2363788"/>
                        <a:ext cx="2357438" cy="1258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8863987"/>
              </p:ext>
            </p:extLst>
          </p:nvPr>
        </p:nvGraphicFramePr>
        <p:xfrm>
          <a:off x="696642" y="4171155"/>
          <a:ext cx="1671484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" name="Equation" r:id="rId11" imgW="507960" imgH="393480" progId="Equation.DSMT4">
                  <p:embed/>
                </p:oleObj>
              </mc:Choice>
              <mc:Fallback>
                <p:oleObj name="Equation" r:id="rId11" imgW="5079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96642" y="4171155"/>
                        <a:ext cx="1671484" cy="1295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8391585"/>
              </p:ext>
            </p:extLst>
          </p:nvPr>
        </p:nvGraphicFramePr>
        <p:xfrm>
          <a:off x="2345667" y="4189413"/>
          <a:ext cx="528638" cy="1258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" name="Equation" r:id="rId13" imgW="164880" imgH="393480" progId="Equation.DSMT4">
                  <p:embed/>
                </p:oleObj>
              </mc:Choice>
              <mc:Fallback>
                <p:oleObj name="Equation" r:id="rId13" imgW="1648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5667" y="4189413"/>
                        <a:ext cx="528638" cy="1258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9840695"/>
              </p:ext>
            </p:extLst>
          </p:nvPr>
        </p:nvGraphicFramePr>
        <p:xfrm>
          <a:off x="3267940" y="4189413"/>
          <a:ext cx="1990725" cy="1258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2" name="Equation" r:id="rId15" imgW="622080" imgH="393480" progId="Equation.DSMT4">
                  <p:embed/>
                </p:oleObj>
              </mc:Choice>
              <mc:Fallback>
                <p:oleObj name="Equation" r:id="rId15" imgW="622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7940" y="4189413"/>
                        <a:ext cx="1990725" cy="1258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9988204"/>
              </p:ext>
            </p:extLst>
          </p:nvPr>
        </p:nvGraphicFramePr>
        <p:xfrm>
          <a:off x="3267940" y="5459336"/>
          <a:ext cx="1990725" cy="1258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3" name="Equation" r:id="rId17" imgW="622080" imgH="393480" progId="Equation.DSMT4">
                  <p:embed/>
                </p:oleObj>
              </mc:Choice>
              <mc:Fallback>
                <p:oleObj name="Equation" r:id="rId17" imgW="622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7940" y="5459336"/>
                        <a:ext cx="1990725" cy="1258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7377096"/>
              </p:ext>
            </p:extLst>
          </p:nvPr>
        </p:nvGraphicFramePr>
        <p:xfrm>
          <a:off x="533400" y="1706562"/>
          <a:ext cx="3625850" cy="44456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Equation" r:id="rId3" imgW="1460160" imgH="1790640" progId="Equation.DSMT4">
                  <p:embed/>
                </p:oleObj>
              </mc:Choice>
              <mc:Fallback>
                <p:oleObj name="Equation" r:id="rId3" imgW="1460160" imgH="17906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706562"/>
                        <a:ext cx="3625850" cy="444560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2047057" y="152400"/>
            <a:ext cx="45097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Simplify using </a:t>
            </a:r>
            <a:r>
              <a:rPr lang="en-US" sz="5400" b="1" i="1" cap="none" spc="0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i</a:t>
            </a:r>
            <a:endParaRPr lang="en-US" sz="5400" b="1" i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608804"/>
              </p:ext>
            </p:extLst>
          </p:nvPr>
        </p:nvGraphicFramePr>
        <p:xfrm>
          <a:off x="1760855" y="1741855"/>
          <a:ext cx="303213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Equation" r:id="rId5" imgW="88560" imgH="164880" progId="Equation.DSMT4">
                  <p:embed/>
                </p:oleObj>
              </mc:Choice>
              <mc:Fallback>
                <p:oleObj name="Equation" r:id="rId5" imgW="8856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60855" y="1741855"/>
                        <a:ext cx="303213" cy="563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216519"/>
              </p:ext>
            </p:extLst>
          </p:nvPr>
        </p:nvGraphicFramePr>
        <p:xfrm>
          <a:off x="1782763" y="2971800"/>
          <a:ext cx="563562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Equation" r:id="rId7" imgW="164880" imgH="177480" progId="Equation.DSMT4">
                  <p:embed/>
                </p:oleObj>
              </mc:Choice>
              <mc:Fallback>
                <p:oleObj name="Equation" r:id="rId7" imgW="1648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82763" y="2971800"/>
                        <a:ext cx="563562" cy="608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7973194"/>
              </p:ext>
            </p:extLst>
          </p:nvPr>
        </p:nvGraphicFramePr>
        <p:xfrm>
          <a:off x="1782763" y="4062414"/>
          <a:ext cx="954088" cy="78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Equation" r:id="rId9" imgW="279360" imgH="228600" progId="Equation.DSMT4">
                  <p:embed/>
                </p:oleObj>
              </mc:Choice>
              <mc:Fallback>
                <p:oleObj name="Equation" r:id="rId9" imgW="2793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782763" y="4062414"/>
                        <a:ext cx="954088" cy="782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8187359"/>
              </p:ext>
            </p:extLst>
          </p:nvPr>
        </p:nvGraphicFramePr>
        <p:xfrm>
          <a:off x="4419600" y="5242891"/>
          <a:ext cx="3743676" cy="9092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Equation" r:id="rId11" imgW="1257120" imgH="304560" progId="Equation.DSMT4">
                  <p:embed/>
                </p:oleObj>
              </mc:Choice>
              <mc:Fallback>
                <p:oleObj name="Equation" r:id="rId11" imgW="125712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419600" y="5242891"/>
                        <a:ext cx="3743676" cy="9092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9238126"/>
              </p:ext>
            </p:extLst>
          </p:nvPr>
        </p:nvGraphicFramePr>
        <p:xfrm>
          <a:off x="533400" y="6135926"/>
          <a:ext cx="4994276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Equation" r:id="rId13" imgW="1676160" imgH="228600" progId="Equation.DSMT4">
                  <p:embed/>
                </p:oleObj>
              </mc:Choice>
              <mc:Fallback>
                <p:oleObj name="Equation" r:id="rId13" imgW="16761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33400" y="6135926"/>
                        <a:ext cx="4994276" cy="682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0038430"/>
              </p:ext>
            </p:extLst>
          </p:nvPr>
        </p:nvGraphicFramePr>
        <p:xfrm>
          <a:off x="5546927" y="6135925"/>
          <a:ext cx="2876550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Equation" r:id="rId15" imgW="965160" imgH="228600" progId="Equation.DSMT4">
                  <p:embed/>
                </p:oleObj>
              </mc:Choice>
              <mc:Fallback>
                <p:oleObj name="Equation" r:id="rId15" imgW="9651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546927" y="6135925"/>
                        <a:ext cx="2876550" cy="682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932688"/>
          </a:xfrm>
        </p:spPr>
        <p:txBody>
          <a:bodyPr/>
          <a:lstStyle/>
          <a:p>
            <a:r>
              <a:rPr lang="en-US" dirty="0" smtClean="0"/>
              <a:t>Solve each equation: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2286000" cy="609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x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+ 16 = 0</a:t>
            </a:r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/>
          </a:p>
          <a:p>
            <a:pPr>
              <a:buNone/>
            </a:pPr>
            <a:endParaRPr lang="en-US" sz="32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2629891"/>
              </p:ext>
            </p:extLst>
          </p:nvPr>
        </p:nvGraphicFramePr>
        <p:xfrm>
          <a:off x="5029200" y="948531"/>
          <a:ext cx="2576870" cy="998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2" name="Equation" r:id="rId3" imgW="1015920" imgH="393480" progId="Equation.DSMT4">
                  <p:embed/>
                </p:oleObj>
              </mc:Choice>
              <mc:Fallback>
                <p:oleObj name="Equation" r:id="rId3" imgW="101592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948531"/>
                        <a:ext cx="2576870" cy="998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9466227"/>
              </p:ext>
            </p:extLst>
          </p:nvPr>
        </p:nvGraphicFramePr>
        <p:xfrm>
          <a:off x="723285" y="2078888"/>
          <a:ext cx="1739900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" name="Equation" r:id="rId5" imgW="583920" imgH="203040" progId="Equation.DSMT4">
                  <p:embed/>
                </p:oleObj>
              </mc:Choice>
              <mc:Fallback>
                <p:oleObj name="Equation" r:id="rId5" imgW="5839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23285" y="2078888"/>
                        <a:ext cx="1739900" cy="608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9869397"/>
              </p:ext>
            </p:extLst>
          </p:nvPr>
        </p:nvGraphicFramePr>
        <p:xfrm>
          <a:off x="881856" y="2776728"/>
          <a:ext cx="1436687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" name="Equation" r:id="rId7" imgW="482400" imgH="177480" progId="Equation.DSMT4">
                  <p:embed/>
                </p:oleObj>
              </mc:Choice>
              <mc:Fallback>
                <p:oleObj name="Equation" r:id="rId7" imgW="4824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81856" y="2776728"/>
                        <a:ext cx="1436687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1009373"/>
              </p:ext>
            </p:extLst>
          </p:nvPr>
        </p:nvGraphicFramePr>
        <p:xfrm>
          <a:off x="4445178" y="2120244"/>
          <a:ext cx="3744913" cy="205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name="Equation" r:id="rId9" imgW="1257120" imgH="685800" progId="Equation.DSMT4">
                  <p:embed/>
                </p:oleObj>
              </mc:Choice>
              <mc:Fallback>
                <p:oleObj name="Equation" r:id="rId9" imgW="125712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445178" y="2120244"/>
                        <a:ext cx="3744913" cy="2051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1241240"/>
              </p:ext>
            </p:extLst>
          </p:nvPr>
        </p:nvGraphicFramePr>
        <p:xfrm>
          <a:off x="4495800" y="4179337"/>
          <a:ext cx="2459037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" name="Equation" r:id="rId11" imgW="825480" imgH="431640" progId="Equation.DSMT4">
                  <p:embed/>
                </p:oleObj>
              </mc:Choice>
              <mc:Fallback>
                <p:oleObj name="Equation" r:id="rId11" imgW="8254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495800" y="4179337"/>
                        <a:ext cx="2459037" cy="1292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503534"/>
              </p:ext>
            </p:extLst>
          </p:nvPr>
        </p:nvGraphicFramePr>
        <p:xfrm>
          <a:off x="6992938" y="4144963"/>
          <a:ext cx="2005012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" name="Equation" r:id="rId13" imgW="672840" imgH="431640" progId="Equation.DSMT4">
                  <p:embed/>
                </p:oleObj>
              </mc:Choice>
              <mc:Fallback>
                <p:oleObj name="Equation" r:id="rId13" imgW="67284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992938" y="4144963"/>
                        <a:ext cx="2005012" cy="1292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7600919"/>
              </p:ext>
            </p:extLst>
          </p:nvPr>
        </p:nvGraphicFramePr>
        <p:xfrm>
          <a:off x="5376951" y="5661627"/>
          <a:ext cx="1171575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8" name="Equation" r:id="rId15" imgW="393480" imgH="393480" progId="Equation.DSMT4">
                  <p:embed/>
                </p:oleObj>
              </mc:Choice>
              <mc:Fallback>
                <p:oleObj name="Equation" r:id="rId15" imgW="393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376951" y="5661627"/>
                        <a:ext cx="1171575" cy="1177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8098634"/>
              </p:ext>
            </p:extLst>
          </p:nvPr>
        </p:nvGraphicFramePr>
        <p:xfrm>
          <a:off x="6705600" y="5607050"/>
          <a:ext cx="1549400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9" name="Equation" r:id="rId17" imgW="520560" imgH="393480" progId="Equation.DSMT4">
                  <p:embed/>
                </p:oleObj>
              </mc:Choice>
              <mc:Fallback>
                <p:oleObj name="Equation" r:id="rId17" imgW="5205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705600" y="5607050"/>
                        <a:ext cx="1549400" cy="1177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219200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>Show that the solutions of the equation             2x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+ 5x + 10 = 0 are complex conjugates of each other.  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1800857" y="1367135"/>
            <a:ext cx="55422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Quadratic Formula</a:t>
            </a:r>
            <a:endParaRPr lang="en-US" sz="5400" b="1" i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1450664"/>
              </p:ext>
            </p:extLst>
          </p:nvPr>
        </p:nvGraphicFramePr>
        <p:xfrm>
          <a:off x="808038" y="2551113"/>
          <a:ext cx="3783012" cy="1366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3" imgW="1269720" imgH="457200" progId="Equation.DSMT4">
                  <p:embed/>
                </p:oleObj>
              </mc:Choice>
              <mc:Fallback>
                <p:oleObj name="Equation" r:id="rId3" imgW="126972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08038" y="2551113"/>
                        <a:ext cx="3783012" cy="1366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291099"/>
              </p:ext>
            </p:extLst>
          </p:nvPr>
        </p:nvGraphicFramePr>
        <p:xfrm>
          <a:off x="808038" y="3994944"/>
          <a:ext cx="2724150" cy="1290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5" imgW="914400" imgH="431640" progId="Equation.DSMT4">
                  <p:embed/>
                </p:oleObj>
              </mc:Choice>
              <mc:Fallback>
                <p:oleObj name="Equation" r:id="rId5" imgW="9144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08038" y="3994944"/>
                        <a:ext cx="2724150" cy="1290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1529249"/>
              </p:ext>
            </p:extLst>
          </p:nvPr>
        </p:nvGraphicFramePr>
        <p:xfrm>
          <a:off x="1219200" y="5261519"/>
          <a:ext cx="2119313" cy="1290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7" imgW="711000" imgH="431640" progId="Equation.DSMT4">
                  <p:embed/>
                </p:oleObj>
              </mc:Choice>
              <mc:Fallback>
                <p:oleObj name="Equation" r:id="rId7" imgW="7110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9200" y="5261519"/>
                        <a:ext cx="2119313" cy="1290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2846280"/>
              </p:ext>
            </p:extLst>
          </p:nvPr>
        </p:nvGraphicFramePr>
        <p:xfrm>
          <a:off x="3657600" y="5181600"/>
          <a:ext cx="4430713" cy="1290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Equation" r:id="rId9" imgW="1485720" imgH="431640" progId="Equation.DSMT4">
                  <p:embed/>
                </p:oleObj>
              </mc:Choice>
              <mc:Fallback>
                <p:oleObj name="Equation" r:id="rId9" imgW="148572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657600" y="5181600"/>
                        <a:ext cx="4430713" cy="1290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4792579" y="4343399"/>
            <a:ext cx="275122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Conjugates!</a:t>
            </a:r>
            <a:endParaRPr lang="en-US" sz="2800" b="1" i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0" name="Ink 9"/>
              <p14:cNvContentPartPr/>
              <p14:nvPr/>
            </p14:nvContentPartPr>
            <p14:xfrm>
              <a:off x="4781520" y="4905000"/>
              <a:ext cx="2198880" cy="558360"/>
            </p14:xfrm>
          </p:contentPart>
        </mc:Choice>
        <mc:Fallback xmlns="">
          <p:pic>
            <p:nvPicPr>
              <p:cNvPr id="10" name="Ink 9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772160" y="4895640"/>
                <a:ext cx="2217600" cy="577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n-NO" dirty="0"/>
              <a:t>pg </a:t>
            </a:r>
            <a:r>
              <a:rPr lang="nn-NO" dirty="0">
                <a:solidFill>
                  <a:srgbClr val="FF0000"/>
                </a:solidFill>
              </a:rPr>
              <a:t>289</a:t>
            </a:r>
            <a:r>
              <a:rPr lang="nn-NO" dirty="0"/>
              <a:t> #13-21 odd, 27-69 odd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05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</TotalTime>
  <Words>160</Words>
  <Application>Microsoft Office PowerPoint</Application>
  <PresentationFormat>On-screen Show (4:3)</PresentationFormat>
  <Paragraphs>38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Equation</vt:lpstr>
      <vt:lpstr>MathType 6.0 Equation</vt:lpstr>
      <vt:lpstr>3.4 Complex Numbers</vt:lpstr>
      <vt:lpstr>PowerPoint Presentation</vt:lpstr>
      <vt:lpstr>Complex number</vt:lpstr>
      <vt:lpstr>ex</vt:lpstr>
      <vt:lpstr>ex</vt:lpstr>
      <vt:lpstr>ex</vt:lpstr>
      <vt:lpstr>Solve each equation:</vt:lpstr>
      <vt:lpstr>Show that the solutions of the equation             2x2 + 5x + 10 = 0 are complex conjugates of each other.  </vt:lpstr>
      <vt:lpstr>pg 289 #13-21 odd, 27-69 odd</vt:lpstr>
    </vt:vector>
  </TitlesOfParts>
  <Company>Leon County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3.4 Complex Numbers</dc:title>
  <dc:creator>garciak</dc:creator>
  <cp:lastModifiedBy>Reaves, Nathan</cp:lastModifiedBy>
  <cp:revision>9</cp:revision>
  <dcterms:created xsi:type="dcterms:W3CDTF">2012-01-30T15:58:54Z</dcterms:created>
  <dcterms:modified xsi:type="dcterms:W3CDTF">2015-10-07T17:47:51Z</dcterms:modified>
</cp:coreProperties>
</file>