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57" r:id="rId5"/>
    <p:sldId id="258" r:id="rId6"/>
    <p:sldId id="260" r:id="rId7"/>
    <p:sldId id="261" r:id="rId8"/>
    <p:sldId id="265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5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6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9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6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2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4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3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8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52D64-4847-419E-97B1-B076D66AA33A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27556-BC4E-4C05-B537-865D53200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Demi" panose="020B0703020102020204" pitchFamily="34" charset="0"/>
              </a:rPr>
              <a:t>Quoting Poetry</a:t>
            </a:r>
            <a:endParaRPr lang="en-US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How To</a:t>
            </a:r>
          </a:p>
          <a:p>
            <a:r>
              <a:rPr 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>And</a:t>
            </a:r>
          </a:p>
          <a:p>
            <a:r>
              <a:rPr 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How NOT To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3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latin typeface="Franklin Gothic Demi" panose="020B0703020102020204" pitchFamily="34" charset="0"/>
              </a:rPr>
              <a:t>Final tip -- </a:t>
            </a:r>
            <a:r>
              <a:rPr lang="en-US" dirty="0" smtClean="0">
                <a:latin typeface="Franklin Gothic Demi" panose="020B0703020102020204" pitchFamily="34" charset="0"/>
              </a:rPr>
              <a:t>avoid weak lead-ins like these: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No! </a:t>
            </a:r>
            <a:r>
              <a:rPr lang="en-US" sz="4800" dirty="0" smtClean="0"/>
              <a:t>It is stated that, “---------.” </a:t>
            </a:r>
          </a:p>
          <a:p>
            <a:r>
              <a:rPr lang="en-US" sz="4800" b="1" dirty="0" smtClean="0"/>
              <a:t>No! </a:t>
            </a:r>
            <a:r>
              <a:rPr lang="en-US" sz="4800" dirty="0" smtClean="0"/>
              <a:t>This can be seen in the quote “-----.” </a:t>
            </a:r>
          </a:p>
          <a:p>
            <a:r>
              <a:rPr lang="en-US" sz="4800" b="1" dirty="0" smtClean="0"/>
              <a:t>No! </a:t>
            </a:r>
            <a:r>
              <a:rPr lang="en-US" sz="4800" dirty="0" smtClean="0"/>
              <a:t>The poem says, “---------.” </a:t>
            </a:r>
          </a:p>
          <a:p>
            <a:r>
              <a:rPr lang="en-US" sz="4800" b="1" dirty="0" smtClean="0"/>
              <a:t>No! </a:t>
            </a:r>
            <a:r>
              <a:rPr lang="en-US" sz="4800" dirty="0" smtClean="0"/>
              <a:t>In lines 560-563 it says, “---------.”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0062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i="1" dirty="0" smtClean="0">
                <a:latin typeface="Copperplate Gothic Bold" panose="020E0705020206020404" pitchFamily="34" charset="0"/>
              </a:rPr>
              <a:t>Beowulf</a:t>
            </a:r>
            <a:endParaRPr lang="en-US" sz="6000" b="1" i="1" dirty="0">
              <a:latin typeface="Copperplate Gothic Bold" panose="020E0705020206020404" pitchFamily="34" charset="0"/>
            </a:endParaRPr>
          </a:p>
        </p:txBody>
      </p:sp>
      <p:pic>
        <p:nvPicPr>
          <p:cNvPr id="1026" name="Picture 2" descr="Image result for beowul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95" y="4035972"/>
            <a:ext cx="5067208" cy="266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eowu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79" y="1502979"/>
            <a:ext cx="4574081" cy="521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eowul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95" y="662152"/>
            <a:ext cx="5693322" cy="319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32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1744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You want to integrate each of your quotes into one of your own sentences. Don’t let a quote stand by itself (ORPHANED), sandwiched between two of your own sentences, like this: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7585"/>
            <a:ext cx="10515600" cy="354937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All of the men that came with him grew tired and faithless, except a certain group of men. “The </a:t>
            </a:r>
            <a:r>
              <a:rPr lang="en-US" sz="4000" dirty="0" err="1" smtClean="0"/>
              <a:t>Geats</a:t>
            </a:r>
            <a:r>
              <a:rPr lang="en-US" sz="4000" dirty="0" smtClean="0"/>
              <a:t> stayed, sat sadly, watching / Imagining they saw their lord” (1603-1604). This shows that the </a:t>
            </a:r>
            <a:r>
              <a:rPr lang="en-US" sz="4000" i="1" dirty="0" err="1" smtClean="0"/>
              <a:t>comitatus</a:t>
            </a:r>
            <a:r>
              <a:rPr lang="en-US" sz="4000" dirty="0" smtClean="0"/>
              <a:t> is strong and that the men will leave no one behind.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331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Demi" panose="020B0703020102020204" pitchFamily="34" charset="0"/>
              </a:rPr>
              <a:t>You’ve got to lead into that sentence! Here’s a possible revision: 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All of the men that came with him grew tired and faithless, except the </a:t>
            </a:r>
            <a:r>
              <a:rPr lang="en-US" sz="4000" dirty="0" err="1" smtClean="0"/>
              <a:t>Geats</a:t>
            </a:r>
            <a:r>
              <a:rPr lang="en-US" sz="4000" dirty="0" smtClean="0"/>
              <a:t>, who “stayed, sat watching / Imagining they saw their lord” (1603-1604). This group’s dedication shows that the </a:t>
            </a:r>
            <a:r>
              <a:rPr lang="en-US" sz="4000" i="1" dirty="0" err="1" smtClean="0"/>
              <a:t>comitatus</a:t>
            </a:r>
            <a:r>
              <a:rPr lang="en-US" sz="4000" dirty="0" smtClean="0"/>
              <a:t> is strong and that the men will leave no one behind.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70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879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The trick is, your entire sentence—including the quote—still must follow basic grammatical rules and must read like a real sentence. Don’t create a run-on/comma splice by sticking a quote on the end of an already complete sentence: 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15861"/>
            <a:ext cx="10515600" cy="276110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No! </a:t>
            </a:r>
            <a:r>
              <a:rPr lang="en-US" sz="3600" dirty="0" smtClean="0"/>
              <a:t>When Beowulf finally defeats the monster he is lavished with gifts “Beowulf had been honored by both gifts / Hrothgar could have given him, horses and weapons” (1042-1045). </a:t>
            </a:r>
          </a:p>
          <a:p>
            <a:r>
              <a:rPr lang="en-US" sz="3600" b="1" dirty="0" smtClean="0"/>
              <a:t>No! </a:t>
            </a:r>
            <a:r>
              <a:rPr lang="en-US" sz="3600" dirty="0" smtClean="0"/>
              <a:t>Hrothgar gave away treasure to share, “No ring-giver has given four such gifts” (1027).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118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2" y="365125"/>
            <a:ext cx="11466786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Franklin Gothic Demi" panose="020B0703020102020204" pitchFamily="34" charset="0"/>
              </a:rPr>
              <a:t>Notice how the following writers incorporate their quotes into their own sentences, without disrupting the flow of the sentence: </a:t>
            </a:r>
            <a:endParaRPr lang="en-US" sz="40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475" y="1825625"/>
            <a:ext cx="11361683" cy="435133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YES! </a:t>
            </a:r>
            <a:r>
              <a:rPr lang="en-US" sz="3600" dirty="0" smtClean="0"/>
              <a:t>Grendel is one of the “murderous creatures banished / By God, punished forever for the crime / Of Abel’s death” (106-108). </a:t>
            </a:r>
          </a:p>
          <a:p>
            <a:r>
              <a:rPr lang="en-US" sz="3600" b="1" dirty="0" smtClean="0"/>
              <a:t>YES! </a:t>
            </a:r>
            <a:r>
              <a:rPr lang="en-US" sz="3600" dirty="0" smtClean="0"/>
              <a:t>Unfortunately, Grendel had “bewitched the men’s weapons” so that they could not harm him during the battle (803). </a:t>
            </a:r>
          </a:p>
          <a:p>
            <a:r>
              <a:rPr lang="en-US" sz="3600" b="1" dirty="0" smtClean="0"/>
              <a:t>YES! </a:t>
            </a:r>
            <a:r>
              <a:rPr lang="en-US" sz="3600" dirty="0" smtClean="0"/>
              <a:t>However, before Beowulf fights the dragon, he declares, “And this dragon’s treasure, his gold / And everything hidden in the tower, will be mine” (2535-2536).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153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147146"/>
            <a:ext cx="11456276" cy="6029818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YES! </a:t>
            </a:r>
            <a:r>
              <a:rPr lang="en-US" sz="4400" dirty="0" smtClean="0"/>
              <a:t>Although as a boy Beowulf grew to be a mighty warrior, “As a boy he was scorned; / The </a:t>
            </a:r>
            <a:r>
              <a:rPr lang="en-US" sz="4400" dirty="0" err="1" smtClean="0"/>
              <a:t>Geats</a:t>
            </a:r>
            <a:r>
              <a:rPr lang="en-US" sz="4400" dirty="0" smtClean="0"/>
              <a:t> considered him worthless” (2183-84). </a:t>
            </a:r>
          </a:p>
          <a:p>
            <a:endParaRPr lang="en-US" sz="4400" b="1" dirty="0" smtClean="0"/>
          </a:p>
          <a:p>
            <a:r>
              <a:rPr lang="en-US" sz="4400" b="1" dirty="0" smtClean="0"/>
              <a:t>YES! </a:t>
            </a:r>
            <a:r>
              <a:rPr lang="en-US" sz="4400" dirty="0" smtClean="0"/>
              <a:t>The narrator also describes Beowulf as he walks into the fight: “And the </a:t>
            </a:r>
            <a:r>
              <a:rPr lang="en-US" sz="4400" dirty="0" err="1" smtClean="0"/>
              <a:t>Geats</a:t>
            </a:r>
            <a:r>
              <a:rPr lang="en-US" sz="4400" dirty="0" smtClean="0"/>
              <a:t>’ ring-giver did not boast of glorious / Victories in other wars” (2583-2584). </a:t>
            </a:r>
          </a:p>
        </p:txBody>
      </p:sp>
    </p:spTree>
    <p:extLst>
      <p:ext uri="{BB962C8B-B14F-4D97-AF65-F5344CB8AC3E}">
        <p14:creationId xmlns:p14="http://schemas.microsoft.com/office/powerpoint/2010/main" val="16533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YES! </a:t>
            </a:r>
            <a:r>
              <a:rPr lang="en-US" sz="4000" dirty="0"/>
              <a:t>When Beowulf was fighting the dragon and needed help, “none of his comrades / Came to him, helped him, his brave and noble / Followers; they ran for their lives, fled / Deep in a wood” (2596-99). 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YES</a:t>
            </a:r>
            <a:r>
              <a:rPr lang="en-US" sz="4000" b="1" dirty="0"/>
              <a:t>! </a:t>
            </a:r>
            <a:r>
              <a:rPr lang="en-US" sz="4000" dirty="0"/>
              <a:t>One of the first things he does is boast of his strength and vow that “Grendel is no braver, no stronger than I am! I could kill him with my sword; I shall not … I will meet him / With my hands empty” (674-84).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2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593" y="262760"/>
            <a:ext cx="10515600" cy="2690648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Franklin Gothic Demi" panose="020B0703020102020204" pitchFamily="34" charset="0"/>
              </a:rPr>
              <a:t>Remember, every specific reference you make to a text doesn’t have to be direct quotation. Paraphrasing is also a great approach—just remember that any paraphrase must be followed by a citation: </a:t>
            </a:r>
            <a:endParaRPr lang="en-US" sz="40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3079531"/>
            <a:ext cx="11655973" cy="361555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YES! </a:t>
            </a:r>
            <a:r>
              <a:rPr lang="en-US" sz="4000" dirty="0" err="1" smtClean="0"/>
              <a:t>Shild</a:t>
            </a:r>
            <a:r>
              <a:rPr lang="en-US" sz="4000" dirty="0" smtClean="0"/>
              <a:t> changed his own fate from being an abandoned child to being a rich and honored king (7-8). </a:t>
            </a:r>
          </a:p>
          <a:p>
            <a:r>
              <a:rPr lang="en-US" sz="4000" b="1" dirty="0" smtClean="0"/>
              <a:t>YES! </a:t>
            </a:r>
            <a:r>
              <a:rPr lang="en-US" sz="4000" dirty="0" smtClean="0"/>
              <a:t>Also, when Beowulf is telling </a:t>
            </a:r>
            <a:r>
              <a:rPr lang="en-US" sz="4000" dirty="0" err="1" smtClean="0"/>
              <a:t>Wiglaf</a:t>
            </a:r>
            <a:r>
              <a:rPr lang="en-US" sz="4000" dirty="0" smtClean="0"/>
              <a:t> he will be the next king he says that their race has been swept away by fate (2814).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576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668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Copperplate Gothic Bold</vt:lpstr>
      <vt:lpstr>Franklin Gothic Demi</vt:lpstr>
      <vt:lpstr>Office Theme</vt:lpstr>
      <vt:lpstr>Quoting Poetry</vt:lpstr>
      <vt:lpstr>Beowulf</vt:lpstr>
      <vt:lpstr>You want to integrate each of your quotes into one of your own sentences. Don’t let a quote stand by itself (ORPHANED), sandwiched between two of your own sentences, like this:</vt:lpstr>
      <vt:lpstr>You’ve got to lead into that sentence! Here’s a possible revision: </vt:lpstr>
      <vt:lpstr>The trick is, your entire sentence—including the quote—still must follow basic grammatical rules and must read like a real sentence. Don’t create a run-on/comma splice by sticking a quote on the end of an already complete sentence: </vt:lpstr>
      <vt:lpstr>Notice how the following writers incorporate their quotes into their own sentences, without disrupting the flow of the sentence: </vt:lpstr>
      <vt:lpstr>PowerPoint Presentation</vt:lpstr>
      <vt:lpstr>PowerPoint Presentation</vt:lpstr>
      <vt:lpstr>Remember, every specific reference you make to a text doesn’t have to be direct quotation. Paraphrasing is also a great approach—just remember that any paraphrase must be followed by a citation: </vt:lpstr>
      <vt:lpstr>Final tip -- avoid weak lead-ins like these: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Quoting Poetry</dc:title>
  <dc:creator>Garrett, Pam</dc:creator>
  <cp:lastModifiedBy>Garrett, Pam</cp:lastModifiedBy>
  <cp:revision>5</cp:revision>
  <dcterms:created xsi:type="dcterms:W3CDTF">2019-01-18T14:09:58Z</dcterms:created>
  <dcterms:modified xsi:type="dcterms:W3CDTF">2019-01-18T14:38:55Z</dcterms:modified>
</cp:coreProperties>
</file>