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74" r:id="rId8"/>
    <p:sldId id="275" r:id="rId9"/>
    <p:sldId id="276" r:id="rId10"/>
    <p:sldId id="277" r:id="rId11"/>
    <p:sldId id="286" r:id="rId12"/>
    <p:sldId id="278" r:id="rId13"/>
    <p:sldId id="285" r:id="rId14"/>
    <p:sldId id="27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11723AA-1BC1-4DEC-87CD-B67C91058A6B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9F541DC-F4E7-4F63-A80A-DDAA2F4953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8D5127C-52FE-4906-9813-3FDFE8106B8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732F8781-9F48-4B0C-B8A5-86377AADC848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id="{A269FCA6-8BFA-401B-ACED-94C4DD88F467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0DF83C1-13C9-4698-8F41-9393D0F4589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B561BD40-5078-409D-A129-753446CB0FC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E136939C-B809-430F-9A43-C8E97BBAE0F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DB250287-3D16-4939-B825-C9A00834198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77D8026D-729A-4EF5-AEE5-DD9B367281B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537E959E-1EFD-4E99-9FDD-29527277E00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DC6C7AC3-362D-4B4C-BC4D-1BA9724127C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0DB4CD2B-DAC1-42B5-9BD0-4ACB3DBC6B6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id="{7311B486-E595-4409-9127-FCE1EFFA1FDA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A731DC1B-A877-4B9D-A0D0-C075F927C8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C714612-59EE-46AC-95A2-E237E1A3B2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36D40FB-78E6-4383-9597-3F7F57A464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BCF11782-EB65-4231-B2AF-1C38AF8C82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31BAF579-AD98-4A19-846F-70731E8207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51A123AA-A21C-477F-9A56-634599F3A6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id="{F259C936-C1AB-44F7-B359-3461752C96F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F68044D3-3EED-4066-9497-A973D14DAD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AAD528-CE26-4F82-B45D-EA6E388EA9F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A7D41A63-D76A-40A8-996E-EFBE5D13772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13171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E6319D93-D9FD-40E7-A9E2-27872AFBB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5B6D568-25DE-49A2-BFB5-E755272914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A4E37F57-23EA-4E40-BE66-0B9BB73514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1C6E1-0FD4-484F-AEE3-3D40098993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41607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273A1704-2877-495D-A7E3-9309157DC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B7BCD4A-8CF2-416D-B5E8-6DDD09BD0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576C5B63-CA07-4A89-800C-4319E8591D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6CDD9-EC3E-4E0A-98C3-5B55BFCD6C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959118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FB9C5F7-E415-424D-A841-571235E69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B7D21EB8-267E-4CD2-8981-34779857FD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F2355F1-25DA-4D8A-A0EA-0DF7E517D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9E5C5-7D86-4E6F-A28B-848F6F0182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24231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141C6466-A36F-42A7-AD92-4DCA6DEF04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0084B1F-4EDA-4E7A-B11C-39AFE2A49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40FCC492-C761-4B7C-AC80-D3E02C216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6D4CF-7852-4723-B7FC-E2E5CE1578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23672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6436753B-7AE9-4F07-8E3D-3344A9553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C95D05F4-DD04-4477-AB43-827195D5D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7F3F94B-100D-49B1-892C-200EF0FB9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C7705-4E17-4872-B47D-42A9700A5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25821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B4ED71AA-FD6C-464E-8293-7B3C8BC3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4EC4C0B8-5908-420D-9067-BE9F531FE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BC27EF25-06B4-447A-83C8-0A8DEBA0D9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D80CC-A1E6-4590-9394-E816B1E4D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25606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C481A998-9E47-4D9E-93CF-B1D6DE12CC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02D03977-4EC6-4079-AAC0-29D23C698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4D8F82B1-AA40-4903-A664-C2442628F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5059C-2D44-4E2F-AC4C-4E6342E09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70756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07AFBEBB-463D-4571-9DF8-755A12F49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E3D09EEA-21B5-4C03-954D-A1A531D8C1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49D28706-0C94-47B4-BF33-CB2F98DCA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AC92D-A2A6-49DD-8AC4-677A41B5A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555441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CEFBD4BB-EAD7-4A37-A2B7-E06E8B86D8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30C29CDF-6CDD-4EC4-B969-FCF22BC262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2F33B60A-A2B4-41E3-9885-DFF3709512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7B5490-6D5E-4974-821C-78AED3960E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05368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9F9D3A9E-DB1F-4143-9BEE-693C3B70A6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49AFAA48-6512-4A1D-858F-C625DB3758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F0AEB211-5F35-4989-9E07-2754513B7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AA8FE-9902-40D6-A055-9A1A01D8D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66050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5FE0692-532E-4CC7-8225-31B78A79229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>
              <a:extLst>
                <a:ext uri="{FF2B5EF4-FFF2-40B4-BE49-F238E27FC236}">
                  <a16:creationId xmlns:a16="http://schemas.microsoft.com/office/drawing/2014/main" id="{721E9A75-2D90-460A-8D49-DDCCC0310B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2" name="Freeform 4">
              <a:extLst>
                <a:ext uri="{FF2B5EF4-FFF2-40B4-BE49-F238E27FC236}">
                  <a16:creationId xmlns:a16="http://schemas.microsoft.com/office/drawing/2014/main" id="{DC21ABAB-7263-4785-A473-D5028B99D6E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>
            <a:extLst>
              <a:ext uri="{FF2B5EF4-FFF2-40B4-BE49-F238E27FC236}">
                <a16:creationId xmlns:a16="http://schemas.microsoft.com/office/drawing/2014/main" id="{AE439058-A704-4E59-A80B-2CD0F6D723C4}"/>
              </a:ext>
            </a:extLst>
          </p:cNvPr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>
            <a:extLst>
              <a:ext uri="{FF2B5EF4-FFF2-40B4-BE49-F238E27FC236}">
                <a16:creationId xmlns:a16="http://schemas.microsoft.com/office/drawing/2014/main" id="{E374BE10-DBCB-4175-A56D-DA096FCB27B4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8135" name="Freeform 7">
              <a:extLst>
                <a:ext uri="{FF2B5EF4-FFF2-40B4-BE49-F238E27FC236}">
                  <a16:creationId xmlns:a16="http://schemas.microsoft.com/office/drawing/2014/main" id="{36186D6B-13BE-4687-98EA-1EADC5D5211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>
              <a:extLst>
                <a:ext uri="{FF2B5EF4-FFF2-40B4-BE49-F238E27FC236}">
                  <a16:creationId xmlns:a16="http://schemas.microsoft.com/office/drawing/2014/main" id="{B180C296-2759-4405-922C-96CD4794FB7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>
                <a:extLst>
                  <a:ext uri="{FF2B5EF4-FFF2-40B4-BE49-F238E27FC236}">
                    <a16:creationId xmlns:a16="http://schemas.microsoft.com/office/drawing/2014/main" id="{982946E5-3319-45CB-B2BC-E8E27050648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>
                <a:extLst>
                  <a:ext uri="{FF2B5EF4-FFF2-40B4-BE49-F238E27FC236}">
                    <a16:creationId xmlns:a16="http://schemas.microsoft.com/office/drawing/2014/main" id="{9D10FB34-6A27-414B-92C7-EF9F8422D0E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>
                <a:extLst>
                  <a:ext uri="{FF2B5EF4-FFF2-40B4-BE49-F238E27FC236}">
                    <a16:creationId xmlns:a16="http://schemas.microsoft.com/office/drawing/2014/main" id="{8992F991-35F2-41DF-AB49-9B69F84CD62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>
                <a:extLst>
                  <a:ext uri="{FF2B5EF4-FFF2-40B4-BE49-F238E27FC236}">
                    <a16:creationId xmlns:a16="http://schemas.microsoft.com/office/drawing/2014/main" id="{68C27B2B-0F84-43F6-8BCA-8EA2CBEE3A2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>
                <a:extLst>
                  <a:ext uri="{FF2B5EF4-FFF2-40B4-BE49-F238E27FC236}">
                    <a16:creationId xmlns:a16="http://schemas.microsoft.com/office/drawing/2014/main" id="{6CB3D5B1-3329-48EA-AC98-EDBDA299C18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42" name="Freeform 14">
              <a:extLst>
                <a:ext uri="{FF2B5EF4-FFF2-40B4-BE49-F238E27FC236}">
                  <a16:creationId xmlns:a16="http://schemas.microsoft.com/office/drawing/2014/main" id="{62E401CB-1FC0-44D2-BF43-FD1E7D81E08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>
            <a:extLst>
              <a:ext uri="{FF2B5EF4-FFF2-40B4-BE49-F238E27FC236}">
                <a16:creationId xmlns:a16="http://schemas.microsoft.com/office/drawing/2014/main" id="{0B0A3B66-580F-4CCD-8C93-9C8A6955FF05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>
              <a:extLst>
                <a:ext uri="{FF2B5EF4-FFF2-40B4-BE49-F238E27FC236}">
                  <a16:creationId xmlns:a16="http://schemas.microsoft.com/office/drawing/2014/main" id="{02CE9ACF-FCB2-447A-B0E6-203BF6B82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>
              <a:extLst>
                <a:ext uri="{FF2B5EF4-FFF2-40B4-BE49-F238E27FC236}">
                  <a16:creationId xmlns:a16="http://schemas.microsoft.com/office/drawing/2014/main" id="{7BB7E8E5-93DE-47D3-A521-08BD90216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>
              <a:extLst>
                <a:ext uri="{FF2B5EF4-FFF2-40B4-BE49-F238E27FC236}">
                  <a16:creationId xmlns:a16="http://schemas.microsoft.com/office/drawing/2014/main" id="{10C6E69A-3DCD-4FAA-9AC4-05FBD33C0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>
              <a:extLst>
                <a:ext uri="{FF2B5EF4-FFF2-40B4-BE49-F238E27FC236}">
                  <a16:creationId xmlns:a16="http://schemas.microsoft.com/office/drawing/2014/main" id="{E9039A15-FA40-42F9-B108-FDD8F81DE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>
              <a:extLst>
                <a:ext uri="{FF2B5EF4-FFF2-40B4-BE49-F238E27FC236}">
                  <a16:creationId xmlns:a16="http://schemas.microsoft.com/office/drawing/2014/main" id="{751FB4A0-EEFE-4EE0-B011-839683D20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>
              <a:extLst>
                <a:ext uri="{FF2B5EF4-FFF2-40B4-BE49-F238E27FC236}">
                  <a16:creationId xmlns:a16="http://schemas.microsoft.com/office/drawing/2014/main" id="{A55538F1-C2B3-4F97-B458-3FAD37A0A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50" name="Rectangle 22">
            <a:extLst>
              <a:ext uri="{FF2B5EF4-FFF2-40B4-BE49-F238E27FC236}">
                <a16:creationId xmlns:a16="http://schemas.microsoft.com/office/drawing/2014/main" id="{AB12C4FE-5B0B-4FCB-9328-A6CB3CC29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>
            <a:extLst>
              <a:ext uri="{FF2B5EF4-FFF2-40B4-BE49-F238E27FC236}">
                <a16:creationId xmlns:a16="http://schemas.microsoft.com/office/drawing/2014/main" id="{98FCFA45-B54B-4636-9C64-7E6AD1F8C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04D41B8F-79B9-4A85-B0FE-C35E65B3CC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53" name="Rectangle 25">
            <a:extLst>
              <a:ext uri="{FF2B5EF4-FFF2-40B4-BE49-F238E27FC236}">
                <a16:creationId xmlns:a16="http://schemas.microsoft.com/office/drawing/2014/main" id="{FB8C572C-E300-4B4A-9CDB-50B122A1F3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54" name="Rectangle 26">
            <a:extLst>
              <a:ext uri="{FF2B5EF4-FFF2-40B4-BE49-F238E27FC236}">
                <a16:creationId xmlns:a16="http://schemas.microsoft.com/office/drawing/2014/main" id="{9DC26408-D2F7-48C0-884B-6250850AE0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C720A23-62DA-4465-8B83-238EEE20AA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47131DF-102B-4179-90E2-B24B066D2C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/>
              <a:t>UNIT 5:  </a:t>
            </a:r>
            <a:br>
              <a:rPr lang="en-US" sz="6600" dirty="0"/>
            </a:br>
            <a:r>
              <a:rPr lang="en-US" dirty="0"/>
              <a:t>Voting, Opinion, and Policy</a:t>
            </a:r>
            <a:endParaRPr lang="en-US" sz="4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A18E92C-A9DF-4C05-801E-34EFBB488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/>
              <a:t>III.  Interest Groups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C0C14C1-1466-479C-8AF5-C579247C4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	A.   What are they?  How different from Parties?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	B.  The Role of Interest Groups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1. Positive Roles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a.  stimulate interest in public affairs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b.  represent people on basis of shared 			beliefs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c.  provide useful information to gov’t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d.  vehicles for political participation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F43C7-1AFA-4D45-AA09-65B9468AC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495800"/>
          </a:xfrm>
        </p:spPr>
        <p:txBody>
          <a:bodyPr/>
          <a:lstStyle/>
          <a:p>
            <a:pPr eaLnBrk="1" hangingPunct="1">
              <a:buClr>
                <a:srgbClr val="E3E3FF"/>
              </a:buClr>
              <a:buFontTx/>
              <a:buNone/>
              <a:defRPr/>
            </a:pPr>
            <a:r>
              <a:rPr lang="en-US" altLang="en-US" sz="2800" dirty="0">
                <a:solidFill>
                  <a:srgbClr val="FFFFFF"/>
                </a:solidFill>
              </a:rPr>
              <a:t>		2. Negative Roles</a:t>
            </a:r>
          </a:p>
          <a:p>
            <a:pPr eaLnBrk="1" hangingPunct="1">
              <a:buClr>
                <a:srgbClr val="E3E3FF"/>
              </a:buClr>
              <a:buFontTx/>
              <a:buNone/>
              <a:defRPr/>
            </a:pPr>
            <a:r>
              <a:rPr lang="en-US" altLang="en-US" sz="2800" dirty="0">
                <a:solidFill>
                  <a:srgbClr val="FFFFFF"/>
                </a:solidFill>
              </a:rPr>
              <a:t>			a.  have agendas</a:t>
            </a:r>
          </a:p>
          <a:p>
            <a:pPr eaLnBrk="1" hangingPunct="1">
              <a:buClr>
                <a:srgbClr val="E3E3FF"/>
              </a:buClr>
              <a:buFontTx/>
              <a:buNone/>
              <a:defRPr/>
            </a:pPr>
            <a:r>
              <a:rPr lang="en-US" altLang="en-US" sz="2800" dirty="0">
                <a:solidFill>
                  <a:srgbClr val="FFFFFF"/>
                </a:solidFill>
              </a:rPr>
              <a:t>			b.  Push ‘mine’ over ‘ours’</a:t>
            </a:r>
          </a:p>
          <a:p>
            <a:pPr eaLnBrk="1" hangingPunct="1">
              <a:buClr>
                <a:srgbClr val="E3E3FF"/>
              </a:buClr>
              <a:buFontTx/>
              <a:buNone/>
              <a:defRPr/>
            </a:pPr>
            <a:r>
              <a:rPr lang="en-US" altLang="en-US" sz="2800" dirty="0">
                <a:solidFill>
                  <a:srgbClr val="FFFFFF"/>
                </a:solidFill>
              </a:rPr>
              <a:t>			c.  Not broad coalitions but narrowly 		focused groups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7B4685B7-EA44-4C7A-B3A0-F8A7ED0DBAD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90600"/>
            <a:ext cx="82296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C.  Types of Interest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1. Economic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	a.  Business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	b.  Labor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	c.  Agriculture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	d.  Professional Groups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6178A146-6101-4C1E-AC2A-7C8114FF5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229600" cy="3733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	2. Other Groups</a:t>
            </a:r>
          </a:p>
          <a:p>
            <a:pPr eaLnBrk="1" hangingPunct="1">
              <a:buFontTx/>
              <a:buNone/>
            </a:pPr>
            <a:r>
              <a:rPr lang="en-US" altLang="en-US"/>
              <a:t>			a.  Groups that Promote Causes</a:t>
            </a:r>
          </a:p>
          <a:p>
            <a:pPr eaLnBrk="1" hangingPunct="1">
              <a:buFontTx/>
              <a:buNone/>
            </a:pPr>
            <a:r>
              <a:rPr lang="en-US" altLang="en-US"/>
              <a:t>			b.  Welfare Organizations</a:t>
            </a:r>
          </a:p>
          <a:p>
            <a:pPr eaLnBrk="1" hangingPunct="1">
              <a:buFontTx/>
              <a:buNone/>
            </a:pPr>
            <a:r>
              <a:rPr lang="en-US" altLang="en-US"/>
              <a:t>			c.  Religious Organizations</a:t>
            </a:r>
          </a:p>
          <a:p>
            <a:pPr eaLnBrk="1" hangingPunct="1">
              <a:buFontTx/>
              <a:buNone/>
            </a:pPr>
            <a:r>
              <a:rPr lang="en-US" altLang="en-US"/>
              <a:t>		3. Public-Interest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5F8708F5-CC86-4C28-B46F-1A72DB7509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82296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		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D.  Interest Groups at Work</a:t>
            </a:r>
          </a:p>
          <a:p>
            <a:pPr eaLnBrk="1" hangingPunct="1">
              <a:buFontTx/>
              <a:buNone/>
            </a:pPr>
            <a:r>
              <a:rPr lang="en-US" altLang="en-US"/>
              <a:t>		1.  Gather information  </a:t>
            </a:r>
          </a:p>
          <a:p>
            <a:pPr eaLnBrk="1" hangingPunct="1">
              <a:buFontTx/>
              <a:buNone/>
            </a:pPr>
            <a:r>
              <a:rPr lang="en-US" altLang="en-US"/>
              <a:t>		2.  Influencing Public Opinion</a:t>
            </a:r>
          </a:p>
          <a:p>
            <a:pPr eaLnBrk="1" hangingPunct="1">
              <a:buFontTx/>
              <a:buNone/>
            </a:pPr>
            <a:r>
              <a:rPr lang="en-US" altLang="en-US"/>
              <a:t>		3.  Lobbying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29E652C-9502-4C04-9C1C-6439F1DC1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/>
              <a:t>I.  Voters and Voter Behavior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114882B-5FE8-4269-BD79-7E414FD5F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A.  Suffrage/Elective Franchise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1.  History – Many Restrictions at various 	points </a:t>
            </a:r>
            <a:r>
              <a:rPr lang="en-US" altLang="en-US" sz="2800"/>
              <a:t>(Religious, Racial, Sex, Poverty, 	Education, Family Lineage, Age)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B07D7B-E4F7-4C70-BCA9-E6997AA38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B.  Voter Qualifications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1.  Universal Requirements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a.  Citizenship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b.  Residence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c.  Age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2.  Other Qualifications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a.  Registration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3.  Persons Ineligible to Vote*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a.  Convicted Felons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b.  Mentally Incompetent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	c.  Dishonorably Discharged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B74D0BA-D585-4F25-8A17-0DE23B5DE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C.  Voter Behavior</a:t>
            </a:r>
          </a:p>
          <a:p>
            <a:pPr eaLnBrk="1" hangingPunct="1">
              <a:buFontTx/>
              <a:buNone/>
            </a:pPr>
            <a:r>
              <a:rPr lang="en-US" altLang="en-US"/>
              <a:t>		1.  Non-voters (various reasons)</a:t>
            </a:r>
          </a:p>
          <a:p>
            <a:pPr eaLnBrk="1" hangingPunct="1">
              <a:buFontTx/>
              <a:buNone/>
            </a:pPr>
            <a:r>
              <a:rPr lang="en-US" altLang="en-US"/>
              <a:t>		</a:t>
            </a:r>
          </a:p>
          <a:p>
            <a:pPr eaLnBrk="1" hangingPunct="1">
              <a:buFontTx/>
              <a:buNone/>
            </a:pPr>
            <a:r>
              <a:rPr lang="en-US" altLang="en-US"/>
              <a:t>		2.  Factors influencing Voters</a:t>
            </a:r>
          </a:p>
          <a:p>
            <a:pPr eaLnBrk="1" hangingPunct="1">
              <a:buFontTx/>
              <a:buNone/>
            </a:pPr>
            <a:r>
              <a:rPr lang="en-US" altLang="en-US"/>
              <a:t>			a.  Personal Background</a:t>
            </a:r>
          </a:p>
          <a:p>
            <a:pPr eaLnBrk="1" hangingPunct="1">
              <a:buFontTx/>
              <a:buNone/>
            </a:pPr>
            <a:r>
              <a:rPr lang="en-US" altLang="en-US"/>
              <a:t>			(Income/Occupation, Education, 			Age, Sex, Gender….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		(continued on next slide)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7665563-316F-43BB-86A9-1A7C3906C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		…Religious/Ethnic, Geographical, 		Family tendencies)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		b.  Party Identification/Loyalty</a:t>
            </a:r>
          </a:p>
          <a:p>
            <a:pPr eaLnBrk="1" hangingPunct="1">
              <a:buFontTx/>
              <a:buNone/>
            </a:pPr>
            <a:r>
              <a:rPr lang="en-US" altLang="en-US"/>
              <a:t>				- straight-ticket voters</a:t>
            </a:r>
          </a:p>
          <a:p>
            <a:pPr eaLnBrk="1" hangingPunct="1">
              <a:buFontTx/>
              <a:buNone/>
            </a:pPr>
            <a:r>
              <a:rPr lang="en-US" altLang="en-US"/>
              <a:t>				- split-ticket voters</a:t>
            </a:r>
          </a:p>
          <a:p>
            <a:pPr eaLnBrk="1" hangingPunct="1">
              <a:buFontTx/>
              <a:buNone/>
            </a:pPr>
            <a:r>
              <a:rPr lang="en-US" altLang="en-US"/>
              <a:t>				- independents</a:t>
            </a:r>
          </a:p>
          <a:p>
            <a:pPr eaLnBrk="1" hangingPunct="1">
              <a:buFontTx/>
              <a:buNone/>
            </a:pPr>
            <a:r>
              <a:rPr lang="en-US" altLang="en-US"/>
              <a:t>			c.  Candidates and Issues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EAC5A8D-9AE5-4382-8841-7887792BF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II.  Mass Media &amp; Public Opinion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6AF0067-B380-4F4E-992A-5B47B07CD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	A.   What is Public Opinion?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/>
              <a:t>		1. Different Publics	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/>
              <a:t>	B.   Factors that Influence Public Opinion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/>
              <a:t>		1. Political Socialization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/>
              <a:t>		2. Political Culture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		(many – pretty much same as factors 		influencing voters)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D86A77A8-5FB0-457E-9A7C-21B56B64C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1534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C.  Measures of Public Opinion</a:t>
            </a:r>
          </a:p>
          <a:p>
            <a:pPr eaLnBrk="1" hangingPunct="1">
              <a:buFontTx/>
              <a:buNone/>
            </a:pPr>
            <a:r>
              <a:rPr lang="en-US" altLang="en-US"/>
              <a:t>		1. Elections	</a:t>
            </a:r>
          </a:p>
          <a:p>
            <a:pPr eaLnBrk="1" hangingPunct="1">
              <a:buFontTx/>
              <a:buNone/>
            </a:pPr>
            <a:r>
              <a:rPr lang="en-US" altLang="en-US"/>
              <a:t>		2. Interest Groups </a:t>
            </a:r>
          </a:p>
          <a:p>
            <a:pPr eaLnBrk="1" hangingPunct="1">
              <a:buFontTx/>
              <a:buNone/>
            </a:pPr>
            <a:r>
              <a:rPr lang="en-US" altLang="en-US"/>
              <a:t>		3. Polls </a:t>
            </a:r>
          </a:p>
          <a:p>
            <a:pPr eaLnBrk="1" hangingPunct="1">
              <a:buFontTx/>
              <a:buNone/>
            </a:pPr>
            <a:r>
              <a:rPr lang="en-US" altLang="en-US"/>
              <a:t>			a.  Nonscientific (party feedback, 		media information, constituent 		feedback, straw polls)</a:t>
            </a:r>
          </a:p>
          <a:p>
            <a:pPr eaLnBrk="1" hangingPunct="1">
              <a:buFontTx/>
              <a:buNone/>
            </a:pPr>
            <a:r>
              <a:rPr lang="en-US" altLang="en-US"/>
              <a:t>			b.  Scientific Polling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>
            <a:extLst>
              <a:ext uri="{FF2B5EF4-FFF2-40B4-BE49-F238E27FC236}">
                <a16:creationId xmlns:a16="http://schemas.microsoft.com/office/drawing/2014/main" id="{6557AF8D-A061-4666-B534-A319161CB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7391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D.  The Polling Process - Scientific</a:t>
            </a:r>
          </a:p>
          <a:p>
            <a:pPr eaLnBrk="1" hangingPunct="1">
              <a:buFontTx/>
              <a:buNone/>
            </a:pPr>
            <a:r>
              <a:rPr lang="en-US" altLang="en-US"/>
              <a:t>		1. Defining Universe</a:t>
            </a:r>
          </a:p>
          <a:p>
            <a:pPr eaLnBrk="1" hangingPunct="1">
              <a:buFontTx/>
              <a:buNone/>
            </a:pPr>
            <a:r>
              <a:rPr lang="en-US" altLang="en-US"/>
              <a:t>		2. Making a Sample</a:t>
            </a:r>
          </a:p>
          <a:p>
            <a:pPr eaLnBrk="1" hangingPunct="1">
              <a:buFontTx/>
              <a:buNone/>
            </a:pPr>
            <a:r>
              <a:rPr lang="en-US" altLang="en-US"/>
              <a:t>		3. Must have Valid Questions</a:t>
            </a:r>
          </a:p>
          <a:p>
            <a:pPr eaLnBrk="1" hangingPunct="1">
              <a:buFontTx/>
              <a:buNone/>
            </a:pPr>
            <a:r>
              <a:rPr lang="en-US" altLang="en-US"/>
              <a:t>		4. Interviewing</a:t>
            </a:r>
          </a:p>
          <a:p>
            <a:pPr eaLnBrk="1" hangingPunct="1">
              <a:buFontTx/>
              <a:buNone/>
            </a:pPr>
            <a:r>
              <a:rPr lang="en-US" altLang="en-US"/>
              <a:t>		5. Analyze and Report Results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8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9F2588FD-BA77-49A1-A6E5-5CB9CC349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3505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	E.  The Role of Mass Media</a:t>
            </a:r>
          </a:p>
          <a:p>
            <a:pPr eaLnBrk="1" hangingPunct="1">
              <a:buFontTx/>
              <a:buNone/>
            </a:pPr>
            <a:r>
              <a:rPr lang="en-US" altLang="en-US"/>
              <a:t>		1. Television</a:t>
            </a:r>
          </a:p>
          <a:p>
            <a:pPr eaLnBrk="1" hangingPunct="1">
              <a:buFontTx/>
              <a:buNone/>
            </a:pPr>
            <a:r>
              <a:rPr lang="en-US" altLang="en-US"/>
              <a:t>		2.  Internet</a:t>
            </a:r>
          </a:p>
          <a:p>
            <a:pPr eaLnBrk="1" hangingPunct="1">
              <a:buFontTx/>
              <a:buNone/>
            </a:pPr>
            <a:r>
              <a:rPr lang="en-US" altLang="en-US"/>
              <a:t>		3. Radio</a:t>
            </a:r>
          </a:p>
          <a:p>
            <a:pPr eaLnBrk="1" hangingPunct="1">
              <a:buFontTx/>
              <a:buNone/>
            </a:pPr>
            <a:r>
              <a:rPr lang="en-US" altLang="en-US"/>
              <a:t>		4. Newspaper/ Magazine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2122</TotalTime>
  <Words>20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Mountain Top</vt:lpstr>
      <vt:lpstr>UNIT 5:   Voting, Opinion, and Policy</vt:lpstr>
      <vt:lpstr>I.  Voters and Voter Behavior</vt:lpstr>
      <vt:lpstr>PowerPoint Presentation</vt:lpstr>
      <vt:lpstr>PowerPoint Presentation</vt:lpstr>
      <vt:lpstr>PowerPoint Presentation</vt:lpstr>
      <vt:lpstr>II.  Mass Media &amp; Public Opinion</vt:lpstr>
      <vt:lpstr>PowerPoint Presentation</vt:lpstr>
      <vt:lpstr>PowerPoint Presentation</vt:lpstr>
      <vt:lpstr>PowerPoint Presentation</vt:lpstr>
      <vt:lpstr>III.  Interest Groups</vt:lpstr>
      <vt:lpstr>PowerPoint Presentation</vt:lpstr>
      <vt:lpstr>PowerPoint Presentation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  Political Behavior</dc:title>
  <dc:creator>stewartj</dc:creator>
  <cp:lastModifiedBy>Owner</cp:lastModifiedBy>
  <cp:revision>57</cp:revision>
  <dcterms:created xsi:type="dcterms:W3CDTF">2008-05-12T18:30:29Z</dcterms:created>
  <dcterms:modified xsi:type="dcterms:W3CDTF">2018-10-08T20:19:40Z</dcterms:modified>
</cp:coreProperties>
</file>