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317" r:id="rId4"/>
    <p:sldId id="262" r:id="rId5"/>
    <p:sldId id="318" r:id="rId6"/>
    <p:sldId id="319" r:id="rId7"/>
    <p:sldId id="320" r:id="rId8"/>
    <p:sldId id="32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696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829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558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43472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19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99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0547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1081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197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97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1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50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30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86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56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549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39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233AA85-6FA3-4BDF-83D6-B3725042CAE2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3764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6C13D-5C8B-4A71-AABE-B62C8780CE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Perú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AEAFD1-05C3-4DAA-B4AB-8798C98B6A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3" y="4777380"/>
            <a:ext cx="10779955" cy="861420"/>
          </a:xfrm>
        </p:spPr>
        <p:txBody>
          <a:bodyPr>
            <a:normAutofit/>
          </a:bodyPr>
          <a:lstStyle/>
          <a:p>
            <a:r>
              <a:rPr lang="en-US" sz="1800" dirty="0" err="1"/>
              <a:t>Comidas</a:t>
            </a:r>
            <a:r>
              <a:rPr lang="en-US" sz="1800" dirty="0"/>
              <a:t> y </a:t>
            </a:r>
            <a:r>
              <a:rPr lang="en-US" sz="1800" dirty="0" err="1"/>
              <a:t>bebidas</a:t>
            </a:r>
            <a:r>
              <a:rPr lang="en-US" sz="1800" dirty="0"/>
              <a:t>, </a:t>
            </a:r>
            <a:r>
              <a:rPr lang="en-US" sz="1800" dirty="0" err="1"/>
              <a:t>adevrbios</a:t>
            </a:r>
            <a:r>
              <a:rPr lang="en-US" sz="1800" dirty="0"/>
              <a:t> de </a:t>
            </a:r>
            <a:r>
              <a:rPr lang="en-US" sz="1800" dirty="0" err="1"/>
              <a:t>cantidad</a:t>
            </a:r>
            <a:r>
              <a:rPr lang="en-US" sz="1800" dirty="0"/>
              <a:t>, </a:t>
            </a:r>
            <a:r>
              <a:rPr lang="en-US" sz="1800" dirty="0" err="1"/>
              <a:t>expresar</a:t>
            </a:r>
            <a:r>
              <a:rPr lang="en-US" sz="1800" dirty="0"/>
              <a:t> </a:t>
            </a:r>
            <a:r>
              <a:rPr lang="en-US" sz="1800" dirty="0" err="1"/>
              <a:t>deseo</a:t>
            </a:r>
            <a:r>
              <a:rPr lang="en-US" sz="1800" dirty="0"/>
              <a:t>, </a:t>
            </a:r>
            <a:r>
              <a:rPr lang="en-US" sz="1800" dirty="0" err="1"/>
              <a:t>preferencia</a:t>
            </a:r>
            <a:r>
              <a:rPr lang="en-US" sz="1800" dirty="0"/>
              <a:t>, y </a:t>
            </a:r>
            <a:r>
              <a:rPr lang="en-US" sz="1800" dirty="0" err="1"/>
              <a:t>rechazo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283036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51257-A376-4252-8AFF-6B684C06A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1344456" cy="1400530"/>
          </a:xfrm>
        </p:spPr>
        <p:txBody>
          <a:bodyPr/>
          <a:lstStyle/>
          <a:p>
            <a:r>
              <a:rPr lang="en-US" dirty="0"/>
              <a:t>Perú 1</a:t>
            </a:r>
            <a:br>
              <a:rPr lang="en-US" dirty="0"/>
            </a:br>
            <a:r>
              <a:rPr lang="en-US" sz="2000" dirty="0"/>
              <a:t>(</a:t>
            </a:r>
            <a:r>
              <a:rPr lang="en-US" sz="2000" dirty="0" err="1"/>
              <a:t>Comidas</a:t>
            </a:r>
            <a:r>
              <a:rPr lang="en-US" sz="2000" dirty="0"/>
              <a:t> y </a:t>
            </a:r>
            <a:r>
              <a:rPr lang="en-US" sz="2000" dirty="0" err="1"/>
              <a:t>bebidas</a:t>
            </a:r>
            <a:r>
              <a:rPr lang="en-US" sz="2000" dirty="0"/>
              <a:t>, </a:t>
            </a:r>
            <a:r>
              <a:rPr lang="en-US" sz="2000" dirty="0" err="1"/>
              <a:t>adverbios</a:t>
            </a:r>
            <a:r>
              <a:rPr lang="en-US" sz="2000" dirty="0"/>
              <a:t> de </a:t>
            </a:r>
            <a:r>
              <a:rPr lang="en-US" sz="2000" dirty="0" err="1"/>
              <a:t>cantidad</a:t>
            </a:r>
            <a:r>
              <a:rPr lang="en-US" sz="2000" dirty="0"/>
              <a:t>, </a:t>
            </a:r>
            <a:r>
              <a:rPr lang="en-US" sz="2000" dirty="0" err="1"/>
              <a:t>expresar</a:t>
            </a:r>
            <a:r>
              <a:rPr lang="en-US" sz="2000" dirty="0"/>
              <a:t> </a:t>
            </a:r>
            <a:r>
              <a:rPr lang="en-US" sz="2000" dirty="0" err="1"/>
              <a:t>deseo</a:t>
            </a:r>
            <a:r>
              <a:rPr lang="en-US" sz="2000" dirty="0"/>
              <a:t>, </a:t>
            </a:r>
            <a:r>
              <a:rPr lang="en-US" sz="2000" dirty="0" err="1"/>
              <a:t>preferencia</a:t>
            </a:r>
            <a:r>
              <a:rPr lang="en-US" sz="2000" dirty="0"/>
              <a:t>, y </a:t>
            </a:r>
            <a:r>
              <a:rPr lang="en-US" sz="2000" dirty="0" err="1"/>
              <a:t>rechazo</a:t>
            </a:r>
            <a:r>
              <a:rPr lang="en-US" sz="20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ED9A5-12BD-422A-935B-715E830BBD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2135" y="1750484"/>
            <a:ext cx="5591686" cy="4195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LAS COMIDAS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desayuno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– breakfast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El almuerzo /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lonche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– lunch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cena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– dinner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LOS ALIMENTOS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El arroz – rice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La carne – meat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La ensalada – salad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El chocolate – chocolate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Los frijoles - beans</a:t>
            </a:r>
          </a:p>
          <a:p>
            <a:pPr marL="0" indent="0">
              <a:buNone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960C47-CA4A-4DCE-9D36-0EFA76A32F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5808" y="1746001"/>
            <a:ext cx="5718524" cy="4200245"/>
          </a:xfrm>
        </p:spPr>
        <p:txBody>
          <a:bodyPr>
            <a:no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El huevo - egg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maíz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– corn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mantequilla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– butter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El pan – bread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La papa –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potatoe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pescado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– fish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El pollo – chicken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La salsa – sauce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sopa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– soup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Las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verduras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- vegetables</a:t>
            </a:r>
          </a:p>
        </p:txBody>
      </p:sp>
    </p:spTree>
    <p:extLst>
      <p:ext uri="{BB962C8B-B14F-4D97-AF65-F5344CB8AC3E}">
        <p14:creationId xmlns:p14="http://schemas.microsoft.com/office/powerpoint/2010/main" val="63816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51257-A376-4252-8AFF-6B684C06A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1344456" cy="1400530"/>
          </a:xfrm>
        </p:spPr>
        <p:txBody>
          <a:bodyPr/>
          <a:lstStyle/>
          <a:p>
            <a:r>
              <a:rPr lang="en-US" dirty="0"/>
              <a:t>Perú 1</a:t>
            </a:r>
            <a:br>
              <a:rPr lang="en-US" dirty="0"/>
            </a:br>
            <a:r>
              <a:rPr lang="en-US" sz="2000" dirty="0"/>
              <a:t>(</a:t>
            </a:r>
            <a:r>
              <a:rPr lang="en-US" sz="2000" dirty="0" err="1"/>
              <a:t>Comidas</a:t>
            </a:r>
            <a:r>
              <a:rPr lang="en-US" sz="2000" dirty="0"/>
              <a:t> y </a:t>
            </a:r>
            <a:r>
              <a:rPr lang="en-US" sz="2000" dirty="0" err="1"/>
              <a:t>bebidas</a:t>
            </a:r>
            <a:r>
              <a:rPr lang="en-US" sz="2000" dirty="0"/>
              <a:t>, </a:t>
            </a:r>
            <a:r>
              <a:rPr lang="en-US" sz="2000" dirty="0" err="1"/>
              <a:t>adverbios</a:t>
            </a:r>
            <a:r>
              <a:rPr lang="en-US" sz="2000" dirty="0"/>
              <a:t> de </a:t>
            </a:r>
            <a:r>
              <a:rPr lang="en-US" sz="2000" dirty="0" err="1"/>
              <a:t>cantidad</a:t>
            </a:r>
            <a:r>
              <a:rPr lang="en-US" sz="2000" dirty="0"/>
              <a:t>, </a:t>
            </a:r>
            <a:r>
              <a:rPr lang="en-US" sz="2000" dirty="0" err="1"/>
              <a:t>expresar</a:t>
            </a:r>
            <a:r>
              <a:rPr lang="en-US" sz="2000" dirty="0"/>
              <a:t> </a:t>
            </a:r>
            <a:r>
              <a:rPr lang="en-US" sz="2000" dirty="0" err="1"/>
              <a:t>deseo</a:t>
            </a:r>
            <a:r>
              <a:rPr lang="en-US" sz="2000" dirty="0"/>
              <a:t>, </a:t>
            </a:r>
            <a:r>
              <a:rPr lang="en-US" sz="2000" dirty="0" err="1"/>
              <a:t>preferencia</a:t>
            </a:r>
            <a:r>
              <a:rPr lang="en-US" sz="2000" dirty="0"/>
              <a:t>, y </a:t>
            </a:r>
            <a:r>
              <a:rPr lang="en-US" sz="2000" dirty="0" err="1"/>
              <a:t>rechazo</a:t>
            </a:r>
            <a:r>
              <a:rPr lang="en-US" sz="20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ED9A5-12BD-422A-935B-715E830BBD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2135" y="1750484"/>
            <a:ext cx="5591686" cy="4195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ACCIONES</a:t>
            </a:r>
          </a:p>
          <a:p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Desayunar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– to have breakfast</a:t>
            </a:r>
          </a:p>
          <a:p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Almorzar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lonchar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– to have lunch</a:t>
            </a:r>
          </a:p>
          <a:p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Cenar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– to have dinner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LAS FRUTAS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banano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– banana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La manzana – apple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maracuyá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– passion fruit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naranja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- orange</a:t>
            </a:r>
          </a:p>
          <a:p>
            <a:pPr marL="0" indent="0">
              <a:buNone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960C47-CA4A-4DCE-9D36-0EFA76A32F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5808" y="1746001"/>
            <a:ext cx="5718524" cy="42002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LOS POSTRES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helado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– ice cream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torta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/el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queque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– cake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LAS BEBIDAS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agua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– water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El café – coffee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El jugo – juice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La leche – milk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refresco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/la soda/la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gaseosa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- soda</a:t>
            </a:r>
          </a:p>
        </p:txBody>
      </p:sp>
    </p:spTree>
    <p:extLst>
      <p:ext uri="{BB962C8B-B14F-4D97-AF65-F5344CB8AC3E}">
        <p14:creationId xmlns:p14="http://schemas.microsoft.com/office/powerpoint/2010/main" val="4125128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2" y="452718"/>
            <a:ext cx="10986646" cy="1400530"/>
          </a:xfrm>
        </p:spPr>
        <p:txBody>
          <a:bodyPr>
            <a:normAutofit fontScale="90000"/>
          </a:bodyPr>
          <a:lstStyle/>
          <a:p>
            <a:r>
              <a:rPr lang="en-US" dirty="0"/>
              <a:t>Perú 1</a:t>
            </a:r>
            <a:br>
              <a:rPr lang="en-US" dirty="0"/>
            </a:br>
            <a:r>
              <a:rPr lang="en-US" sz="2200" dirty="0"/>
              <a:t>(</a:t>
            </a:r>
            <a:r>
              <a:rPr lang="en-US" sz="2200" dirty="0" err="1"/>
              <a:t>Comidas</a:t>
            </a:r>
            <a:r>
              <a:rPr lang="en-US" sz="2200" dirty="0"/>
              <a:t> y </a:t>
            </a:r>
            <a:r>
              <a:rPr lang="en-US" sz="2200" dirty="0" err="1"/>
              <a:t>bebidas</a:t>
            </a:r>
            <a:r>
              <a:rPr lang="en-US" sz="2200" dirty="0"/>
              <a:t>, </a:t>
            </a:r>
            <a:r>
              <a:rPr lang="en-US" sz="2200" dirty="0" err="1"/>
              <a:t>adverbios</a:t>
            </a:r>
            <a:r>
              <a:rPr lang="en-US" sz="2200" dirty="0"/>
              <a:t> de </a:t>
            </a:r>
            <a:r>
              <a:rPr lang="en-US" sz="2200" dirty="0" err="1"/>
              <a:t>cantidad</a:t>
            </a:r>
            <a:r>
              <a:rPr lang="en-US" sz="2200" dirty="0"/>
              <a:t>, </a:t>
            </a:r>
            <a:r>
              <a:rPr lang="en-US" sz="2200" dirty="0" err="1"/>
              <a:t>expresar</a:t>
            </a:r>
            <a:r>
              <a:rPr lang="en-US" sz="2200" dirty="0"/>
              <a:t> </a:t>
            </a:r>
            <a:r>
              <a:rPr lang="en-US" sz="2200" dirty="0" err="1"/>
              <a:t>deseo</a:t>
            </a:r>
            <a:r>
              <a:rPr lang="en-US" sz="2200" dirty="0"/>
              <a:t>, </a:t>
            </a:r>
            <a:r>
              <a:rPr lang="en-US" sz="2200" dirty="0" err="1"/>
              <a:t>preferencia</a:t>
            </a:r>
            <a:r>
              <a:rPr lang="en-US" sz="2200" dirty="0"/>
              <a:t>, y </a:t>
            </a:r>
            <a:r>
              <a:rPr lang="en-US" sz="2200" dirty="0" err="1"/>
              <a:t>rechazo</a:t>
            </a:r>
            <a:r>
              <a:rPr lang="en-US" sz="22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8946541" cy="4395151"/>
          </a:xfrm>
        </p:spPr>
        <p:txBody>
          <a:bodyPr>
            <a:normAutofit fontScale="92500" lnSpcReduction="10000"/>
          </a:bodyPr>
          <a:lstStyle/>
          <a:p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Adverbs of quantity.</a:t>
            </a:r>
          </a:p>
          <a:p>
            <a:pPr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Some verbs can be modified by a word that expresses quantity. These words are called adverbs of quantity. Here are the most commonly used adverbs of quantity:</a:t>
            </a:r>
          </a:p>
          <a:p>
            <a:pPr lvl="2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Nada – not at all</a:t>
            </a:r>
          </a:p>
          <a:p>
            <a:pPr lvl="2"/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Poco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– a little, not much</a:t>
            </a:r>
          </a:p>
          <a:p>
            <a:pPr lvl="2"/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Bastante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– quite, enough</a:t>
            </a:r>
          </a:p>
          <a:p>
            <a:pPr lvl="2"/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Mucho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– a lot , much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Here are some examples of adverbs of quantity.</a:t>
            </a:r>
          </a:p>
          <a:p>
            <a:pPr lvl="2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-¿A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ti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gustan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naranjas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?					Do you like oranges?</a:t>
            </a:r>
          </a:p>
          <a:p>
            <a:pPr lvl="2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Sí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, a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mí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me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gustan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mucho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las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naranjas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.			Yes, I like oranges a lot. </a:t>
            </a:r>
          </a:p>
          <a:p>
            <a:pPr lvl="2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-¿Tú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limpias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baño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?						Do you clean the bathroom?</a:t>
            </a:r>
          </a:p>
          <a:p>
            <a:pPr lvl="2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-No,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no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limpio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nada el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baño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.				No, I don’t clean the bathroom at all.	</a:t>
            </a:r>
          </a:p>
          <a:p>
            <a:pPr marL="914400" lvl="2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374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2" y="452718"/>
            <a:ext cx="10986646" cy="1400530"/>
          </a:xfrm>
        </p:spPr>
        <p:txBody>
          <a:bodyPr>
            <a:normAutofit fontScale="90000"/>
          </a:bodyPr>
          <a:lstStyle/>
          <a:p>
            <a:r>
              <a:rPr lang="en-US" dirty="0"/>
              <a:t>Perú 1</a:t>
            </a:r>
            <a:br>
              <a:rPr lang="en-US" dirty="0"/>
            </a:br>
            <a:r>
              <a:rPr lang="en-US" sz="2200" dirty="0"/>
              <a:t>(</a:t>
            </a:r>
            <a:r>
              <a:rPr lang="en-US" sz="2200" dirty="0" err="1"/>
              <a:t>Comidas</a:t>
            </a:r>
            <a:r>
              <a:rPr lang="en-US" sz="2200" dirty="0"/>
              <a:t> y </a:t>
            </a:r>
            <a:r>
              <a:rPr lang="en-US" sz="2200" dirty="0" err="1"/>
              <a:t>bebidas</a:t>
            </a:r>
            <a:r>
              <a:rPr lang="en-US" sz="2200" dirty="0"/>
              <a:t>, </a:t>
            </a:r>
            <a:r>
              <a:rPr lang="en-US" sz="2200" dirty="0" err="1"/>
              <a:t>adverbios</a:t>
            </a:r>
            <a:r>
              <a:rPr lang="en-US" sz="2200" dirty="0"/>
              <a:t> de </a:t>
            </a:r>
            <a:r>
              <a:rPr lang="en-US" sz="2200" dirty="0" err="1"/>
              <a:t>cantidad</a:t>
            </a:r>
            <a:r>
              <a:rPr lang="en-US" sz="2200" dirty="0"/>
              <a:t>, </a:t>
            </a:r>
            <a:r>
              <a:rPr lang="en-US" sz="2200" dirty="0" err="1"/>
              <a:t>expresar</a:t>
            </a:r>
            <a:r>
              <a:rPr lang="en-US" sz="2200" dirty="0"/>
              <a:t> </a:t>
            </a:r>
            <a:r>
              <a:rPr lang="en-US" sz="2200" dirty="0" err="1"/>
              <a:t>deseo</a:t>
            </a:r>
            <a:r>
              <a:rPr lang="en-US" sz="2200" dirty="0"/>
              <a:t>, </a:t>
            </a:r>
            <a:r>
              <a:rPr lang="en-US" sz="2200" dirty="0" err="1"/>
              <a:t>preferencia</a:t>
            </a:r>
            <a:r>
              <a:rPr lang="en-US" sz="2200" dirty="0"/>
              <a:t>, y </a:t>
            </a:r>
            <a:r>
              <a:rPr lang="en-US" sz="2200" dirty="0" err="1"/>
              <a:t>rechazo</a:t>
            </a:r>
            <a:r>
              <a:rPr lang="en-US" sz="22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8946541" cy="4395151"/>
          </a:xfrm>
        </p:spPr>
        <p:txBody>
          <a:bodyPr>
            <a:normAutofit/>
          </a:bodyPr>
          <a:lstStyle/>
          <a:p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Using adverbs of quantity.</a:t>
            </a:r>
          </a:p>
          <a:p>
            <a:pPr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Adverbs of quantity do not change according to gender and number, and they are usually placed after the verb. For example:</a:t>
            </a:r>
          </a:p>
          <a:p>
            <a:pPr lvl="2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mí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me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mucho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maíz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.				I like corn a lot.</a:t>
            </a:r>
          </a:p>
          <a:p>
            <a:pPr lvl="2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Ana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corre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bastante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mañana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.			Ana runs enough in the morning.</a:t>
            </a:r>
          </a:p>
          <a:p>
            <a:pPr lvl="2"/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bebo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poco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la soda.					I drink a little soda.</a:t>
            </a:r>
          </a:p>
          <a:p>
            <a:pPr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The word nada accompanies the verb in the negative form. Remember, to negate a verb add no in front of it. </a:t>
            </a:r>
          </a:p>
          <a:p>
            <a:pPr lvl="2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mí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no me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nada la carne.	 			I don’t like meat at all.</a:t>
            </a:r>
          </a:p>
          <a:p>
            <a:pPr lvl="2"/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Ustedes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no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sacuden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nada los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muebles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.			You all don’t dust the furniture at all. 	</a:t>
            </a:r>
          </a:p>
          <a:p>
            <a:pPr marL="914400" lvl="2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818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2" y="452718"/>
            <a:ext cx="10986646" cy="1400530"/>
          </a:xfrm>
        </p:spPr>
        <p:txBody>
          <a:bodyPr>
            <a:normAutofit fontScale="90000"/>
          </a:bodyPr>
          <a:lstStyle/>
          <a:p>
            <a:r>
              <a:rPr lang="en-US" dirty="0"/>
              <a:t>Perú 1</a:t>
            </a:r>
            <a:br>
              <a:rPr lang="en-US" dirty="0"/>
            </a:br>
            <a:r>
              <a:rPr lang="en-US" sz="2200" dirty="0"/>
              <a:t>(</a:t>
            </a:r>
            <a:r>
              <a:rPr lang="en-US" sz="2200" dirty="0" err="1"/>
              <a:t>Comidas</a:t>
            </a:r>
            <a:r>
              <a:rPr lang="en-US" sz="2200" dirty="0"/>
              <a:t> y </a:t>
            </a:r>
            <a:r>
              <a:rPr lang="en-US" sz="2200" dirty="0" err="1"/>
              <a:t>bebidas</a:t>
            </a:r>
            <a:r>
              <a:rPr lang="en-US" sz="2200" dirty="0"/>
              <a:t>, </a:t>
            </a:r>
            <a:r>
              <a:rPr lang="en-US" sz="2200" dirty="0" err="1"/>
              <a:t>adverbios</a:t>
            </a:r>
            <a:r>
              <a:rPr lang="en-US" sz="2200" dirty="0"/>
              <a:t> de </a:t>
            </a:r>
            <a:r>
              <a:rPr lang="en-US" sz="2200" dirty="0" err="1"/>
              <a:t>cantidad</a:t>
            </a:r>
            <a:r>
              <a:rPr lang="en-US" sz="2200" dirty="0"/>
              <a:t>, </a:t>
            </a:r>
            <a:r>
              <a:rPr lang="en-US" sz="2200" dirty="0" err="1"/>
              <a:t>expresar</a:t>
            </a:r>
            <a:r>
              <a:rPr lang="en-US" sz="2200" dirty="0"/>
              <a:t> </a:t>
            </a:r>
            <a:r>
              <a:rPr lang="en-US" sz="2200" dirty="0" err="1"/>
              <a:t>deseo</a:t>
            </a:r>
            <a:r>
              <a:rPr lang="en-US" sz="2200" dirty="0"/>
              <a:t>, </a:t>
            </a:r>
            <a:r>
              <a:rPr lang="en-US" sz="2200" dirty="0" err="1"/>
              <a:t>preferencia</a:t>
            </a:r>
            <a:r>
              <a:rPr lang="en-US" sz="2200" dirty="0"/>
              <a:t>, y </a:t>
            </a:r>
            <a:r>
              <a:rPr lang="en-US" sz="2200" dirty="0" err="1"/>
              <a:t>rechazo</a:t>
            </a:r>
            <a:r>
              <a:rPr lang="en-US" sz="22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8946541" cy="4395151"/>
          </a:xfrm>
        </p:spPr>
        <p:txBody>
          <a:bodyPr>
            <a:normAutofit/>
          </a:bodyPr>
          <a:lstStyle/>
          <a:p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Answer these questions using adverbs of quantity.</a:t>
            </a:r>
          </a:p>
          <a:p>
            <a:pPr lvl="1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¿A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ti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la carne?</a:t>
            </a:r>
          </a:p>
          <a:p>
            <a:pPr lvl="1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¿A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ti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el pollo con papas? </a:t>
            </a:r>
          </a:p>
          <a:p>
            <a:pPr lvl="1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¿A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ti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gustan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las manzanas? </a:t>
            </a:r>
          </a:p>
          <a:p>
            <a:pPr lvl="1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¿A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ti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el jugo de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naranja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lvl="1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¿A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ti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gustan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las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verduras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? 	</a:t>
            </a:r>
          </a:p>
          <a:p>
            <a:pPr marL="914400" lvl="2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117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2" y="452718"/>
            <a:ext cx="10986646" cy="1400530"/>
          </a:xfrm>
        </p:spPr>
        <p:txBody>
          <a:bodyPr>
            <a:normAutofit fontScale="90000"/>
          </a:bodyPr>
          <a:lstStyle/>
          <a:p>
            <a:r>
              <a:rPr lang="en-US" dirty="0"/>
              <a:t>Perú 1</a:t>
            </a:r>
            <a:br>
              <a:rPr lang="en-US" dirty="0"/>
            </a:br>
            <a:r>
              <a:rPr lang="en-US" sz="2200" dirty="0"/>
              <a:t>(</a:t>
            </a:r>
            <a:r>
              <a:rPr lang="en-US" sz="2200" dirty="0" err="1"/>
              <a:t>Comidas</a:t>
            </a:r>
            <a:r>
              <a:rPr lang="en-US" sz="2200" dirty="0"/>
              <a:t> y </a:t>
            </a:r>
            <a:r>
              <a:rPr lang="en-US" sz="2200" dirty="0" err="1"/>
              <a:t>bebidas</a:t>
            </a:r>
            <a:r>
              <a:rPr lang="en-US" sz="2200" dirty="0"/>
              <a:t>, </a:t>
            </a:r>
            <a:r>
              <a:rPr lang="en-US" sz="2200" dirty="0" err="1"/>
              <a:t>adverbios</a:t>
            </a:r>
            <a:r>
              <a:rPr lang="en-US" sz="2200" dirty="0"/>
              <a:t> de </a:t>
            </a:r>
            <a:r>
              <a:rPr lang="en-US" sz="2200" dirty="0" err="1"/>
              <a:t>cantidad</a:t>
            </a:r>
            <a:r>
              <a:rPr lang="en-US" sz="2200" dirty="0"/>
              <a:t>, </a:t>
            </a:r>
            <a:r>
              <a:rPr lang="en-US" sz="2200" dirty="0" err="1"/>
              <a:t>expresar</a:t>
            </a:r>
            <a:r>
              <a:rPr lang="en-US" sz="2200" dirty="0"/>
              <a:t> </a:t>
            </a:r>
            <a:r>
              <a:rPr lang="en-US" sz="2200" dirty="0" err="1"/>
              <a:t>deseo</a:t>
            </a:r>
            <a:r>
              <a:rPr lang="en-US" sz="2200" dirty="0"/>
              <a:t>, </a:t>
            </a:r>
            <a:r>
              <a:rPr lang="en-US" sz="2200" dirty="0" err="1"/>
              <a:t>preferencia</a:t>
            </a:r>
            <a:r>
              <a:rPr lang="en-US" sz="2200" dirty="0"/>
              <a:t>, y </a:t>
            </a:r>
            <a:r>
              <a:rPr lang="en-US" sz="2200" dirty="0" err="1"/>
              <a:t>rechazo</a:t>
            </a:r>
            <a:r>
              <a:rPr lang="en-US" sz="22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8946541" cy="4395151"/>
          </a:xfrm>
        </p:spPr>
        <p:txBody>
          <a:bodyPr>
            <a:normAutofit/>
          </a:bodyPr>
          <a:lstStyle/>
          <a:p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Expressing wants and preferences.</a:t>
            </a:r>
          </a:p>
          <a:p>
            <a:pPr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 Spanish, the verb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querer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(to want) is used to express desire, and the verb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preferir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(to prefer) is used to express preference:</a:t>
            </a:r>
          </a:p>
          <a:p>
            <a:pPr lvl="2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Ella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quiere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una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naranja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.				She wants an orange.</a:t>
            </a:r>
          </a:p>
          <a:p>
            <a:pPr lvl="2"/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Ellos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quieren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cenar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.					They want to have dinner.</a:t>
            </a:r>
          </a:p>
          <a:p>
            <a:pPr lvl="2"/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prefiero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una manzana.				I prefer an apple.</a:t>
            </a:r>
          </a:p>
          <a:p>
            <a:pPr lvl="2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Johnny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prefiere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preparer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pescado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.			Johnny prefers to cook fish</a:t>
            </a:r>
          </a:p>
          <a:p>
            <a:pPr lvl="3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Note: both verbs can be followed either by a noun (una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naranja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) or by a verb in the infinitive form (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preparar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914400" lvl="2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42E9BFA-4905-44A3-8D23-891EA33E75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3288617"/>
              </p:ext>
            </p:extLst>
          </p:nvPr>
        </p:nvGraphicFramePr>
        <p:xfrm>
          <a:off x="646112" y="4573265"/>
          <a:ext cx="5468441" cy="17854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5565">
                  <a:extLst>
                    <a:ext uri="{9D8B030D-6E8A-4147-A177-3AD203B41FA5}">
                      <a16:colId xmlns:a16="http://schemas.microsoft.com/office/drawing/2014/main" val="3069368497"/>
                    </a:ext>
                  </a:extLst>
                </a:gridCol>
                <a:gridCol w="885565">
                  <a:extLst>
                    <a:ext uri="{9D8B030D-6E8A-4147-A177-3AD203B41FA5}">
                      <a16:colId xmlns:a16="http://schemas.microsoft.com/office/drawing/2014/main" val="134156588"/>
                    </a:ext>
                  </a:extLst>
                </a:gridCol>
                <a:gridCol w="885565">
                  <a:extLst>
                    <a:ext uri="{9D8B030D-6E8A-4147-A177-3AD203B41FA5}">
                      <a16:colId xmlns:a16="http://schemas.microsoft.com/office/drawing/2014/main" val="81164151"/>
                    </a:ext>
                  </a:extLst>
                </a:gridCol>
                <a:gridCol w="885565">
                  <a:extLst>
                    <a:ext uri="{9D8B030D-6E8A-4147-A177-3AD203B41FA5}">
                      <a16:colId xmlns:a16="http://schemas.microsoft.com/office/drawing/2014/main" val="467802733"/>
                    </a:ext>
                  </a:extLst>
                </a:gridCol>
                <a:gridCol w="885565">
                  <a:extLst>
                    <a:ext uri="{9D8B030D-6E8A-4147-A177-3AD203B41FA5}">
                      <a16:colId xmlns:a16="http://schemas.microsoft.com/office/drawing/2014/main" val="3607610910"/>
                    </a:ext>
                  </a:extLst>
                </a:gridCol>
                <a:gridCol w="1040616">
                  <a:extLst>
                    <a:ext uri="{9D8B030D-6E8A-4147-A177-3AD203B41FA5}">
                      <a16:colId xmlns:a16="http://schemas.microsoft.com/office/drawing/2014/main" val="229955371"/>
                    </a:ext>
                  </a:extLst>
                </a:gridCol>
              </a:tblGrid>
              <a:tr h="279368">
                <a:tc gridSpan="6">
                  <a:txBody>
                    <a:bodyPr/>
                    <a:lstStyle/>
                    <a:p>
                      <a:r>
                        <a:rPr lang="en-US" sz="1000" dirty="0"/>
                        <a:t>VERB QUERER (TO WANT) in the present tense.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4729242"/>
                  </a:ext>
                </a:extLst>
              </a:tr>
              <a:tr h="279368">
                <a:tc gridSpan="3">
                  <a:txBody>
                    <a:bodyPr/>
                    <a:lstStyle/>
                    <a:p>
                      <a:r>
                        <a:rPr lang="en-US" sz="1000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000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96593"/>
                  </a:ext>
                </a:extLst>
              </a:tr>
              <a:tr h="390350">
                <a:tc>
                  <a:txBody>
                    <a:bodyPr/>
                    <a:lstStyle/>
                    <a:p>
                      <a:r>
                        <a:rPr lang="en-US" sz="1000" dirty="0" err="1"/>
                        <a:t>Yo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err="1"/>
                        <a:t>qu</a:t>
                      </a:r>
                      <a:r>
                        <a:rPr lang="en-US" sz="1000" b="1" dirty="0" err="1"/>
                        <a:t>ie</a:t>
                      </a:r>
                      <a:r>
                        <a:rPr lang="en-US" sz="1000" b="0" dirty="0" err="1"/>
                        <a:t>r</a:t>
                      </a:r>
                      <a:r>
                        <a:rPr lang="en-US" sz="1000" b="1" dirty="0" err="1"/>
                        <a:t>o</a:t>
                      </a:r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I want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err="1"/>
                        <a:t>Nosotros</a:t>
                      </a:r>
                      <a:endParaRPr lang="en-US" sz="1000" dirty="0"/>
                    </a:p>
                    <a:p>
                      <a:r>
                        <a:rPr lang="en-US" sz="1000" dirty="0" err="1"/>
                        <a:t>Nosotras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err="1"/>
                        <a:t>quer</a:t>
                      </a:r>
                      <a:r>
                        <a:rPr lang="en-US" sz="1000" b="1" dirty="0" err="1"/>
                        <a:t>emos</a:t>
                      </a:r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We want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7669696"/>
                  </a:ext>
                </a:extLst>
              </a:tr>
              <a:tr h="279368">
                <a:tc>
                  <a:txBody>
                    <a:bodyPr/>
                    <a:lstStyle/>
                    <a:p>
                      <a:r>
                        <a:rPr lang="en-US" sz="1000" dirty="0"/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err="1"/>
                        <a:t>qu</a:t>
                      </a:r>
                      <a:r>
                        <a:rPr lang="en-US" sz="1000" b="1" dirty="0" err="1"/>
                        <a:t>ie</a:t>
                      </a:r>
                      <a:r>
                        <a:rPr lang="en-US" sz="1000" b="0" dirty="0" err="1"/>
                        <a:t>r</a:t>
                      </a:r>
                      <a:r>
                        <a:rPr lang="en-US" sz="1000" b="1" dirty="0" err="1"/>
                        <a:t>es</a:t>
                      </a:r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You want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3624343"/>
                  </a:ext>
                </a:extLst>
              </a:tr>
              <a:tr h="551083">
                <a:tc>
                  <a:txBody>
                    <a:bodyPr/>
                    <a:lstStyle/>
                    <a:p>
                      <a:r>
                        <a:rPr lang="en-US" sz="1000" dirty="0" err="1"/>
                        <a:t>Usted</a:t>
                      </a:r>
                      <a:endParaRPr lang="en-US" sz="1000" dirty="0"/>
                    </a:p>
                    <a:p>
                      <a:r>
                        <a:rPr lang="en-US" sz="1000" dirty="0" err="1"/>
                        <a:t>Él</a:t>
                      </a:r>
                      <a:endParaRPr lang="en-US" sz="1000" dirty="0"/>
                    </a:p>
                    <a:p>
                      <a:r>
                        <a:rPr lang="en-US" sz="1000" dirty="0"/>
                        <a:t>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  <a:p>
                      <a:r>
                        <a:rPr lang="en-US" sz="1000" b="0" dirty="0" err="1"/>
                        <a:t>qu</a:t>
                      </a:r>
                      <a:r>
                        <a:rPr lang="en-US" sz="1000" b="1" dirty="0" err="1"/>
                        <a:t>ie</a:t>
                      </a:r>
                      <a:r>
                        <a:rPr lang="en-US" sz="1000" b="0" dirty="0" err="1"/>
                        <a:t>r</a:t>
                      </a:r>
                      <a:r>
                        <a:rPr lang="en-US" sz="1000" b="1" dirty="0" err="1"/>
                        <a:t>e</a:t>
                      </a:r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You want</a:t>
                      </a:r>
                    </a:p>
                    <a:p>
                      <a:r>
                        <a:rPr lang="en-US" sz="1000" dirty="0"/>
                        <a:t>He wants </a:t>
                      </a:r>
                    </a:p>
                    <a:p>
                      <a:r>
                        <a:rPr lang="en-US" sz="1000" dirty="0"/>
                        <a:t>She wants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err="1"/>
                        <a:t>Ustedes</a:t>
                      </a:r>
                      <a:endParaRPr lang="en-US" sz="1000" dirty="0"/>
                    </a:p>
                    <a:p>
                      <a:r>
                        <a:rPr lang="en-US" sz="1000" dirty="0" err="1"/>
                        <a:t>Ellos</a:t>
                      </a:r>
                      <a:endParaRPr lang="en-US" sz="1000" dirty="0"/>
                    </a:p>
                    <a:p>
                      <a:r>
                        <a:rPr lang="en-US" sz="1000" dirty="0" err="1"/>
                        <a:t>Ellas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  <a:p>
                      <a:r>
                        <a:rPr lang="en-US" sz="1000" b="0" dirty="0" err="1"/>
                        <a:t>qu</a:t>
                      </a:r>
                      <a:r>
                        <a:rPr lang="en-US" sz="1000" b="1" dirty="0" err="1"/>
                        <a:t>ie</a:t>
                      </a:r>
                      <a:r>
                        <a:rPr lang="en-US" sz="1000" b="0" dirty="0" err="1"/>
                        <a:t>r</a:t>
                      </a:r>
                      <a:r>
                        <a:rPr lang="en-US" sz="1000" b="1" dirty="0" err="1"/>
                        <a:t>en</a:t>
                      </a:r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You all want </a:t>
                      </a:r>
                    </a:p>
                    <a:p>
                      <a:r>
                        <a:rPr lang="en-US" sz="1000" dirty="0"/>
                        <a:t>They want</a:t>
                      </a:r>
                    </a:p>
                    <a:p>
                      <a:r>
                        <a:rPr lang="en-US" sz="1000" dirty="0"/>
                        <a:t>They want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050856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419DBAA-FEF8-4923-89CE-78CFD43B39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6340981"/>
              </p:ext>
            </p:extLst>
          </p:nvPr>
        </p:nvGraphicFramePr>
        <p:xfrm>
          <a:off x="6232498" y="4557359"/>
          <a:ext cx="5551335" cy="17854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5565">
                  <a:extLst>
                    <a:ext uri="{9D8B030D-6E8A-4147-A177-3AD203B41FA5}">
                      <a16:colId xmlns:a16="http://schemas.microsoft.com/office/drawing/2014/main" val="3069368497"/>
                    </a:ext>
                  </a:extLst>
                </a:gridCol>
                <a:gridCol w="885565">
                  <a:extLst>
                    <a:ext uri="{9D8B030D-6E8A-4147-A177-3AD203B41FA5}">
                      <a16:colId xmlns:a16="http://schemas.microsoft.com/office/drawing/2014/main" val="134156588"/>
                    </a:ext>
                  </a:extLst>
                </a:gridCol>
                <a:gridCol w="885565">
                  <a:extLst>
                    <a:ext uri="{9D8B030D-6E8A-4147-A177-3AD203B41FA5}">
                      <a16:colId xmlns:a16="http://schemas.microsoft.com/office/drawing/2014/main" val="81164151"/>
                    </a:ext>
                  </a:extLst>
                </a:gridCol>
                <a:gridCol w="885565">
                  <a:extLst>
                    <a:ext uri="{9D8B030D-6E8A-4147-A177-3AD203B41FA5}">
                      <a16:colId xmlns:a16="http://schemas.microsoft.com/office/drawing/2014/main" val="467802733"/>
                    </a:ext>
                  </a:extLst>
                </a:gridCol>
                <a:gridCol w="885565">
                  <a:extLst>
                    <a:ext uri="{9D8B030D-6E8A-4147-A177-3AD203B41FA5}">
                      <a16:colId xmlns:a16="http://schemas.microsoft.com/office/drawing/2014/main" val="3607610910"/>
                    </a:ext>
                  </a:extLst>
                </a:gridCol>
                <a:gridCol w="1123510">
                  <a:extLst>
                    <a:ext uri="{9D8B030D-6E8A-4147-A177-3AD203B41FA5}">
                      <a16:colId xmlns:a16="http://schemas.microsoft.com/office/drawing/2014/main" val="229955371"/>
                    </a:ext>
                  </a:extLst>
                </a:gridCol>
              </a:tblGrid>
              <a:tr h="279368">
                <a:tc gridSpan="6">
                  <a:txBody>
                    <a:bodyPr/>
                    <a:lstStyle/>
                    <a:p>
                      <a:r>
                        <a:rPr lang="en-US" sz="1000" dirty="0"/>
                        <a:t>VERB PREFERIR (TO PREFER) in the present tense.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4729242"/>
                  </a:ext>
                </a:extLst>
              </a:tr>
              <a:tr h="279368">
                <a:tc gridSpan="3">
                  <a:txBody>
                    <a:bodyPr/>
                    <a:lstStyle/>
                    <a:p>
                      <a:r>
                        <a:rPr lang="en-US" sz="1000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000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96593"/>
                  </a:ext>
                </a:extLst>
              </a:tr>
              <a:tr h="390350">
                <a:tc>
                  <a:txBody>
                    <a:bodyPr/>
                    <a:lstStyle/>
                    <a:p>
                      <a:r>
                        <a:rPr lang="en-US" sz="1000" dirty="0" err="1"/>
                        <a:t>Yo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err="1"/>
                        <a:t>pref</a:t>
                      </a:r>
                      <a:r>
                        <a:rPr lang="en-US" sz="1000" b="1" dirty="0" err="1"/>
                        <a:t>ie</a:t>
                      </a:r>
                      <a:r>
                        <a:rPr lang="en-US" sz="1000" b="0" dirty="0" err="1"/>
                        <a:t>r</a:t>
                      </a:r>
                      <a:r>
                        <a:rPr lang="en-US" sz="1000" b="1" dirty="0" err="1"/>
                        <a:t>o</a:t>
                      </a:r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I prefer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err="1"/>
                        <a:t>Nosotros</a:t>
                      </a:r>
                      <a:endParaRPr lang="en-US" sz="1000" dirty="0"/>
                    </a:p>
                    <a:p>
                      <a:r>
                        <a:rPr lang="en-US" sz="1000" dirty="0" err="1"/>
                        <a:t>Nosotras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err="1"/>
                        <a:t>prefer</a:t>
                      </a:r>
                      <a:r>
                        <a:rPr lang="en-US" sz="1000" b="1" dirty="0" err="1"/>
                        <a:t>imos</a:t>
                      </a:r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We prefer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7669696"/>
                  </a:ext>
                </a:extLst>
              </a:tr>
              <a:tr h="279368">
                <a:tc>
                  <a:txBody>
                    <a:bodyPr/>
                    <a:lstStyle/>
                    <a:p>
                      <a:r>
                        <a:rPr lang="en-US" sz="1000" dirty="0"/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err="1"/>
                        <a:t>pref</a:t>
                      </a:r>
                      <a:r>
                        <a:rPr lang="en-US" sz="1000" b="1" dirty="0" err="1"/>
                        <a:t>ie</a:t>
                      </a:r>
                      <a:r>
                        <a:rPr lang="en-US" sz="1000" b="0" dirty="0" err="1"/>
                        <a:t>r</a:t>
                      </a:r>
                      <a:r>
                        <a:rPr lang="en-US" sz="1000" b="1" dirty="0" err="1"/>
                        <a:t>es</a:t>
                      </a:r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You prefer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3624343"/>
                  </a:ext>
                </a:extLst>
              </a:tr>
              <a:tr h="551083">
                <a:tc>
                  <a:txBody>
                    <a:bodyPr/>
                    <a:lstStyle/>
                    <a:p>
                      <a:r>
                        <a:rPr lang="en-US" sz="1000" dirty="0" err="1"/>
                        <a:t>Usted</a:t>
                      </a:r>
                      <a:endParaRPr lang="en-US" sz="1000" dirty="0"/>
                    </a:p>
                    <a:p>
                      <a:r>
                        <a:rPr lang="en-US" sz="1000" dirty="0" err="1"/>
                        <a:t>Él</a:t>
                      </a:r>
                      <a:endParaRPr lang="en-US" sz="1000" dirty="0"/>
                    </a:p>
                    <a:p>
                      <a:r>
                        <a:rPr lang="en-US" sz="1000" dirty="0"/>
                        <a:t>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  <a:p>
                      <a:r>
                        <a:rPr lang="en-US" sz="1000" b="0" dirty="0" err="1"/>
                        <a:t>pref</a:t>
                      </a:r>
                      <a:r>
                        <a:rPr lang="en-US" sz="1000" b="1" dirty="0" err="1"/>
                        <a:t>ie</a:t>
                      </a:r>
                      <a:r>
                        <a:rPr lang="en-US" sz="1000" b="0" dirty="0" err="1"/>
                        <a:t>r</a:t>
                      </a:r>
                      <a:r>
                        <a:rPr lang="en-US" sz="1000" b="1" dirty="0" err="1"/>
                        <a:t>e</a:t>
                      </a:r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You prefer</a:t>
                      </a:r>
                    </a:p>
                    <a:p>
                      <a:r>
                        <a:rPr lang="en-US" sz="1000" dirty="0"/>
                        <a:t>He prefers </a:t>
                      </a:r>
                    </a:p>
                    <a:p>
                      <a:r>
                        <a:rPr lang="en-US" sz="1000" dirty="0"/>
                        <a:t>She prefers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err="1"/>
                        <a:t>Ustedes</a:t>
                      </a:r>
                      <a:endParaRPr lang="en-US" sz="1000" dirty="0"/>
                    </a:p>
                    <a:p>
                      <a:r>
                        <a:rPr lang="en-US" sz="1000" dirty="0" err="1"/>
                        <a:t>Ellos</a:t>
                      </a:r>
                      <a:endParaRPr lang="en-US" sz="1000" dirty="0"/>
                    </a:p>
                    <a:p>
                      <a:r>
                        <a:rPr lang="en-US" sz="1000" dirty="0" err="1"/>
                        <a:t>Ellas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  <a:p>
                      <a:r>
                        <a:rPr lang="en-US" sz="1000" b="0" dirty="0" err="1"/>
                        <a:t>pref</a:t>
                      </a:r>
                      <a:r>
                        <a:rPr lang="en-US" sz="1000" b="1" dirty="0" err="1"/>
                        <a:t>ie</a:t>
                      </a:r>
                      <a:r>
                        <a:rPr lang="en-US" sz="1000" b="0" dirty="0" err="1"/>
                        <a:t>r</a:t>
                      </a:r>
                      <a:r>
                        <a:rPr lang="en-US" sz="1000" b="1" dirty="0" err="1"/>
                        <a:t>en</a:t>
                      </a:r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You all prefer </a:t>
                      </a:r>
                    </a:p>
                    <a:p>
                      <a:r>
                        <a:rPr lang="en-US" sz="1000" dirty="0"/>
                        <a:t>They prefer</a:t>
                      </a:r>
                    </a:p>
                    <a:p>
                      <a:r>
                        <a:rPr lang="en-US" sz="1000" dirty="0"/>
                        <a:t>They prefer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05085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3045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2" y="452718"/>
            <a:ext cx="10986646" cy="1400530"/>
          </a:xfrm>
        </p:spPr>
        <p:txBody>
          <a:bodyPr>
            <a:normAutofit fontScale="90000"/>
          </a:bodyPr>
          <a:lstStyle/>
          <a:p>
            <a:r>
              <a:rPr lang="en-US" dirty="0"/>
              <a:t>Perú 1</a:t>
            </a:r>
            <a:br>
              <a:rPr lang="en-US" dirty="0"/>
            </a:br>
            <a:r>
              <a:rPr lang="en-US" sz="2200" dirty="0"/>
              <a:t>(</a:t>
            </a:r>
            <a:r>
              <a:rPr lang="en-US" sz="2200" dirty="0" err="1"/>
              <a:t>Comidas</a:t>
            </a:r>
            <a:r>
              <a:rPr lang="en-US" sz="2200" dirty="0"/>
              <a:t> y </a:t>
            </a:r>
            <a:r>
              <a:rPr lang="en-US" sz="2200" dirty="0" err="1"/>
              <a:t>bebidas</a:t>
            </a:r>
            <a:r>
              <a:rPr lang="en-US" sz="2200" dirty="0"/>
              <a:t>, </a:t>
            </a:r>
            <a:r>
              <a:rPr lang="en-US" sz="2200" dirty="0" err="1"/>
              <a:t>adverbios</a:t>
            </a:r>
            <a:r>
              <a:rPr lang="en-US" sz="2200" dirty="0"/>
              <a:t> de </a:t>
            </a:r>
            <a:r>
              <a:rPr lang="en-US" sz="2200" dirty="0" err="1"/>
              <a:t>cantidad</a:t>
            </a:r>
            <a:r>
              <a:rPr lang="en-US" sz="2200" dirty="0"/>
              <a:t>, </a:t>
            </a:r>
            <a:r>
              <a:rPr lang="en-US" sz="2200" dirty="0" err="1"/>
              <a:t>expresar</a:t>
            </a:r>
            <a:r>
              <a:rPr lang="en-US" sz="2200" dirty="0"/>
              <a:t> </a:t>
            </a:r>
            <a:r>
              <a:rPr lang="en-US" sz="2200" dirty="0" err="1"/>
              <a:t>deseo</a:t>
            </a:r>
            <a:r>
              <a:rPr lang="en-US" sz="2200" dirty="0"/>
              <a:t>, </a:t>
            </a:r>
            <a:r>
              <a:rPr lang="en-US" sz="2200" dirty="0" err="1"/>
              <a:t>preferencia</a:t>
            </a:r>
            <a:r>
              <a:rPr lang="en-US" sz="2200" dirty="0"/>
              <a:t>, y </a:t>
            </a:r>
            <a:r>
              <a:rPr lang="en-US" sz="2200" dirty="0" err="1"/>
              <a:t>rechazo</a:t>
            </a:r>
            <a:r>
              <a:rPr lang="en-US" sz="22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8946541" cy="4395151"/>
          </a:xfrm>
        </p:spPr>
        <p:txBody>
          <a:bodyPr>
            <a:normAutofit/>
          </a:bodyPr>
          <a:lstStyle/>
          <a:p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Expressing rejection.</a:t>
            </a:r>
          </a:p>
          <a:p>
            <a:pPr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To say that you do not like something, you can use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gustar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in the negative form:</a:t>
            </a:r>
          </a:p>
          <a:p>
            <a:pPr lvl="2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mí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no me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el café.				I do not like coffee.</a:t>
            </a:r>
          </a:p>
          <a:p>
            <a:pPr lvl="2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ellos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no les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cenar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a las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diez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noche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.	They do not like to have dinner at ten in the evening.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How do you express the following statements in Spanish.</a:t>
            </a:r>
          </a:p>
          <a:p>
            <a:pPr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Johnny does not like milk.</a:t>
            </a:r>
          </a:p>
          <a:p>
            <a:pPr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We prefer butter with our bread.</a:t>
            </a:r>
          </a:p>
          <a:p>
            <a:pPr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She wants soup for dinner.</a:t>
            </a:r>
          </a:p>
          <a:p>
            <a:pPr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Johnny wants eggs and orange juice.</a:t>
            </a:r>
          </a:p>
          <a:p>
            <a:pPr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Bob and I do not like water.</a:t>
            </a:r>
          </a:p>
          <a:p>
            <a:pPr marL="914400" lvl="2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1909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1440</TotalTime>
  <Words>514</Words>
  <Application>Microsoft Office PowerPoint</Application>
  <PresentationFormat>Widescreen</PresentationFormat>
  <Paragraphs>152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</vt:lpstr>
      <vt:lpstr>Perú 1</vt:lpstr>
      <vt:lpstr>Perú 1 (Comidas y bebidas, adverbios de cantidad, expresar deseo, preferencia, y rechazo)</vt:lpstr>
      <vt:lpstr>Perú 1 (Comidas y bebidas, adverbios de cantidad, expresar deseo, preferencia, y rechazo)</vt:lpstr>
      <vt:lpstr>Perú 1 (Comidas y bebidas, adverbios de cantidad, expresar deseo, preferencia, y rechazo)</vt:lpstr>
      <vt:lpstr>Perú 1 (Comidas y bebidas, adverbios de cantidad, expresar deseo, preferencia, y rechazo)</vt:lpstr>
      <vt:lpstr>Perú 1 (Comidas y bebidas, adverbios de cantidad, expresar deseo, preferencia, y rechazo)</vt:lpstr>
      <vt:lpstr>Perú 1 (Comidas y bebidas, adverbios de cantidad, expresar deseo, preferencia, y rechazo)</vt:lpstr>
      <vt:lpstr>Perú 1 (Comidas y bebidas, adverbios de cantidad, expresar deseo, preferencia, y rechazo)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Crash Course 1</dc:title>
  <dc:creator>savery</dc:creator>
  <cp:lastModifiedBy>savery</cp:lastModifiedBy>
  <cp:revision>125</cp:revision>
  <dcterms:created xsi:type="dcterms:W3CDTF">2019-07-27T12:02:36Z</dcterms:created>
  <dcterms:modified xsi:type="dcterms:W3CDTF">2019-08-03T20:39:59Z</dcterms:modified>
</cp:coreProperties>
</file>