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81" r:id="rId5"/>
    <p:sldId id="284" r:id="rId6"/>
    <p:sldId id="282" r:id="rId7"/>
    <p:sldId id="283" r:id="rId8"/>
    <p:sldId id="280" r:id="rId9"/>
    <p:sldId id="286" r:id="rId10"/>
    <p:sldId id="285" r:id="rId11"/>
    <p:sldId id="261" r:id="rId12"/>
    <p:sldId id="262" r:id="rId13"/>
    <p:sldId id="257" r:id="rId14"/>
    <p:sldId id="259" r:id="rId15"/>
    <p:sldId id="287" r:id="rId16"/>
    <p:sldId id="290" r:id="rId17"/>
    <p:sldId id="291" r:id="rId18"/>
    <p:sldId id="289" r:id="rId19"/>
    <p:sldId id="292" r:id="rId20"/>
    <p:sldId id="293" r:id="rId21"/>
    <p:sldId id="294" r:id="rId22"/>
    <p:sldId id="288" r:id="rId23"/>
    <p:sldId id="263" r:id="rId24"/>
    <p:sldId id="264" r:id="rId25"/>
    <p:sldId id="265" r:id="rId26"/>
    <p:sldId id="267" r:id="rId27"/>
    <p:sldId id="266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ZYLeIJwe4w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RUJD5NEXC8" TargetMode="External"/><Relationship Id="rId2" Type="http://schemas.openxmlformats.org/officeDocument/2006/relationships/hyperlink" Target="https://youtu.be/B_zD3NxSsD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FCvkkDSfI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Cell Structure and Function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 vs. Scanning Electron vs. 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202057"/>
            <a:ext cx="8915400" cy="3641336"/>
          </a:xfrm>
        </p:spPr>
      </p:pic>
    </p:spTree>
    <p:extLst>
      <p:ext uri="{BB962C8B-B14F-4D97-AF65-F5344CB8AC3E}">
        <p14:creationId xmlns:p14="http://schemas.microsoft.com/office/powerpoint/2010/main" val="25394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 vs. Scanning Electron vs. 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279764"/>
            <a:ext cx="8915400" cy="3485921"/>
          </a:xfrm>
        </p:spPr>
      </p:pic>
    </p:spTree>
    <p:extLst>
      <p:ext uri="{BB962C8B-B14F-4D97-AF65-F5344CB8AC3E}">
        <p14:creationId xmlns:p14="http://schemas.microsoft.com/office/powerpoint/2010/main" val="12444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 vs. Scanning Electron vs. 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8" y="1629104"/>
            <a:ext cx="8200852" cy="37782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90" y="2130864"/>
            <a:ext cx="3695778" cy="27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Prokaryotic vs. Eukaryotic Cells Review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6" y="1299146"/>
            <a:ext cx="4991624" cy="5558854"/>
          </a:xfrm>
        </p:spPr>
      </p:pic>
    </p:spTree>
    <p:extLst>
      <p:ext uri="{BB962C8B-B14F-4D97-AF65-F5344CB8AC3E}">
        <p14:creationId xmlns:p14="http://schemas.microsoft.com/office/powerpoint/2010/main" val="36655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Cell and it’s Organelles Review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01" y="1264555"/>
            <a:ext cx="7474733" cy="5606050"/>
          </a:xfrm>
        </p:spPr>
      </p:pic>
    </p:spTree>
    <p:extLst>
      <p:ext uri="{BB962C8B-B14F-4D97-AF65-F5344CB8AC3E}">
        <p14:creationId xmlns:p14="http://schemas.microsoft.com/office/powerpoint/2010/main" val="41789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Nucleolus, Nuclear Envelope and Nucleus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1738" y="2133600"/>
            <a:ext cx="4162096" cy="41515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Nucleus contains nearly all the cell’s DNA and the coded instructions for making proteins and other important molecules.</a:t>
            </a:r>
          </a:p>
          <a:p>
            <a:pPr lvl="1"/>
            <a:r>
              <a:rPr lang="en-US" sz="1800" dirty="0" smtClean="0"/>
              <a:t>Nuclear envelope- dotted with pores, allows material like ribosomes to move in and out of the nucleus</a:t>
            </a:r>
          </a:p>
          <a:p>
            <a:pPr lvl="1"/>
            <a:r>
              <a:rPr lang="en-US" sz="1800" dirty="0" smtClean="0"/>
              <a:t>Nucleolus- small, dense region where ribosomes are initially made.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/>
          <a:stretch/>
        </p:blipFill>
        <p:spPr>
          <a:xfrm>
            <a:off x="1297139" y="2166444"/>
            <a:ext cx="6564599" cy="40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Endoplasmic Reticulum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8786" y="2133600"/>
            <a:ext cx="3657600" cy="4624552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Rough</a:t>
            </a:r>
            <a:r>
              <a:rPr lang="en-US" sz="2000" dirty="0" smtClean="0"/>
              <a:t> Endoplasmic Reticulum- site were proteins are further assembled within the cell.</a:t>
            </a:r>
          </a:p>
          <a:p>
            <a:r>
              <a:rPr lang="en-US" sz="2000" u="sng" dirty="0" smtClean="0"/>
              <a:t>Smooth</a:t>
            </a:r>
            <a:r>
              <a:rPr lang="en-US" sz="2000" dirty="0" smtClean="0"/>
              <a:t> Endoplasmic Reticulum- synthesizes lipids and carbohydrates as well as the detoxification of drugs.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8" y="1397876"/>
            <a:ext cx="7147034" cy="53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Golgi Apparatus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0109" y="2133599"/>
            <a:ext cx="3867807" cy="4225159"/>
          </a:xfrm>
        </p:spPr>
        <p:txBody>
          <a:bodyPr/>
          <a:lstStyle/>
          <a:p>
            <a:r>
              <a:rPr lang="en-US" dirty="0" smtClean="0"/>
              <a:t>Modifies, sorts, and packages proteins and other materials from the ER for storage in the cell or release from the cell.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28" y="1502978"/>
            <a:ext cx="6588382" cy="50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Vacuoles, vesicles and lysosomes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766" y="2133599"/>
            <a:ext cx="3689130" cy="4466897"/>
          </a:xfrm>
        </p:spPr>
        <p:txBody>
          <a:bodyPr/>
          <a:lstStyle/>
          <a:p>
            <a:r>
              <a:rPr lang="en-US" dirty="0" smtClean="0"/>
              <a:t>Vacuoles- store materials like water, salts, proteins, and carbohydrates</a:t>
            </a:r>
          </a:p>
          <a:p>
            <a:r>
              <a:rPr lang="en-US" dirty="0" smtClean="0"/>
              <a:t>Vesicle- store and move materials between cell organelles</a:t>
            </a:r>
          </a:p>
          <a:p>
            <a:r>
              <a:rPr lang="en-US" dirty="0" smtClean="0"/>
              <a:t>Lysosomes- break down lipids, carbohydrates, and proteins into small molecules that can be reused by the rest of the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4027" r="13291" b="6586"/>
          <a:stretch/>
        </p:blipFill>
        <p:spPr>
          <a:xfrm>
            <a:off x="2123089" y="1264555"/>
            <a:ext cx="6074979" cy="54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 and Chloroplasts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3586" y="2133600"/>
            <a:ext cx="3373820" cy="4635062"/>
          </a:xfrm>
        </p:spPr>
        <p:txBody>
          <a:bodyPr/>
          <a:lstStyle/>
          <a:p>
            <a:r>
              <a:rPr lang="en-US" dirty="0" smtClean="0"/>
              <a:t>Mitochondria- convert the chemical energy stored in food molecules into compounds that are more convenient for the cell to use.</a:t>
            </a:r>
          </a:p>
          <a:p>
            <a:r>
              <a:rPr lang="en-US" dirty="0" smtClean="0"/>
              <a:t>Chloroplasts- capture the energy from sunlight and convert it into chemical energy stored in food during photosynthesis.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2"/>
          <a:stretch/>
        </p:blipFill>
        <p:spPr>
          <a:xfrm>
            <a:off x="275476" y="2133600"/>
            <a:ext cx="8448110" cy="39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 Theory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All living things are made of cells</a:t>
            </a:r>
          </a:p>
          <a:p>
            <a:r>
              <a:rPr lang="en-US" sz="2800" dirty="0" smtClean="0"/>
              <a:t>2. </a:t>
            </a:r>
            <a:r>
              <a:rPr lang="en-US" sz="2800" dirty="0" smtClean="0">
                <a:solidFill>
                  <a:srgbClr val="FF0000"/>
                </a:solidFill>
              </a:rPr>
              <a:t>Cells are the basic units of structure and function in living things</a:t>
            </a:r>
          </a:p>
          <a:p>
            <a:r>
              <a:rPr lang="en-US" sz="2800" dirty="0" smtClean="0"/>
              <a:t>3. </a:t>
            </a:r>
            <a:r>
              <a:rPr lang="en-US" sz="2800" dirty="0" smtClean="0">
                <a:solidFill>
                  <a:srgbClr val="FF0000"/>
                </a:solidFill>
              </a:rPr>
              <a:t>New cells are produced from pre-existing cells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4800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4" y="4216374"/>
            <a:ext cx="3738727" cy="25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66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8178" y="2133600"/>
            <a:ext cx="2686433" cy="3777622"/>
          </a:xfrm>
        </p:spPr>
        <p:txBody>
          <a:bodyPr/>
          <a:lstStyle/>
          <a:p>
            <a:r>
              <a:rPr lang="en-US" dirty="0" smtClean="0"/>
              <a:t>Assembles proteins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73" y="2925189"/>
            <a:ext cx="3544442" cy="2403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5" y="1694369"/>
            <a:ext cx="6984125" cy="46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6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Cytoskeleton and Cytoplasm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6344" y="2133600"/>
            <a:ext cx="3205655" cy="4624552"/>
          </a:xfrm>
        </p:spPr>
        <p:txBody>
          <a:bodyPr/>
          <a:lstStyle/>
          <a:p>
            <a:r>
              <a:rPr lang="en-US" dirty="0" smtClean="0"/>
              <a:t>Cytoskeleton maintains the cells shape, can allow cells to move as well</a:t>
            </a:r>
          </a:p>
          <a:p>
            <a:r>
              <a:rPr lang="en-US" dirty="0" smtClean="0"/>
              <a:t>Cytoplasm is the portion of the cell outside of the nucleus and is made of a watery environment.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5" y="1474076"/>
            <a:ext cx="8439919" cy="49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Membrane and Cell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3683" y="2133599"/>
            <a:ext cx="3794233" cy="4309241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cell membrane </a:t>
            </a:r>
            <a:r>
              <a:rPr lang="en-US" dirty="0" smtClean="0"/>
              <a:t>regulates what enters and leaves the cell, as well as protects and supports the cell.</a:t>
            </a:r>
          </a:p>
          <a:p>
            <a:r>
              <a:rPr lang="en-US" dirty="0" smtClean="0"/>
              <a:t>The </a:t>
            </a:r>
            <a:r>
              <a:rPr lang="en-US" u="sng" dirty="0" smtClean="0"/>
              <a:t>cell wall </a:t>
            </a:r>
            <a:r>
              <a:rPr lang="en-US" dirty="0" smtClean="0"/>
              <a:t>surrounds the cell membrane of certain organisms like plants and bacteria and function to support, shape and protect the cell.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16" y="1905000"/>
            <a:ext cx="3429339" cy="41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Transportation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8" y="1473145"/>
            <a:ext cx="7848600" cy="3438525"/>
          </a:xfrm>
        </p:spPr>
      </p:pic>
    </p:spTree>
    <p:extLst>
      <p:ext uri="{BB962C8B-B14F-4D97-AF65-F5344CB8AC3E}">
        <p14:creationId xmlns:p14="http://schemas.microsoft.com/office/powerpoint/2010/main" val="3834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Transportation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8" y="1473145"/>
            <a:ext cx="7848600" cy="3438525"/>
          </a:xfrm>
        </p:spPr>
      </p:pic>
      <p:sp>
        <p:nvSpPr>
          <p:cNvPr id="3" name="TextBox 2"/>
          <p:cNvSpPr txBox="1"/>
          <p:nvPr/>
        </p:nvSpPr>
        <p:spPr>
          <a:xfrm>
            <a:off x="3124468" y="491167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Hydro</a:t>
            </a:r>
            <a:r>
              <a:rPr lang="en-US" sz="3200" b="1" dirty="0" smtClean="0">
                <a:solidFill>
                  <a:srgbClr val="00B050"/>
                </a:solidFill>
              </a:rPr>
              <a:t>philic</a:t>
            </a:r>
            <a:r>
              <a:rPr lang="en-US" sz="3200" b="1" dirty="0" smtClean="0">
                <a:solidFill>
                  <a:srgbClr val="FF0000"/>
                </a:solidFill>
              </a:rPr>
              <a:t>- “Water loving” Head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Hydro</a:t>
            </a:r>
            <a:r>
              <a:rPr lang="en-US" sz="3200" b="1" dirty="0" smtClean="0">
                <a:solidFill>
                  <a:srgbClr val="FFC000"/>
                </a:solidFill>
              </a:rPr>
              <a:t>phobic</a:t>
            </a:r>
            <a:r>
              <a:rPr lang="en-US" sz="3200" b="1" dirty="0" smtClean="0">
                <a:solidFill>
                  <a:srgbClr val="FF0000"/>
                </a:solidFill>
              </a:rPr>
              <a:t>- “Water fearing/hating” Tail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9" y="2919353"/>
            <a:ext cx="2830179" cy="34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Transportation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8" y="1473145"/>
            <a:ext cx="7848600" cy="3438525"/>
          </a:xfrm>
        </p:spPr>
      </p:pic>
      <p:sp>
        <p:nvSpPr>
          <p:cNvPr id="3" name="TextBox 2"/>
          <p:cNvSpPr txBox="1"/>
          <p:nvPr/>
        </p:nvSpPr>
        <p:spPr>
          <a:xfrm>
            <a:off x="1513490" y="5002924"/>
            <a:ext cx="945957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Fluid Mosaic Model- </a:t>
            </a:r>
            <a:r>
              <a:rPr lang="en-US" sz="2000" b="1" dirty="0"/>
              <a:t>The many different embedded proteins can move, or </a:t>
            </a:r>
            <a:r>
              <a:rPr lang="en-US" sz="2000" b="1" dirty="0" smtClean="0"/>
              <a:t>“float” </a:t>
            </a:r>
            <a:r>
              <a:rPr lang="en-US" sz="2000" b="1" dirty="0"/>
              <a:t>around in the layer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Selectively Permeable- </a:t>
            </a:r>
            <a:r>
              <a:rPr lang="en-US" sz="2000" b="1" dirty="0" smtClean="0"/>
              <a:t>Some substances can pass across the membrane, and others cannot.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Transportation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8" y="1473145"/>
            <a:ext cx="7848600" cy="3438525"/>
          </a:xfrm>
        </p:spPr>
      </p:pic>
      <p:sp>
        <p:nvSpPr>
          <p:cNvPr id="3" name="TextBox 2"/>
          <p:cNvSpPr txBox="1"/>
          <p:nvPr/>
        </p:nvSpPr>
        <p:spPr>
          <a:xfrm>
            <a:off x="3124468" y="5087007"/>
            <a:ext cx="7848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Homeostasis- </a:t>
            </a:r>
            <a:r>
              <a:rPr lang="en-US" sz="2000" b="1" dirty="0" smtClean="0"/>
              <a:t>A state of relatively constant internal physical and chemical conditions.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Regulation of the movement of molecules and other substances from one side of the membrane to the other side. </a:t>
            </a:r>
          </a:p>
        </p:txBody>
      </p:sp>
    </p:spTree>
    <p:extLst>
      <p:ext uri="{BB962C8B-B14F-4D97-AF65-F5344CB8AC3E}">
        <p14:creationId xmlns:p14="http://schemas.microsoft.com/office/powerpoint/2010/main" val="17436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Passive Transport vs. Active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5542625" cy="3965683"/>
          </a:xfrm>
        </p:spPr>
      </p:pic>
      <p:sp>
        <p:nvSpPr>
          <p:cNvPr id="5" name="TextBox 4"/>
          <p:cNvSpPr txBox="1"/>
          <p:nvPr/>
        </p:nvSpPr>
        <p:spPr>
          <a:xfrm>
            <a:off x="8292662" y="1905000"/>
            <a:ext cx="354198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Passive Transport:</a:t>
            </a:r>
          </a:p>
          <a:p>
            <a:endParaRPr lang="en-US" dirty="0"/>
          </a:p>
          <a:p>
            <a:r>
              <a:rPr lang="en-US" dirty="0" smtClean="0"/>
              <a:t>Movement of molecules across the cell membrane without using cellular energy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Active Transport:</a:t>
            </a:r>
          </a:p>
          <a:p>
            <a:endParaRPr lang="en-US" dirty="0"/>
          </a:p>
          <a:p>
            <a:r>
              <a:rPr lang="en-US" dirty="0" smtClean="0"/>
              <a:t>Movement of materials against a concentration difference, and requires energy. </a:t>
            </a:r>
          </a:p>
        </p:txBody>
      </p:sp>
    </p:spTree>
    <p:extLst>
      <p:ext uri="{BB962C8B-B14F-4D97-AF65-F5344CB8AC3E}">
        <p14:creationId xmlns:p14="http://schemas.microsoft.com/office/powerpoint/2010/main" val="3623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Passive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93" y="3640083"/>
            <a:ext cx="5619750" cy="2762250"/>
          </a:xfrm>
        </p:spPr>
      </p:pic>
      <p:sp>
        <p:nvSpPr>
          <p:cNvPr id="6" name="TextBox 5"/>
          <p:cNvSpPr txBox="1"/>
          <p:nvPr/>
        </p:nvSpPr>
        <p:spPr>
          <a:xfrm>
            <a:off x="3163614" y="1608083"/>
            <a:ext cx="76094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Diffusion</a:t>
            </a:r>
            <a:r>
              <a:rPr lang="en-US" sz="2000" dirty="0" smtClean="0"/>
              <a:t>- </a:t>
            </a:r>
            <a:r>
              <a:rPr lang="en-US" sz="2000" b="1" dirty="0" smtClean="0"/>
              <a:t>Process by which particles move from an area of higher concentration to an area of lower concentration.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Diffusion is the driving force behind the movement of many substances across the cell membrane. </a:t>
            </a:r>
          </a:p>
        </p:txBody>
      </p:sp>
    </p:spTree>
    <p:extLst>
      <p:ext uri="{BB962C8B-B14F-4D97-AF65-F5344CB8AC3E}">
        <p14:creationId xmlns:p14="http://schemas.microsoft.com/office/powerpoint/2010/main" val="7202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Passive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3125982"/>
            <a:ext cx="8405396" cy="3642338"/>
          </a:xfrm>
        </p:spPr>
      </p:pic>
      <p:sp>
        <p:nvSpPr>
          <p:cNvPr id="5" name="TextBox 4"/>
          <p:cNvSpPr txBox="1"/>
          <p:nvPr/>
        </p:nvSpPr>
        <p:spPr>
          <a:xfrm>
            <a:off x="2921876" y="1366345"/>
            <a:ext cx="822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Facilitated Diffusion</a:t>
            </a:r>
            <a:r>
              <a:rPr lang="en-US" sz="2000" b="1" dirty="0" smtClean="0"/>
              <a:t>- When molecules cannot directly diffuse across the membrane, they may pass through special protein channels.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Charged ions, like Clˉ­­, and large molecules, like the sugar glucose.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Osmosis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46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 vs. Scanning Electron vs. 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202057"/>
            <a:ext cx="8915400" cy="3641336"/>
          </a:xfrm>
        </p:spPr>
      </p:pic>
    </p:spTree>
    <p:extLst>
      <p:ext uri="{BB962C8B-B14F-4D97-AF65-F5344CB8AC3E}">
        <p14:creationId xmlns:p14="http://schemas.microsoft.com/office/powerpoint/2010/main" val="39285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Passive Transport: Facilitated Diffusion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31" y="3962121"/>
            <a:ext cx="5190274" cy="2611880"/>
          </a:xfrm>
        </p:spPr>
      </p:pic>
      <p:sp>
        <p:nvSpPr>
          <p:cNvPr id="5" name="TextBox 4"/>
          <p:cNvSpPr txBox="1"/>
          <p:nvPr/>
        </p:nvSpPr>
        <p:spPr>
          <a:xfrm>
            <a:off x="2596055" y="2165131"/>
            <a:ext cx="8870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Osmosis</a:t>
            </a:r>
            <a:r>
              <a:rPr lang="en-US" sz="2000" b="1" dirty="0" smtClean="0"/>
              <a:t>- An example of facilitated diffusion, it is the diffusion of water through a selectively permeable membrane, using </a:t>
            </a:r>
            <a:r>
              <a:rPr lang="en-US" sz="2000" b="1" dirty="0" err="1" smtClean="0"/>
              <a:t>aquaporins</a:t>
            </a:r>
            <a:r>
              <a:rPr lang="en-US" sz="2000" b="1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Aquaporin</a:t>
            </a:r>
            <a:r>
              <a:rPr lang="en-US" dirty="0" smtClean="0"/>
              <a:t>- water channel proteins found in many cells.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Blood vessels, kidneys, eyes and ear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Osmosis: Tonicity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63" y="1905000"/>
            <a:ext cx="6281162" cy="3843473"/>
          </a:xfrm>
        </p:spPr>
      </p:pic>
      <p:sp>
        <p:nvSpPr>
          <p:cNvPr id="5" name="TextBox 4"/>
          <p:cNvSpPr txBox="1"/>
          <p:nvPr/>
        </p:nvSpPr>
        <p:spPr>
          <a:xfrm>
            <a:off x="7977351" y="1905000"/>
            <a:ext cx="3815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Tonicity</a:t>
            </a:r>
            <a:r>
              <a:rPr lang="en-US" b="1" dirty="0" smtClean="0"/>
              <a:t>- The concentration of solutes (such as salt or sugar) in a solution.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Isotonic</a:t>
            </a:r>
            <a:r>
              <a:rPr lang="en-US" b="1" dirty="0" smtClean="0"/>
              <a:t>- two solutions at the “same strength”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Hypertonic</a:t>
            </a:r>
            <a:r>
              <a:rPr lang="en-US" b="1" dirty="0" smtClean="0"/>
              <a:t>- When one solution is “above strength” to another solution.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Hypotonic</a:t>
            </a:r>
            <a:r>
              <a:rPr lang="en-US" b="1" dirty="0" smtClean="0"/>
              <a:t>- When one solution is “below strength” to another solution.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38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Active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15" y="1471150"/>
            <a:ext cx="5862306" cy="3353784"/>
          </a:xfrm>
        </p:spPr>
      </p:pic>
      <p:sp>
        <p:nvSpPr>
          <p:cNvPr id="5" name="TextBox 4"/>
          <p:cNvSpPr txBox="1"/>
          <p:nvPr/>
        </p:nvSpPr>
        <p:spPr>
          <a:xfrm>
            <a:off x="2592925" y="5002924"/>
            <a:ext cx="89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Active Transport- </a:t>
            </a:r>
            <a:r>
              <a:rPr lang="en-US" sz="2400" b="1" dirty="0" smtClean="0"/>
              <a:t>The movement of materials against a concentration difference that requires energy.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31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Active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460639"/>
            <a:ext cx="5862306" cy="3353784"/>
          </a:xfrm>
        </p:spPr>
      </p:pic>
      <p:sp>
        <p:nvSpPr>
          <p:cNvPr id="5" name="TextBox 4"/>
          <p:cNvSpPr txBox="1"/>
          <p:nvPr/>
        </p:nvSpPr>
        <p:spPr>
          <a:xfrm>
            <a:off x="2592925" y="5002924"/>
            <a:ext cx="89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Active Transport- </a:t>
            </a:r>
            <a:r>
              <a:rPr lang="en-US" sz="2400" b="1" dirty="0" smtClean="0"/>
              <a:t>The movement of materials against a concentration difference that requires energy.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807669" y="1460639"/>
            <a:ext cx="25119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Protein Pumps can move calcium, potassium, and sodium ions across cell membranes.</a:t>
            </a:r>
          </a:p>
          <a:p>
            <a:endParaRPr lang="en-US" sz="2000" dirty="0"/>
          </a:p>
          <a:p>
            <a:r>
              <a:rPr lang="en-US" sz="2000" dirty="0" smtClean="0"/>
              <a:t>Much of a cells energy consumption involves molecular transport.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81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Active Transport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16" y="1527573"/>
            <a:ext cx="5180736" cy="29918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4" y="1447432"/>
            <a:ext cx="4876800" cy="35295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0634" y="4977016"/>
            <a:ext cx="4698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Endocytosis</a:t>
            </a:r>
            <a:r>
              <a:rPr lang="en-US" dirty="0" smtClean="0"/>
              <a:t>- process of taking material into the cell by means of </a:t>
            </a:r>
            <a:r>
              <a:rPr lang="en-US" dirty="0" err="1" smtClean="0"/>
              <a:t>infoldings</a:t>
            </a:r>
            <a:r>
              <a:rPr lang="en-US" dirty="0" smtClean="0"/>
              <a:t>, or pockets, of the cell membrane.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Phagocytosis</a:t>
            </a:r>
            <a:r>
              <a:rPr lang="en-US" dirty="0" smtClean="0"/>
              <a:t> (EAT)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Pinocytosis</a:t>
            </a:r>
            <a:r>
              <a:rPr lang="en-US" dirty="0" smtClean="0"/>
              <a:t> (DRINK)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47216" y="4719145"/>
            <a:ext cx="518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Exocytosis</a:t>
            </a:r>
            <a:r>
              <a:rPr lang="en-US" dirty="0" smtClean="0"/>
              <a:t>- process of cellular release of large amounts of material.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Active Transport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https://youtu.be/iZYLeIJwe4w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Homeostasis and Cells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42" y="1516803"/>
            <a:ext cx="4337090" cy="2939583"/>
          </a:xfrm>
        </p:spPr>
      </p:pic>
      <p:sp>
        <p:nvSpPr>
          <p:cNvPr id="5" name="TextBox 4"/>
          <p:cNvSpPr txBox="1"/>
          <p:nvPr/>
        </p:nvSpPr>
        <p:spPr>
          <a:xfrm>
            <a:off x="2189142" y="4635062"/>
            <a:ext cx="4337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maintain homeostasis, unicellular organisms grow, responds to the environment, transform energy, and reproduce.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15" y="1516803"/>
            <a:ext cx="4882020" cy="3649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0015" y="5360276"/>
            <a:ext cx="4882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cells of multicellular organisms become specialized for particular tasks and communicate with one another to maintain homeostasis.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89050" y="5960440"/>
            <a:ext cx="524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Homeostasis- </a:t>
            </a:r>
            <a:r>
              <a:rPr lang="en-US" b="1" dirty="0"/>
              <a:t>A state of relatively constant internal physical and chemical conditions.</a:t>
            </a:r>
          </a:p>
        </p:txBody>
      </p:sp>
    </p:spTree>
    <p:extLst>
      <p:ext uri="{BB962C8B-B14F-4D97-AF65-F5344CB8AC3E}">
        <p14:creationId xmlns:p14="http://schemas.microsoft.com/office/powerpoint/2010/main" val="298891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Levels of Organization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79" y="1408385"/>
            <a:ext cx="6424560" cy="5265683"/>
          </a:xfrm>
        </p:spPr>
      </p:pic>
      <p:sp>
        <p:nvSpPr>
          <p:cNvPr id="5" name="TextBox 4"/>
          <p:cNvSpPr txBox="1"/>
          <p:nvPr/>
        </p:nvSpPr>
        <p:spPr>
          <a:xfrm>
            <a:off x="8324193" y="1408385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Tissue</a:t>
            </a:r>
            <a:r>
              <a:rPr lang="en-US" sz="2000" dirty="0" smtClean="0"/>
              <a:t>- a group of similar cells that performs a particular function.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Organ</a:t>
            </a:r>
            <a:r>
              <a:rPr lang="en-US" sz="2000" dirty="0" smtClean="0"/>
              <a:t>- a group of tissues that work together to perform closely related functions.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Organ System- </a:t>
            </a:r>
            <a:r>
              <a:rPr lang="en-US" sz="2000" dirty="0" smtClean="0"/>
              <a:t>A group of organs that work together to perform a specific function.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0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Communication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68" y="1338663"/>
            <a:ext cx="3444066" cy="5519337"/>
          </a:xfrm>
        </p:spPr>
      </p:pic>
      <p:sp>
        <p:nvSpPr>
          <p:cNvPr id="6" name="TextBox 5"/>
          <p:cNvSpPr txBox="1"/>
          <p:nvPr/>
        </p:nvSpPr>
        <p:spPr>
          <a:xfrm>
            <a:off x="5990897" y="1905000"/>
            <a:ext cx="48662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Cells in a large organism communicate by means of chemical signals that are passed from one cell to another. 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Cell Junctions- </a:t>
            </a:r>
            <a:r>
              <a:rPr lang="en-US" sz="2000" dirty="0" smtClean="0"/>
              <a:t>connections between neighboring cells that allow chemical messages or signals to pass directly from one cell to another. 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Receptor</a:t>
            </a:r>
            <a:r>
              <a:rPr lang="en-US" sz="2000" dirty="0" smtClean="0"/>
              <a:t>- On or in a cell, a specific protein to whose shape fits a specific molecular messenger.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45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youtu.be/B_zD3NxSsD8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youtu.be/URUJD5NEXC8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youtu.be/WFCvkkDSfIU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4"/>
          <a:stretch/>
        </p:blipFill>
        <p:spPr>
          <a:xfrm>
            <a:off x="8277091" y="2147813"/>
            <a:ext cx="2974679" cy="3641336"/>
          </a:xfrm>
        </p:spPr>
      </p:pic>
      <p:pic>
        <p:nvPicPr>
          <p:cNvPr id="3074" name="Picture 2" descr="Image result for compound light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70" y="1774554"/>
            <a:ext cx="5935089" cy="44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Compound Light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9"/>
          <a:stretch/>
        </p:blipFill>
        <p:spPr bwMode="auto">
          <a:xfrm>
            <a:off x="1232114" y="2037308"/>
            <a:ext cx="5584379" cy="37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light microscope bloo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70" y="2008339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Scanning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r="33345"/>
          <a:stretch/>
        </p:blipFill>
        <p:spPr>
          <a:xfrm>
            <a:off x="8516319" y="2186559"/>
            <a:ext cx="2944678" cy="3641336"/>
          </a:xfrm>
        </p:spPr>
      </p:pic>
      <p:pic>
        <p:nvPicPr>
          <p:cNvPr id="1026" name="Picture 2" descr="Image result for scanning electron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82" y="1740975"/>
            <a:ext cx="6463355" cy="48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Scanning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scanning electron 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38" y="1657233"/>
            <a:ext cx="6130448" cy="247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canning electron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2" y="1657232"/>
            <a:ext cx="4897681" cy="37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canning electron microscope 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75" y="4182769"/>
            <a:ext cx="2546174" cy="248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9"/>
          <a:stretch/>
        </p:blipFill>
        <p:spPr>
          <a:xfrm>
            <a:off x="8524067" y="2202057"/>
            <a:ext cx="2980545" cy="3641336"/>
          </a:xfrm>
        </p:spPr>
      </p:pic>
      <p:pic>
        <p:nvPicPr>
          <p:cNvPr id="5122" name="Picture 2" descr="Image result for transmission electron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5" y="1620725"/>
            <a:ext cx="4114800" cy="50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Microscopes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Transmission Electron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8" name="Picture 4" descr="Image result for transmission electron microscop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99" y="1510229"/>
            <a:ext cx="9051010" cy="513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878</TotalTime>
  <Words>938</Words>
  <Application>Microsoft Office PowerPoint</Application>
  <PresentationFormat>Widescreen</PresentationFormat>
  <Paragraphs>123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Century Gothic</vt:lpstr>
      <vt:lpstr>Wingdings</vt:lpstr>
      <vt:lpstr>Wingdings 3</vt:lpstr>
      <vt:lpstr>Wisp</vt:lpstr>
      <vt:lpstr>Cell Structure and Function</vt:lpstr>
      <vt:lpstr>Cell Theory Review</vt:lpstr>
      <vt:lpstr>Types of Microscopes Compound Light vs. Scanning Electron vs. Transmission Electron</vt:lpstr>
      <vt:lpstr>Types of Microscopes Compound Light</vt:lpstr>
      <vt:lpstr>Types of Microscopes Compound Light</vt:lpstr>
      <vt:lpstr>Types of Microscopes Scanning Electron</vt:lpstr>
      <vt:lpstr>Types of Microscopes Scanning Electron</vt:lpstr>
      <vt:lpstr>Types of Microscopes Transmission Electron</vt:lpstr>
      <vt:lpstr>Types of Microscopes Transmission Electron</vt:lpstr>
      <vt:lpstr>Types of Microscopes Compound Light vs. Scanning Electron vs. Transmission Electron</vt:lpstr>
      <vt:lpstr>Types of Microscopes Compound Light vs. Scanning Electron vs. Transmission Electron</vt:lpstr>
      <vt:lpstr>Types of Microscopes Compound Light vs. Scanning Electron vs. Transmission Electron</vt:lpstr>
      <vt:lpstr>Prokaryotic vs. Eukaryotic Cells Review</vt:lpstr>
      <vt:lpstr>The Cell and it’s Organelles Review</vt:lpstr>
      <vt:lpstr>Nucleolus, Nuclear Envelope and Nucleus</vt:lpstr>
      <vt:lpstr>Endoplasmic Reticulum</vt:lpstr>
      <vt:lpstr>Golgi Apparatus</vt:lpstr>
      <vt:lpstr>Vacuoles, vesicles and lysosomes</vt:lpstr>
      <vt:lpstr>Mitochondria and Chloroplasts</vt:lpstr>
      <vt:lpstr>Ribosomes</vt:lpstr>
      <vt:lpstr>Cytoskeleton and Cytoplasm</vt:lpstr>
      <vt:lpstr>Cell Membrane and Cell Wall</vt:lpstr>
      <vt:lpstr>Cellular Transportation</vt:lpstr>
      <vt:lpstr>Cellular Transportation</vt:lpstr>
      <vt:lpstr>Cellular Transportation</vt:lpstr>
      <vt:lpstr>Cellular Transportation</vt:lpstr>
      <vt:lpstr>Passive Transport vs. Active Transport</vt:lpstr>
      <vt:lpstr>Passive Transport</vt:lpstr>
      <vt:lpstr>Passive Transport</vt:lpstr>
      <vt:lpstr>Passive Transport: Facilitated Diffusion</vt:lpstr>
      <vt:lpstr>Osmosis: Tonicity</vt:lpstr>
      <vt:lpstr>Active Transport</vt:lpstr>
      <vt:lpstr>Active Transport</vt:lpstr>
      <vt:lpstr>Active Transport</vt:lpstr>
      <vt:lpstr>Active Transport</vt:lpstr>
      <vt:lpstr>Homeostasis and Cells</vt:lpstr>
      <vt:lpstr>Levels of Organization</vt:lpstr>
      <vt:lpstr>Cellular Communication</vt:lpstr>
      <vt:lpstr>Videos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Structure and Function</dc:title>
  <dc:creator>Struempf, Dean</dc:creator>
  <cp:lastModifiedBy>Struempf, Dean</cp:lastModifiedBy>
  <cp:revision>38</cp:revision>
  <dcterms:created xsi:type="dcterms:W3CDTF">2018-12-06T17:12:00Z</dcterms:created>
  <dcterms:modified xsi:type="dcterms:W3CDTF">2020-01-13T19:59:45Z</dcterms:modified>
</cp:coreProperties>
</file>