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58" r:id="rId4"/>
    <p:sldId id="265" r:id="rId5"/>
    <p:sldId id="257" r:id="rId6"/>
    <p:sldId id="261" r:id="rId7"/>
    <p:sldId id="274" r:id="rId8"/>
    <p:sldId id="262" r:id="rId9"/>
    <p:sldId id="263" r:id="rId10"/>
    <p:sldId id="260" r:id="rId11"/>
    <p:sldId id="273" r:id="rId12"/>
    <p:sldId id="266" r:id="rId13"/>
    <p:sldId id="267" r:id="rId14"/>
    <p:sldId id="272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8"/>
    <p:restoredTop sz="94662"/>
  </p:normalViewPr>
  <p:slideViewPr>
    <p:cSldViewPr snapToGrid="0" snapToObjects="1">
      <p:cViewPr varScale="1">
        <p:scale>
          <a:sx n="76" d="100"/>
          <a:sy n="76" d="100"/>
        </p:scale>
        <p:origin x="23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1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2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4/30/20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openclipart.org/detail/28419/bitterjug_magnifying_glass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42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E9AE-10B6-ED4D-87D2-E513B1344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Unit 5 Week 1</a:t>
            </a:r>
            <a:br>
              <a:rPr lang="en-US" dirty="0"/>
            </a:br>
            <a:r>
              <a:rPr lang="en-US" sz="5400" dirty="0"/>
              <a:t>Being a Good Citizen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ECE99-7A00-FF48-9B88-654B1DB4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204" y="4424238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Second Grade Week 6</a:t>
            </a:r>
          </a:p>
          <a:p>
            <a:pPr algn="ctr"/>
            <a:r>
              <a:rPr lang="en-US" dirty="0"/>
              <a:t>May 4-May 8</a:t>
            </a:r>
          </a:p>
        </p:txBody>
      </p:sp>
    </p:spTree>
    <p:extLst>
      <p:ext uri="{BB962C8B-B14F-4D97-AF65-F5344CB8AC3E}">
        <p14:creationId xmlns:p14="http://schemas.microsoft.com/office/powerpoint/2010/main" val="299642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FCA-BEDB-FB46-8A45-B1AD02FB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003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F240-61F1-284B-9470-5F8A3DCDC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42533"/>
            <a:ext cx="10058400" cy="4730835"/>
          </a:xfrm>
        </p:spPr>
        <p:txBody>
          <a:bodyPr>
            <a:normAutofit/>
          </a:bodyPr>
          <a:lstStyle/>
          <a:p>
            <a:r>
              <a:rPr lang="en-US" sz="3600" dirty="0"/>
              <a:t>A character telling the story has thoughts about the events. This is the character’s </a:t>
            </a:r>
            <a:r>
              <a:rPr lang="en-US" sz="3600" b="1" dirty="0"/>
              <a:t>point of view</a:t>
            </a:r>
            <a:r>
              <a:rPr lang="en-US" sz="3600" dirty="0"/>
              <a:t>. </a:t>
            </a:r>
          </a:p>
          <a:p>
            <a:r>
              <a:rPr lang="en-US" sz="3600" dirty="0"/>
              <a:t>The character’s point of view is how the character sees things and what the character thinks about the events in a story. </a:t>
            </a:r>
          </a:p>
          <a:p>
            <a:r>
              <a:rPr lang="en-US" sz="3600" dirty="0"/>
              <a:t>Understanding a character’s </a:t>
            </a:r>
            <a:r>
              <a:rPr lang="en-US" sz="3600" b="1" dirty="0"/>
              <a:t>point of view </a:t>
            </a:r>
            <a:r>
              <a:rPr lang="en-US" sz="3600" dirty="0"/>
              <a:t>will help you understand the story. </a:t>
            </a:r>
          </a:p>
        </p:txBody>
      </p:sp>
    </p:spTree>
    <p:extLst>
      <p:ext uri="{BB962C8B-B14F-4D97-AF65-F5344CB8AC3E}">
        <p14:creationId xmlns:p14="http://schemas.microsoft.com/office/powerpoint/2010/main" val="102969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6765A-CE1A-F342-BDF2-5E3B7F19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04225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Point of View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7C1174F-5B52-574D-A63E-971E1750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999" y="1555302"/>
            <a:ext cx="5112461" cy="37576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F8E1-E7CD-B247-80B2-15371AFF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555302"/>
            <a:ext cx="5299585" cy="49304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How to look for point of view: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The words </a:t>
            </a:r>
            <a:r>
              <a:rPr lang="en-US" sz="2800" i="1" dirty="0"/>
              <a:t>I</a:t>
            </a:r>
            <a:r>
              <a:rPr lang="en-US" sz="2800" dirty="0"/>
              <a:t>, </a:t>
            </a:r>
            <a:r>
              <a:rPr lang="en-US" sz="2800" i="1" dirty="0"/>
              <a:t>my</a:t>
            </a:r>
            <a:r>
              <a:rPr lang="en-US" sz="2800" dirty="0"/>
              <a:t>, </a:t>
            </a:r>
            <a:r>
              <a:rPr lang="en-US" sz="2800" i="1" dirty="0"/>
              <a:t>me</a:t>
            </a:r>
            <a:r>
              <a:rPr lang="en-US" sz="2800" dirty="0"/>
              <a:t>, and </a:t>
            </a:r>
            <a:r>
              <a:rPr lang="en-US" sz="2800" i="1" dirty="0"/>
              <a:t>mine</a:t>
            </a:r>
            <a:r>
              <a:rPr lang="en-US" sz="2800" dirty="0"/>
              <a:t> tell who is speaking.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Dialogue (the exact words spoken by a character and in quotation marks) tells what the character thinks, says, and feels. 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Different characters in a story can have different points of view about the events. We can look for details in how characters think, speak, and act to understand the character’s point of view. 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21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computer, desk&#10;&#10;Description automatically generated">
            <a:extLst>
              <a:ext uri="{FF2B5EF4-FFF2-40B4-BE49-F238E27FC236}">
                <a16:creationId xmlns:a16="http://schemas.microsoft.com/office/drawing/2014/main" id="{B3EDBB55-2D8A-FD47-AA7F-E86BBC761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10051"/>
          <a:stretch/>
        </p:blipFill>
        <p:spPr>
          <a:xfrm>
            <a:off x="20" y="0"/>
            <a:ext cx="12191980" cy="72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736C51-1026-784A-9609-CBEA744C9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7"/>
            <a:ext cx="12192000" cy="68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3228-3E83-2E4B-9E52-4F089129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160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“A Difficult Decision”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467A0-1AB6-A648-826F-91F2ABBF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88533"/>
            <a:ext cx="10058400" cy="4783667"/>
          </a:xfrm>
        </p:spPr>
        <p:txBody>
          <a:bodyPr>
            <a:normAutofit/>
          </a:bodyPr>
          <a:lstStyle/>
          <a:p>
            <a:r>
              <a:rPr lang="en-US" sz="3600" dirty="0"/>
              <a:t>“He looked </a:t>
            </a:r>
            <a:r>
              <a:rPr lang="en-US" sz="3600" u="sng" dirty="0"/>
              <a:t>hopeless</a:t>
            </a:r>
            <a:r>
              <a:rPr lang="en-US" sz="3600" dirty="0"/>
              <a:t>, and he burst into tears when we asked him if the game was his.”</a:t>
            </a:r>
          </a:p>
          <a:p>
            <a:pPr lvl="1"/>
            <a:r>
              <a:rPr lang="en-US" sz="3200" dirty="0"/>
              <a:t>What does hopeless mean?</a:t>
            </a:r>
          </a:p>
          <a:p>
            <a:pPr lvl="2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-less means “without” so, hopeless means “without hope”. </a:t>
            </a:r>
          </a:p>
          <a:p>
            <a:r>
              <a:rPr lang="en-US" sz="3600" dirty="0"/>
              <a:t>“I lost my </a:t>
            </a:r>
            <a:r>
              <a:rPr lang="en-US" sz="3600" dirty="0" err="1"/>
              <a:t>GameMaster</a:t>
            </a:r>
            <a:r>
              <a:rPr lang="en-US" sz="3600" dirty="0"/>
              <a:t> a little while ago. I should have been more </a:t>
            </a:r>
            <a:r>
              <a:rPr lang="en-US" sz="3600" u="sng" dirty="0"/>
              <a:t>careful</a:t>
            </a:r>
            <a:r>
              <a:rPr lang="en-US" sz="3600" dirty="0"/>
              <a:t>!”</a:t>
            </a:r>
          </a:p>
          <a:p>
            <a:pPr lvl="1"/>
            <a:r>
              <a:rPr lang="en-US" sz="3200" dirty="0"/>
              <a:t>What does careful mean?</a:t>
            </a:r>
          </a:p>
          <a:p>
            <a:pPr lvl="2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</a:rPr>
              <a:t>ful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means “full of” so, careful means “full of care”. </a:t>
            </a:r>
          </a:p>
        </p:txBody>
      </p:sp>
    </p:spTree>
    <p:extLst>
      <p:ext uri="{BB962C8B-B14F-4D97-AF65-F5344CB8AC3E}">
        <p14:creationId xmlns:p14="http://schemas.microsoft.com/office/powerpoint/2010/main" val="37933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4F9D-AF4E-9845-B378-6164898D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63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“A Difficult Decision”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Point of 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CC82-2AB9-744A-916F-985B508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42101"/>
            <a:ext cx="10715752" cy="4631267"/>
          </a:xfrm>
        </p:spPr>
        <p:txBody>
          <a:bodyPr>
            <a:normAutofit/>
          </a:bodyPr>
          <a:lstStyle/>
          <a:p>
            <a:r>
              <a:rPr lang="en-US" sz="3200" dirty="0"/>
              <a:t>In the story “A Difficult Decision” who are the main characters?</a:t>
            </a:r>
          </a:p>
          <a:p>
            <a:pPr marL="274320" lvl="1" indent="0" algn="ctr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Wyatt and Paul</a:t>
            </a:r>
          </a:p>
          <a:p>
            <a:r>
              <a:rPr lang="en-US" sz="3200" dirty="0"/>
              <a:t>Which point of view is the story told from?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Wyatt</a:t>
            </a:r>
          </a:p>
          <a:p>
            <a:r>
              <a:rPr lang="en-US" sz="3200" dirty="0"/>
              <a:t>What is Wyatt’s point of view?</a:t>
            </a:r>
          </a:p>
          <a:p>
            <a:r>
              <a:rPr lang="en-US" sz="3200" dirty="0"/>
              <a:t>What is Paul’s point of view?</a:t>
            </a:r>
          </a:p>
          <a:p>
            <a:pPr lvl="1"/>
            <a:r>
              <a:rPr lang="en-US" sz="2800" dirty="0"/>
              <a:t>We can use charts to help us figure it out. </a:t>
            </a:r>
          </a:p>
        </p:txBody>
      </p:sp>
    </p:spTree>
    <p:extLst>
      <p:ext uri="{BB962C8B-B14F-4D97-AF65-F5344CB8AC3E}">
        <p14:creationId xmlns:p14="http://schemas.microsoft.com/office/powerpoint/2010/main" val="26480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561BE-B7AE-D044-8048-F08FD7B61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3200" dirty="0"/>
              <a:t>Wyatt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47BF-15BE-EE4C-92E8-7B5820E40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657600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sz="2400" u="sng" dirty="0"/>
          </a:p>
          <a:p>
            <a:r>
              <a:rPr lang="en-US" sz="2400" u="sng" dirty="0"/>
              <a:t>Clue</a:t>
            </a:r>
            <a:r>
              <a:rPr lang="en-US" sz="2400" dirty="0"/>
              <a:t>: “It’s mine now!”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r>
              <a:rPr lang="en-US" sz="2400" u="sng" dirty="0"/>
              <a:t>Point of View</a:t>
            </a:r>
            <a:r>
              <a:rPr lang="en-US" sz="2400" dirty="0"/>
              <a:t>: Wyatt thinks he should keep a game he found.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BAF5-2DF0-C847-B05F-9F33A4293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Paul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DFF3F7-1FA1-5A45-9AFA-C742F61A4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199"/>
            <a:ext cx="4754880" cy="3657589"/>
          </a:xfrm>
          <a:ln w="190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u="sng" dirty="0"/>
              <a:t>Clue</a:t>
            </a:r>
            <a:r>
              <a:rPr lang="en-US" sz="2400" dirty="0"/>
              <a:t>: “Wyatt, you cannot keep that </a:t>
            </a:r>
            <a:r>
              <a:rPr lang="en-US" sz="2400" dirty="0" err="1"/>
              <a:t>GameMaster</a:t>
            </a:r>
            <a:r>
              <a:rPr lang="en-US" sz="2400" dirty="0"/>
              <a:t>,” he said. “You have a responsibility to return it. It is your duty!”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Point of View</a:t>
            </a:r>
            <a:r>
              <a:rPr lang="en-US" sz="2400" dirty="0"/>
              <a:t>: Paul wants Wyatt to return the game to its owner. </a:t>
            </a:r>
          </a:p>
          <a:p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2C1FB5-F7EF-1D43-858E-9973715F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252476"/>
            <a:ext cx="10058400" cy="114096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Point of View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04D92E-349C-7243-BCF8-C7548C4A027B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1069848" y="4572000"/>
            <a:ext cx="47548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9F5EE7-D0A3-8540-9162-16876E64ACEC}"/>
              </a:ext>
            </a:extLst>
          </p:cNvPr>
          <p:cNvCxnSpPr/>
          <p:nvPr/>
        </p:nvCxnSpPr>
        <p:spPr>
          <a:xfrm>
            <a:off x="6364224" y="4426373"/>
            <a:ext cx="47548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A793-5CEB-164A-ADEC-74309CD4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Essential Question:</a:t>
            </a:r>
            <a:br>
              <a:rPr lang="en-US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 What do good citizens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FF77-F757-F345-8F1E-FEA02D31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247392"/>
          </a:xfrm>
        </p:spPr>
        <p:txBody>
          <a:bodyPr>
            <a:normAutofit/>
          </a:bodyPr>
          <a:lstStyle/>
          <a:p>
            <a:r>
              <a:rPr lang="en-US" sz="2400" dirty="0"/>
              <a:t>Good citizens help others.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Raising money for an animal shelter</a:t>
            </a:r>
          </a:p>
          <a:p>
            <a:pPr lvl="1"/>
            <a:r>
              <a:rPr lang="en-US" sz="2000" dirty="0"/>
              <a:t>Collecting food for a food drive</a:t>
            </a:r>
          </a:p>
          <a:p>
            <a:pPr lvl="1"/>
            <a:r>
              <a:rPr lang="en-US" sz="2000" dirty="0"/>
              <a:t>Take their rights and responsibilities seriously, like voting. 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AECFF326-6E72-2145-9F04-58CDC3F89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8" r="71779"/>
          <a:stretch/>
        </p:blipFill>
        <p:spPr>
          <a:xfrm>
            <a:off x="1063752" y="4182533"/>
            <a:ext cx="1191683" cy="2675467"/>
          </a:xfrm>
          <a:prstGeom prst="rect">
            <a:avLst/>
          </a:prstGeom>
        </p:spPr>
      </p:pic>
      <p:pic>
        <p:nvPicPr>
          <p:cNvPr id="8" name="Picture 7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F3E74146-4B31-C842-8676-651B027EA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1" t="-3518" r="-1807" b="45089"/>
          <a:stretch/>
        </p:blipFill>
        <p:spPr>
          <a:xfrm>
            <a:off x="9387860" y="3520191"/>
            <a:ext cx="2567073" cy="322579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8823B0-D17D-BA4D-BF27-D4CC8F726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7"/>
          <a:stretch/>
        </p:blipFill>
        <p:spPr>
          <a:xfrm>
            <a:off x="2255434" y="4168188"/>
            <a:ext cx="4043765" cy="242311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51BFF-C857-154C-8B3E-F5A294F02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r="63489"/>
          <a:stretch/>
        </p:blipFill>
        <p:spPr>
          <a:xfrm>
            <a:off x="6480494" y="4062453"/>
            <a:ext cx="1482343" cy="2795547"/>
          </a:xfrm>
          <a:prstGeom prst="rect">
            <a:avLst/>
          </a:prstGeom>
        </p:spPr>
      </p:pic>
      <p:pic>
        <p:nvPicPr>
          <p:cNvPr id="15" name="Picture 1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8366F057-3A42-A74E-8EDC-CF4984A3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1" t="60516"/>
          <a:stretch/>
        </p:blipFill>
        <p:spPr>
          <a:xfrm>
            <a:off x="8050796" y="4061708"/>
            <a:ext cx="1041801" cy="27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8FAA8-7591-DD4A-8040-19FEE64D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1165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4B05-AE77-AA45-A8E3-31681AD6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43891"/>
            <a:ext cx="10058400" cy="5181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Champion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A </a:t>
            </a:r>
            <a:r>
              <a:rPr lang="en-US" sz="2000" u="sng" dirty="0"/>
              <a:t>champion</a:t>
            </a:r>
            <a:r>
              <a:rPr lang="en-US" sz="2000" dirty="0"/>
              <a:t> is a person who won a contest.</a:t>
            </a:r>
          </a:p>
          <a:p>
            <a:pPr lvl="1"/>
            <a:r>
              <a:rPr lang="en-US" sz="2000" dirty="0"/>
              <a:t>Example: Mia won the game and became the new </a:t>
            </a:r>
            <a:r>
              <a:rPr lang="en-US" sz="2000" u="sng" dirty="0"/>
              <a:t>champion</a:t>
            </a:r>
            <a:r>
              <a:rPr lang="en-US" sz="2000" dirty="0"/>
              <a:t>!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Determined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If you </a:t>
            </a:r>
            <a:r>
              <a:rPr lang="en-US" sz="2000" u="sng" dirty="0"/>
              <a:t>determined</a:t>
            </a:r>
            <a:r>
              <a:rPr lang="en-US" sz="2000" dirty="0"/>
              <a:t> something, you decided it. </a:t>
            </a:r>
          </a:p>
          <a:p>
            <a:pPr lvl="1"/>
            <a:r>
              <a:rPr lang="en-US" sz="2000" dirty="0"/>
              <a:t>Example: The boy </a:t>
            </a:r>
            <a:r>
              <a:rPr lang="en-US" sz="2000" u="sng" dirty="0"/>
              <a:t>determined</a:t>
            </a:r>
            <a:r>
              <a:rPr lang="en-US" sz="2000" dirty="0"/>
              <a:t> which books to check out at the library.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Issues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</a:t>
            </a:r>
            <a:r>
              <a:rPr lang="en-US" sz="2000" u="sng" dirty="0"/>
              <a:t>Issues</a:t>
            </a:r>
            <a:r>
              <a:rPr lang="en-US" sz="2000" dirty="0"/>
              <a:t> are important problems or subjects that people talk about. </a:t>
            </a:r>
          </a:p>
          <a:p>
            <a:pPr lvl="1"/>
            <a:r>
              <a:rPr lang="en-US" sz="2000" dirty="0"/>
              <a:t>Example: The fireman talked about </a:t>
            </a:r>
            <a:r>
              <a:rPr lang="en-US" sz="2000" u="sng" dirty="0"/>
              <a:t>issues</a:t>
            </a:r>
            <a:r>
              <a:rPr lang="en-US" sz="2000" dirty="0"/>
              <a:t> of fire safety with the children.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Promises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</a:t>
            </a:r>
            <a:r>
              <a:rPr lang="en-US" sz="2000" u="sng" dirty="0"/>
              <a:t>Promises</a:t>
            </a:r>
            <a:r>
              <a:rPr lang="en-US" sz="2000" dirty="0"/>
              <a:t> are things you say that you will definitely do. </a:t>
            </a:r>
          </a:p>
          <a:p>
            <a:pPr lvl="1"/>
            <a:r>
              <a:rPr lang="en-US" sz="2000" dirty="0"/>
              <a:t>Example: Zack and Jon made </a:t>
            </a:r>
            <a:r>
              <a:rPr lang="en-US" sz="2000" u="sng" dirty="0"/>
              <a:t>promises</a:t>
            </a:r>
            <a:r>
              <a:rPr lang="en-US" sz="2000" dirty="0"/>
              <a:t> to tell the truth and stay friends. </a:t>
            </a:r>
          </a:p>
        </p:txBody>
      </p:sp>
    </p:spTree>
    <p:extLst>
      <p:ext uri="{BB962C8B-B14F-4D97-AF65-F5344CB8AC3E}">
        <p14:creationId xmlns:p14="http://schemas.microsoft.com/office/powerpoint/2010/main" val="342928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F72DD-1A53-EE48-8634-C1EDE797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A34F-7CBD-5E47-986D-BF7C81A5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43" y="1403604"/>
            <a:ext cx="10058400" cy="496976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Responsibility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If you have a </a:t>
            </a:r>
            <a:r>
              <a:rPr lang="en-US" sz="2000" u="sng" dirty="0"/>
              <a:t>responsibility</a:t>
            </a:r>
            <a:r>
              <a:rPr lang="en-US" sz="2000" dirty="0"/>
              <a:t> to do something, it is your job to do it. </a:t>
            </a:r>
          </a:p>
          <a:p>
            <a:pPr lvl="1"/>
            <a:r>
              <a:rPr lang="en-US" sz="2000" dirty="0"/>
              <a:t>Example: It is my </a:t>
            </a:r>
            <a:r>
              <a:rPr lang="en-US" sz="2000" u="sng" dirty="0"/>
              <a:t>responsibility</a:t>
            </a:r>
            <a:r>
              <a:rPr lang="en-US" sz="2000" dirty="0"/>
              <a:t> to clean my room every week.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Rights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Your </a:t>
            </a:r>
            <a:r>
              <a:rPr lang="en-US" sz="2000" u="sng" dirty="0"/>
              <a:t>rights</a:t>
            </a:r>
            <a:r>
              <a:rPr lang="en-US" sz="2000" dirty="0"/>
              <a:t> are the things the law says you can do or have. </a:t>
            </a:r>
          </a:p>
          <a:p>
            <a:pPr lvl="1"/>
            <a:r>
              <a:rPr lang="en-US" sz="2000" dirty="0"/>
              <a:t>Example: Being safe in school is one of your </a:t>
            </a:r>
            <a:r>
              <a:rPr lang="en-US" sz="2000" u="sng" dirty="0"/>
              <a:t>rights</a:t>
            </a:r>
            <a:r>
              <a:rPr lang="en-US" sz="2000" dirty="0"/>
              <a:t>. 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Votes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</a:t>
            </a:r>
            <a:r>
              <a:rPr lang="en-US" sz="2000" u="sng" dirty="0"/>
              <a:t>Votes</a:t>
            </a:r>
            <a:r>
              <a:rPr lang="en-US" sz="2000" dirty="0"/>
              <a:t> are choices made by people to elect someone or opinions given to decide something. </a:t>
            </a:r>
          </a:p>
          <a:p>
            <a:pPr lvl="1"/>
            <a:r>
              <a:rPr lang="en-US" sz="2000" dirty="0"/>
              <a:t>Example: I wonder who go the most </a:t>
            </a:r>
            <a:r>
              <a:rPr lang="en-US" sz="2000" u="sng" dirty="0"/>
              <a:t>votes</a:t>
            </a:r>
            <a:r>
              <a:rPr lang="en-US" sz="2000" dirty="0"/>
              <a:t> in our class election.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Volunteered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Define: If you </a:t>
            </a:r>
            <a:r>
              <a:rPr lang="en-US" sz="2000" u="sng" dirty="0"/>
              <a:t>volunteered</a:t>
            </a:r>
            <a:r>
              <a:rPr lang="en-US" sz="2000" dirty="0"/>
              <a:t> to do something, you offered to do it.</a:t>
            </a:r>
          </a:p>
          <a:p>
            <a:pPr lvl="1"/>
            <a:r>
              <a:rPr lang="en-US" sz="2000" dirty="0"/>
              <a:t>Example: I </a:t>
            </a:r>
            <a:r>
              <a:rPr lang="en-US" sz="2000" u="sng" dirty="0"/>
              <a:t>volunteered</a:t>
            </a:r>
            <a:r>
              <a:rPr lang="en-US" sz="2000" dirty="0"/>
              <a:t> to help plant flowers in the garden. 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3A24-4F79-2A47-AB96-D6E0D4C1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Spelling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E707-5EC3-624D-AC7D-C19B330D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0255"/>
            <a:ext cx="10058400" cy="4481945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Cloud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Shout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Clown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Brown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Crown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Growl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Chair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Where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Been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Myself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Pushed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0CF6499-AFB8-7248-A698-EF22759B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1047" y="712355"/>
            <a:ext cx="2011105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726E-0F2D-224A-8341-F41780EB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7311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Diphthongs: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ou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6B0C8-9C6F-8A44-9906-D3D8087E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57745"/>
            <a:ext cx="10058400" cy="4814455"/>
          </a:xfrm>
        </p:spPr>
        <p:txBody>
          <a:bodyPr/>
          <a:lstStyle/>
          <a:p>
            <a:r>
              <a:rPr lang="en-US" sz="2400" dirty="0"/>
              <a:t>Two letters blended together can stand for one vowel sound</a:t>
            </a:r>
          </a:p>
          <a:p>
            <a:r>
              <a:rPr lang="en-US" sz="2400" dirty="0"/>
              <a:t>The letters </a:t>
            </a:r>
            <a:r>
              <a:rPr lang="en-US" sz="2400" i="1" dirty="0" err="1"/>
              <a:t>ou</a:t>
            </a:r>
            <a:r>
              <a:rPr lang="en-US" sz="2400" dirty="0"/>
              <a:t> and </a:t>
            </a:r>
            <a:r>
              <a:rPr lang="en-US" sz="2400" i="1" dirty="0"/>
              <a:t>ow</a:t>
            </a:r>
            <a:r>
              <a:rPr lang="en-US" sz="2400" dirty="0"/>
              <a:t> can stand for the vowel sound in </a:t>
            </a:r>
            <a:r>
              <a:rPr lang="en-US" sz="2400" b="1" dirty="0"/>
              <a:t>south</a:t>
            </a:r>
            <a:r>
              <a:rPr lang="en-US" sz="2400" dirty="0"/>
              <a:t> and </a:t>
            </a:r>
            <a:r>
              <a:rPr lang="en-US" sz="2400" b="1" dirty="0"/>
              <a:t>down</a:t>
            </a:r>
            <a:r>
              <a:rPr lang="en-US" sz="2400" dirty="0"/>
              <a:t>. Although there are two different spellings, they make the same sound.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62B177-2EDF-8643-86A7-96DD4B87B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68205"/>
              </p:ext>
            </p:extLst>
          </p:nvPr>
        </p:nvGraphicFramePr>
        <p:xfrm>
          <a:off x="2032000" y="3034915"/>
          <a:ext cx="8128000" cy="286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21830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79643844"/>
                    </a:ext>
                  </a:extLst>
                </a:gridCol>
              </a:tblGrid>
              <a:tr h="577288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u="none" dirty="0"/>
                        <a:t>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84932"/>
                  </a:ext>
                </a:extLst>
              </a:tr>
              <a:tr h="22775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South</a:t>
                      </a:r>
                    </a:p>
                    <a:p>
                      <a:pPr algn="ctr"/>
                      <a:r>
                        <a:rPr lang="en-US" sz="2400" dirty="0"/>
                        <a:t>Couch</a:t>
                      </a:r>
                    </a:p>
                    <a:p>
                      <a:pPr algn="ctr"/>
                      <a:r>
                        <a:rPr lang="en-US" sz="2400" dirty="0"/>
                        <a:t>Pout</a:t>
                      </a:r>
                    </a:p>
                    <a:p>
                      <a:pPr algn="ctr"/>
                      <a:r>
                        <a:rPr lang="en-US" sz="2400" dirty="0"/>
                        <a:t>Shout</a:t>
                      </a:r>
                    </a:p>
                    <a:p>
                      <a:pPr algn="ctr"/>
                      <a:r>
                        <a:rPr lang="en-US" sz="2400" dirty="0"/>
                        <a:t>Hound</a:t>
                      </a:r>
                    </a:p>
                    <a:p>
                      <a:pPr algn="ctr"/>
                      <a:r>
                        <a:rPr lang="en-US" sz="2400" dirty="0"/>
                        <a:t>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Down</a:t>
                      </a:r>
                    </a:p>
                    <a:p>
                      <a:pPr algn="ctr"/>
                      <a:r>
                        <a:rPr lang="en-US" sz="2400" dirty="0"/>
                        <a:t>Cow</a:t>
                      </a:r>
                    </a:p>
                    <a:p>
                      <a:pPr algn="ctr"/>
                      <a:r>
                        <a:rPr lang="en-US" sz="2400" dirty="0"/>
                        <a:t>Chow</a:t>
                      </a:r>
                    </a:p>
                    <a:p>
                      <a:pPr algn="ctr"/>
                      <a:r>
                        <a:rPr lang="en-US" sz="2400" dirty="0"/>
                        <a:t>How</a:t>
                      </a:r>
                    </a:p>
                    <a:p>
                      <a:pPr algn="ctr"/>
                      <a:r>
                        <a:rPr lang="en-US" sz="2400" dirty="0"/>
                        <a:t>Town</a:t>
                      </a:r>
                    </a:p>
                    <a:p>
                      <a:pPr algn="ctr"/>
                      <a:r>
                        <a:rPr lang="en-US" sz="2400" dirty="0"/>
                        <a:t>Crown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5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97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217-3D7C-4E4D-8489-7D65593E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Irregular Plural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B2B8-AC26-0D4B-B661-13C3CC120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These are nouns that do </a:t>
            </a:r>
            <a:r>
              <a:rPr lang="en-US" sz="2400" b="1" u="sng" dirty="0"/>
              <a:t>not</a:t>
            </a:r>
            <a:r>
              <a:rPr lang="en-US" sz="2400" dirty="0"/>
              <a:t> follow the normal rule of adding –s or –es to the end of a word to show more than one. </a:t>
            </a:r>
          </a:p>
          <a:p>
            <a:endParaRPr lang="en-US" sz="2400" dirty="0"/>
          </a:p>
          <a:p>
            <a:r>
              <a:rPr lang="en-US" sz="2400" dirty="0"/>
              <a:t>Some nouns have special plural forms. They change their spelling to name more than one.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B5641-AE35-D54F-BA1A-F7B5B3BC8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Man </a:t>
            </a:r>
            <a:r>
              <a:rPr lang="en-US" sz="3200" dirty="0">
                <a:sym typeface="Wingdings" pitchFamily="2" charset="2"/>
              </a:rPr>
              <a:t> men</a:t>
            </a:r>
          </a:p>
          <a:p>
            <a:r>
              <a:rPr lang="en-US" sz="3200" dirty="0">
                <a:sym typeface="Wingdings" pitchFamily="2" charset="2"/>
              </a:rPr>
              <a:t>Mouse  Mice</a:t>
            </a:r>
          </a:p>
          <a:p>
            <a:r>
              <a:rPr lang="en-US" sz="3200" dirty="0">
                <a:sym typeface="Wingdings" pitchFamily="2" charset="2"/>
              </a:rPr>
              <a:t>Goose  Geese</a:t>
            </a:r>
          </a:p>
          <a:p>
            <a:r>
              <a:rPr lang="en-US" sz="3200" dirty="0">
                <a:sym typeface="Wingdings" pitchFamily="2" charset="2"/>
              </a:rPr>
              <a:t>Foot  Feet</a:t>
            </a:r>
          </a:p>
          <a:p>
            <a:r>
              <a:rPr lang="en-US" sz="3200" dirty="0">
                <a:sym typeface="Wingdings" pitchFamily="2" charset="2"/>
              </a:rPr>
              <a:t>Child  Children</a:t>
            </a:r>
          </a:p>
          <a:p>
            <a:r>
              <a:rPr lang="en-US" sz="3200" dirty="0">
                <a:sym typeface="Wingdings" pitchFamily="2" charset="2"/>
              </a:rPr>
              <a:t>Tooth  Teeth</a:t>
            </a:r>
          </a:p>
          <a:p>
            <a:pPr marL="0" indent="0">
              <a:buNone/>
            </a:pPr>
            <a:r>
              <a:rPr lang="en-US" sz="3200" dirty="0">
                <a:sym typeface="Wingdings" pitchFamily="2" charset="2"/>
              </a:rPr>
              <a:t>           </a:t>
            </a:r>
            <a:endParaRPr lang="en-US" sz="3200" dirty="0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B6A5D265-8D18-0943-8B47-280B5900B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67" y="5465402"/>
            <a:ext cx="484632" cy="484632"/>
          </a:xfrm>
          <a:prstGeom prst="rect">
            <a:avLst/>
          </a:prstGeom>
        </p:spPr>
      </p:pic>
      <p:pic>
        <p:nvPicPr>
          <p:cNvPr id="8" name="Picture 7" descr="A picture containing weapon, sitting, black, keyboard&#10;&#10;Description automatically generated">
            <a:extLst>
              <a:ext uri="{FF2B5EF4-FFF2-40B4-BE49-F238E27FC236}">
                <a16:creationId xmlns:a16="http://schemas.microsoft.com/office/drawing/2014/main" id="{62F15981-87A1-BC4D-B034-8C7C12DB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14" y="5465402"/>
            <a:ext cx="774700" cy="4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A4B9-3E52-E843-8DA0-24854B52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0685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Suffixes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FF74-5B63-8241-A978-CCD6F4DA2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91491"/>
            <a:ext cx="10058400" cy="4980709"/>
          </a:xfrm>
        </p:spPr>
        <p:txBody>
          <a:bodyPr/>
          <a:lstStyle/>
          <a:p>
            <a:r>
              <a:rPr lang="en-US" sz="2400" dirty="0"/>
              <a:t>To figure out a new word, look for a suffix, or word part, added to the end of the word.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Can you think of a word that has one of these suffixes?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9A3341-264E-0E42-A5F8-26FE8577D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60554"/>
              </p:ext>
            </p:extLst>
          </p:nvPr>
        </p:nvGraphicFramePr>
        <p:xfrm>
          <a:off x="1080685" y="2392526"/>
          <a:ext cx="10058400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86906993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08041869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0758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  <a:r>
                        <a:rPr lang="en-US" sz="2000" dirty="0" err="1"/>
                        <a:t>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  <a:r>
                        <a:rPr lang="en-US" sz="2000" dirty="0" err="1"/>
                        <a:t>ful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8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“in a way that is”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“full of”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“without”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31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Sadly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“in a way that is sad”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Joyful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“full of joy”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Careless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“without care”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7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Quietly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“in a way that is quiet”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Careful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“full of care”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Thoughtless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“without thought”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4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97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11F-823B-6845-924C-FEB4CBF8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Realistic Fiction</a:t>
            </a:r>
          </a:p>
        </p:txBody>
      </p:sp>
      <p:pic>
        <p:nvPicPr>
          <p:cNvPr id="5" name="Picture 4" descr="A picture containing sitting, drawing&#10;&#10;Description automatically generated">
            <a:extLst>
              <a:ext uri="{FF2B5EF4-FFF2-40B4-BE49-F238E27FC236}">
                <a16:creationId xmlns:a16="http://schemas.microsoft.com/office/drawing/2014/main" id="{1CE37B05-3C4D-C148-AD52-7D2E6A546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r="3" b="3"/>
          <a:stretch/>
        </p:blipFill>
        <p:spPr>
          <a:xfrm>
            <a:off x="633999" y="640080"/>
            <a:ext cx="6912217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227F-5CEA-CA41-9BE4-0CE066B4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217" y="2121408"/>
            <a:ext cx="4493384" cy="4092579"/>
          </a:xfrm>
        </p:spPr>
        <p:txBody>
          <a:bodyPr>
            <a:normAutofit/>
          </a:bodyPr>
          <a:lstStyle/>
          <a:p>
            <a:r>
              <a:rPr lang="en-US" sz="2400" dirty="0"/>
              <a:t>The genre </a:t>
            </a:r>
            <a:r>
              <a:rPr lang="en-US" sz="2400" i="1" dirty="0"/>
              <a:t>realistic fiction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Has characters that talk and act like real people</a:t>
            </a:r>
          </a:p>
          <a:p>
            <a:pPr lvl="1"/>
            <a:r>
              <a:rPr lang="en-US" sz="2400" dirty="0"/>
              <a:t>Has a setting that could be a real place</a:t>
            </a:r>
          </a:p>
          <a:p>
            <a:pPr lvl="1"/>
            <a:r>
              <a:rPr lang="en-US" sz="2400" dirty="0"/>
              <a:t>Can be told in the first person </a:t>
            </a:r>
          </a:p>
        </p:txBody>
      </p:sp>
    </p:spTree>
    <p:extLst>
      <p:ext uri="{BB962C8B-B14F-4D97-AF65-F5344CB8AC3E}">
        <p14:creationId xmlns:p14="http://schemas.microsoft.com/office/powerpoint/2010/main" val="61205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937</Words>
  <Application>Microsoft Macintosh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Georgia</vt:lpstr>
      <vt:lpstr>Rockwell Extra Bold</vt:lpstr>
      <vt:lpstr>Trebuchet MS</vt:lpstr>
      <vt:lpstr>Wingdings</vt:lpstr>
      <vt:lpstr>Wood Type</vt:lpstr>
      <vt:lpstr>Unit 5 Week 1 Being a Good Citizen</vt:lpstr>
      <vt:lpstr>Essential Question:  What do good citizens do?</vt:lpstr>
      <vt:lpstr>Vocabulary</vt:lpstr>
      <vt:lpstr>Vocabulary</vt:lpstr>
      <vt:lpstr>Spelling Words</vt:lpstr>
      <vt:lpstr>Diphthongs: ou and ow</vt:lpstr>
      <vt:lpstr>Irregular Plural Nouns</vt:lpstr>
      <vt:lpstr>Suffixes</vt:lpstr>
      <vt:lpstr>Realistic Fiction</vt:lpstr>
      <vt:lpstr>Point of View</vt:lpstr>
      <vt:lpstr>Point of View</vt:lpstr>
      <vt:lpstr>PowerPoint Presentation</vt:lpstr>
      <vt:lpstr>PowerPoint Presentation</vt:lpstr>
      <vt:lpstr>“A Difficult Decision”</vt:lpstr>
      <vt:lpstr>“A Difficult Decision”  Point of View </vt:lpstr>
      <vt:lpstr>Point of 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Week 1 Being a Good Citizen</dc:title>
  <dc:creator>Mary Hayes</dc:creator>
  <cp:lastModifiedBy>Mary Hayes</cp:lastModifiedBy>
  <cp:revision>5</cp:revision>
  <dcterms:created xsi:type="dcterms:W3CDTF">2020-04-30T19:06:00Z</dcterms:created>
  <dcterms:modified xsi:type="dcterms:W3CDTF">2020-05-01T16:38:40Z</dcterms:modified>
</cp:coreProperties>
</file>