
<file path=[Content_Types].xml><?xml version="1.0" encoding="utf-8"?>
<Types xmlns="http://schemas.openxmlformats.org/package/2006/content-types"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D6280-50EA-42E2-AFD5-73BD88175F55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4B1C0-DF15-4069-B20D-C673BFD76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4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Interestingly,</a:t>
            </a:r>
            <a:r>
              <a:rPr lang="en-US" baseline="0" dirty="0" smtClean="0"/>
              <a:t> siteswap started out as several different techniques and diagrams used to describe a pattern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4B1C0-DF15-4069-B20D-C673BFD76C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9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2675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1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3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72012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583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72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6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539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126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8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9683F2F-3526-43D9-8BDD-788CD29F8A83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BC5719-C4F9-460A-BBC4-675DC3B3BF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272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juggle.org/history/archives/jugmags/49-2/v49no2-page%2057.htm" TargetMode="External"/><Relationship Id="rId2" Type="http://schemas.openxmlformats.org/officeDocument/2006/relationships/hyperlink" Target="http://jugglinglab.sourceforge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Siteswap notation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Carrie Abbey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11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pattern: 504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898" y="1717688"/>
            <a:ext cx="10178322" cy="44510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/>
              <a:t>If a 1 is one beat in the air, and it’s odd, then it represents a ball thrown straight from one hand to the other.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A 2 is two beats in the air, and it’s even, so it </a:t>
            </a:r>
            <a:r>
              <a:rPr lang="en-US" sz="1800" i="1" dirty="0" smtClean="0"/>
              <a:t>should</a:t>
            </a:r>
            <a:r>
              <a:rPr lang="en-US" sz="1800" dirty="0" smtClean="0"/>
              <a:t> be a low throw that goes back to the same hand. However, in order for the throw to be 2 beats, it would need to be an </a:t>
            </a:r>
            <a:r>
              <a:rPr lang="en-US" sz="1800" i="1" dirty="0" smtClean="0"/>
              <a:t>extremely</a:t>
            </a:r>
            <a:r>
              <a:rPr lang="en-US" sz="1800" dirty="0" smtClean="0"/>
              <a:t> low throw, so a 2 is instead a </a:t>
            </a:r>
            <a:r>
              <a:rPr lang="en-US" sz="1800" i="1" dirty="0" smtClean="0"/>
              <a:t>hold. </a:t>
            </a:r>
            <a:r>
              <a:rPr lang="en-US" sz="1800" dirty="0" smtClean="0"/>
              <a:t>The ball is simply held in the hand for that turn.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A 3 is odd, so it’s a crossing throw that’s in the air for 3 beats. It can also be considered your basic throw though, the throw that you would use for a basic cascade. Because this time in the air can vary, the length of a beat differs from person to person.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A 4 is even, so it’s a throw that does not cross. It will be a throw that is in the air for 4 beats and lands in the same hand that threw it.  As it will be in the air 1 beat longer in the air than a 3, we know that it will also be slightly higher than a 3.</a:t>
            </a:r>
          </a:p>
        </p:txBody>
      </p:sp>
      <p:sp>
        <p:nvSpPr>
          <p:cNvPr id="4" name="TextBox 3"/>
          <p:cNvSpPr txBox="1"/>
          <p:nvPr/>
        </p:nvSpPr>
        <p:spPr>
          <a:xfrm rot="659203">
            <a:off x="6632059" y="771077"/>
            <a:ext cx="479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all" spc="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But first some basic throws that should maybe be explained some</a:t>
            </a:r>
            <a:endParaRPr lang="en-US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384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pattern: 504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So the pattern 3 has an average of 3, meaning it has 3 balls. It will just be the throw 3 over and over again.  </a:t>
            </a:r>
            <a:r>
              <a:rPr lang="en-US" u="sng" dirty="0" smtClean="0"/>
              <a:t>This is a cascade.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we take our cascade and make it really slow you </a:t>
            </a:r>
            <a:r>
              <a:rPr lang="en-US" i="1" dirty="0" smtClean="0"/>
              <a:t>could</a:t>
            </a:r>
            <a:r>
              <a:rPr lang="en-US" dirty="0" smtClean="0"/>
              <a:t> still call it a 3, or you could say that its 522.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522 adds up to 9, divided by 3 digits gives us 3. So it still has 3 objects. The first throw is a 5, which is like a higher, longer 3. The 2 is a hold, and then another 2 is another hold. So essentially, you just wait for 4 beats before throwing another 5. The pattern is basically just a bunch of high 3’s, making it basically a slow cascade.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47722" y="1128451"/>
            <a:ext cx="450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spc="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Now the actually neat bit</a:t>
            </a:r>
            <a:endParaRPr lang="en-US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99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pattern: 504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33163"/>
          </a:xfrm>
        </p:spPr>
        <p:txBody>
          <a:bodyPr/>
          <a:lstStyle/>
          <a:p>
            <a:r>
              <a:rPr lang="en-US" dirty="0" smtClean="0"/>
              <a:t>So someone comes along and thinks “What can I do instead of just holding the ball there for those 2 beats? Maybe I’ll do a little throw.”</a:t>
            </a:r>
          </a:p>
          <a:p>
            <a:r>
              <a:rPr lang="en-US" dirty="0" smtClean="0"/>
              <a:t>He decides to turn the 2’s into 4’s, making the pattern 544. Before he tries it, he can test it. </a:t>
            </a:r>
            <a:endParaRPr lang="en-US" dirty="0"/>
          </a:p>
          <a:p>
            <a:r>
              <a:rPr lang="en-US" dirty="0" smtClean="0"/>
              <a:t>5+4+4=13. 13/3=4.3 Now obviously, he cannot juggle four and one third of a ball. And even if he could, it wouldn’t be just a slightly cooler version of his 3 ball pattern.</a:t>
            </a:r>
          </a:p>
          <a:p>
            <a:r>
              <a:rPr lang="en-US" dirty="0" smtClean="0"/>
              <a:t>So with a little bit of visualizing, and a little bit of mathing, we can realize that the pattern 504 is a 5 with a little throw, then a 5 with a little throw. </a:t>
            </a:r>
          </a:p>
          <a:p>
            <a:r>
              <a:rPr lang="en-US" dirty="0" smtClean="0"/>
              <a:t>The 5 is a long 3, the 0 is an empty hand, and then the 4 is a non-crossing throw. It adds up to 9, which divided by 3 gives us 3 balls. </a:t>
            </a:r>
            <a:endParaRPr lang="en-US" dirty="0"/>
          </a:p>
          <a:p>
            <a:r>
              <a:rPr lang="en-US" dirty="0" smtClean="0"/>
              <a:t>And so, using the powers of siteswap notation, our mastermind juggler has created a brand new trick.</a:t>
            </a:r>
          </a:p>
        </p:txBody>
      </p:sp>
      <p:sp>
        <p:nvSpPr>
          <p:cNvPr id="4" name="Rectangle 3"/>
          <p:cNvSpPr/>
          <p:nvPr/>
        </p:nvSpPr>
        <p:spPr>
          <a:xfrm>
            <a:off x="5689398" y="1128451"/>
            <a:ext cx="3351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cap="all" spc="200" dirty="0">
                <a:solidFill>
                  <a:srgbClr val="2A1A00"/>
                </a:solidFill>
                <a:latin typeface="Impact" panose="020B0806030902050204"/>
              </a:rPr>
              <a:t>Now the actually neat bit</a:t>
            </a:r>
          </a:p>
        </p:txBody>
      </p:sp>
    </p:spTree>
    <p:extLst>
      <p:ext uri="{BB962C8B-B14F-4D97-AF65-F5344CB8AC3E}">
        <p14:creationId xmlns:p14="http://schemas.microsoft.com/office/powerpoint/2010/main" val="15958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http://jugglinglab.sourceforge.net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dev.juggle.org/history/archives/jugmags/49-2/v49no2-page%2057.htm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630704">
            <a:off x="6123871" y="943785"/>
            <a:ext cx="4038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cap="all" spc="200" dirty="0" smtClean="0">
                <a:solidFill>
                  <a:srgbClr val="2A1A00"/>
                </a:solidFill>
                <a:latin typeface="Impact" panose="020B0806030902050204"/>
              </a:rPr>
              <a:t>Because plagiarism is bad, </a:t>
            </a:r>
            <a:r>
              <a:rPr lang="en-US" cap="all" spc="200" dirty="0" err="1" smtClean="0">
                <a:solidFill>
                  <a:srgbClr val="2A1A00"/>
                </a:solidFill>
                <a:latin typeface="Impact" panose="020B0806030902050204"/>
              </a:rPr>
              <a:t>lao</a:t>
            </a:r>
            <a:r>
              <a:rPr lang="en-US" cap="all" spc="200" dirty="0" smtClean="0">
                <a:solidFill>
                  <a:srgbClr val="2A1A00"/>
                </a:solidFill>
                <a:latin typeface="Impact" panose="020B0806030902050204"/>
              </a:rPr>
              <a:t>.</a:t>
            </a:r>
            <a:endParaRPr lang="en-US" cap="all" spc="200" dirty="0">
              <a:solidFill>
                <a:srgbClr val="2A1A00"/>
              </a:solidFill>
              <a:latin typeface="Impact" panose="020B0806030902050204"/>
            </a:endParaRPr>
          </a:p>
        </p:txBody>
      </p:sp>
    </p:spTree>
    <p:extLst>
      <p:ext uri="{BB962C8B-B14F-4D97-AF65-F5344CB8AC3E}">
        <p14:creationId xmlns:p14="http://schemas.microsoft.com/office/powerpoint/2010/main" val="283914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exactly what of siteswap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Completely and utterly non-boring edition (</a:t>
            </a:r>
            <a:r>
              <a:rPr lang="en-US" dirty="0" err="1" smtClean="0"/>
              <a:t>jk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5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20845859">
            <a:off x="7909386" y="1619688"/>
            <a:ext cx="307007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441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0478984">
            <a:off x="1337389" y="665931"/>
            <a:ext cx="22206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51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857386">
            <a:off x="4282290" y="4251634"/>
            <a:ext cx="23400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60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Siteswap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860" y="2304460"/>
            <a:ext cx="10178322" cy="35935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2400" dirty="0" smtClean="0"/>
              <a:t>A string of numbers that describes a juggling pattern </a:t>
            </a:r>
          </a:p>
          <a:p>
            <a:pPr>
              <a:lnSpc>
                <a:spcPct val="170000"/>
              </a:lnSpc>
            </a:pPr>
            <a:r>
              <a:rPr lang="en-US" sz="2400" dirty="0" smtClean="0"/>
              <a:t>A diagram that shows how an object moves in a juggling pattern</a:t>
            </a:r>
          </a:p>
          <a:p>
            <a:pPr>
              <a:lnSpc>
                <a:spcPct val="170000"/>
              </a:lnSpc>
            </a:pPr>
            <a:r>
              <a:rPr lang="en-US" sz="2400" dirty="0" smtClean="0"/>
              <a:t>How you see it:</a:t>
            </a:r>
          </a:p>
          <a:p>
            <a:pPr lvl="1">
              <a:lnSpc>
                <a:spcPct val="170000"/>
              </a:lnSpc>
            </a:pPr>
            <a:r>
              <a:rPr lang="en-US" sz="2200" dirty="0" smtClean="0"/>
              <a:t>The unnecessary use of math in juggling</a:t>
            </a:r>
          </a:p>
          <a:p>
            <a:pPr>
              <a:lnSpc>
                <a:spcPct val="170000"/>
              </a:lnSpc>
            </a:pPr>
            <a:r>
              <a:rPr lang="en-US" sz="2400" dirty="0" smtClean="0"/>
              <a:t>How I see it:</a:t>
            </a:r>
          </a:p>
          <a:p>
            <a:pPr lvl="1">
              <a:lnSpc>
                <a:spcPct val="170000"/>
              </a:lnSpc>
            </a:pPr>
            <a:r>
              <a:rPr lang="en-US" sz="2200" dirty="0" smtClean="0"/>
              <a:t>A tool for advancing juggling </a:t>
            </a:r>
          </a:p>
        </p:txBody>
      </p:sp>
    </p:spTree>
    <p:extLst>
      <p:ext uri="{BB962C8B-B14F-4D97-AF65-F5344CB8AC3E}">
        <p14:creationId xmlns:p14="http://schemas.microsoft.com/office/powerpoint/2010/main" val="3976286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Diagram Siteswap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1"/>
                </a:solidFill>
              </a:rPr>
              <a:t>Not as popular  nowadays in diagram form</a:t>
            </a: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1"/>
                </a:solidFill>
              </a:rPr>
              <a:t>More commonly seen now as online simulators</a:t>
            </a: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1"/>
                </a:solidFill>
              </a:rPr>
              <a:t>Fell out of fashion when taking videos of juggling became common</a:t>
            </a:r>
          </a:p>
          <a:p>
            <a:pPr>
              <a:buClr>
                <a:schemeClr val="bg1"/>
              </a:buClr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73748">
            <a:off x="2344569" y="3323914"/>
            <a:ext cx="4032559" cy="320142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21328646">
            <a:off x="768053" y="450375"/>
            <a:ext cx="5839746" cy="294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63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322041"/>
            <a:ext cx="3092115" cy="119667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Numerical </a:t>
            </a:r>
            <a:r>
              <a:rPr lang="en-US" sz="2800" dirty="0" err="1" smtClean="0"/>
              <a:t>NOtation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More commonly seen being easily </a:t>
            </a:r>
            <a:r>
              <a:rPr lang="en-US" sz="2400" dirty="0" err="1" smtClean="0"/>
              <a:t>listable</a:t>
            </a:r>
            <a:endParaRPr lang="en-US" sz="2400" dirty="0" smtClean="0"/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Can be used to easily test if a pattern will work or not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400" dirty="0" smtClean="0"/>
              <a:t>Doesn’t necessarily display flourishes</a:t>
            </a:r>
          </a:p>
          <a:p>
            <a:pPr marL="800100" lvl="1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bg1"/>
                </a:solidFill>
              </a:rPr>
              <a:t>Behind the back, body bounces, etc.</a:t>
            </a:r>
          </a:p>
          <a:p>
            <a:pPr marL="342900" indent="-342900">
              <a:buClr>
                <a:schemeClr val="bg1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604817">
            <a:off x="1674084" y="541008"/>
            <a:ext cx="12695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799138">
            <a:off x="3616658" y="1800829"/>
            <a:ext cx="33164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522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814953">
            <a:off x="792467" y="4016660"/>
            <a:ext cx="40388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504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8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dang thing 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promise I will attempt to be as clear as possible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5883" y="0"/>
            <a:ext cx="122388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>
                <a:solidFill>
                  <a:schemeClr val="tx1">
                    <a:lumMod val="65000"/>
                  </a:schemeClr>
                </a:solidFill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 rot="20645618">
            <a:off x="3347830" y="629920"/>
            <a:ext cx="825867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5000" dirty="0">
                <a:solidFill>
                  <a:prstClr val="white">
                    <a:lumMod val="65000"/>
                  </a:prstClr>
                </a:solidFill>
              </a:rPr>
              <a:t>?</a:t>
            </a:r>
            <a:endParaRPr lang="en-US" sz="150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134658">
            <a:off x="9983190" y="636503"/>
            <a:ext cx="825867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5000" dirty="0">
                <a:solidFill>
                  <a:prstClr val="white">
                    <a:lumMod val="65000"/>
                  </a:prstClr>
                </a:solidFill>
              </a:rPr>
              <a:t>?</a:t>
            </a:r>
            <a:endParaRPr lang="en-US" sz="15000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6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857386">
            <a:off x="4282290" y="4251634"/>
            <a:ext cx="23400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60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845859">
            <a:off x="7909386" y="1619688"/>
            <a:ext cx="307007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441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0478984">
            <a:off x="1337389" y="665931"/>
            <a:ext cx="22206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51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4853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Generally works by counting how long a ball is in the air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i.e. The number 1 means that the ball is only in the air for 1 beat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numbers then alternate whether it should be thrown from the </a:t>
            </a:r>
            <a:r>
              <a:rPr lang="en-US" dirty="0" smtClean="0"/>
              <a:t>right </a:t>
            </a:r>
            <a:r>
              <a:rPr lang="en-US" dirty="0" smtClean="0"/>
              <a:t>or left hand.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i.e. For the pattern 51, if the 5 is thrown from the right hand, the 1 is thrown from the left hand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Goes further by dictating that odd numbers should cross from one hand to the other while even numbers fall back to the same hand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Goes even further by showing us how many objects to juggle, with a little math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sum total of the numbers divided by the number of numbers, or the average, tells us how many objects.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i.e. The pattern 51 adds up to 6, then 6 divided by 2 gives us 3. Therefore it has 3 objects.</a:t>
            </a:r>
          </a:p>
        </p:txBody>
      </p:sp>
      <p:sp>
        <p:nvSpPr>
          <p:cNvPr id="4" name="TextBox 3"/>
          <p:cNvSpPr txBox="1"/>
          <p:nvPr/>
        </p:nvSpPr>
        <p:spPr>
          <a:xfrm rot="880984">
            <a:off x="7644760" y="806958"/>
            <a:ext cx="4503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BECAUSE THERE’S NO GENERAL CONSENSUS ON A SINGLE TYPE OF SITESWAP </a:t>
            </a:r>
            <a:r>
              <a:rPr lang="en-US" cap="all" spc="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DIAGRAM </a:t>
            </a:r>
            <a:endParaRPr lang="en-US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37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857386">
            <a:off x="4282290" y="4251634"/>
            <a:ext cx="23400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60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0845859">
            <a:off x="7909386" y="1619688"/>
            <a:ext cx="307007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441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0478984">
            <a:off x="1337389" y="665931"/>
            <a:ext cx="22206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>
                    <a:lumMod val="65000"/>
                  </a:schemeClr>
                </a:solidFill>
              </a:rPr>
              <a:t>51</a:t>
            </a:r>
            <a:endParaRPr lang="en-US" sz="1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wait, there’s more!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Siteswap</a:t>
            </a:r>
            <a:r>
              <a:rPr lang="en-US" dirty="0" smtClean="0"/>
              <a:t> </a:t>
            </a:r>
            <a:r>
              <a:rPr lang="en-US" dirty="0" smtClean="0"/>
              <a:t>notation gives us the unique ability to test whether or not a trick is possible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Which means you can test it </a:t>
            </a:r>
            <a:r>
              <a:rPr lang="en-US" u="sng" dirty="0" smtClean="0"/>
              <a:t>without actually needing the ability to do 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makes it that much easier for people everywhere to create new tricks and compound upon previous tricks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It’s amazing.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Let me give you an example.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pattern:504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Bear with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61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C58FADCE024E4AB6BF1001724E8FF1" ma:contentTypeVersion="0" ma:contentTypeDescription="Create a new document." ma:contentTypeScope="" ma:versionID="1f585d486ba7a34b701dc90ebe18442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8DC8C33-7711-4981-ABDF-E968A5DCDD61}"/>
</file>

<file path=customXml/itemProps2.xml><?xml version="1.0" encoding="utf-8"?>
<ds:datastoreItem xmlns:ds="http://schemas.openxmlformats.org/officeDocument/2006/customXml" ds:itemID="{42279129-B283-45AE-AA62-1DE22E8DB3E4}"/>
</file>

<file path=customXml/itemProps3.xml><?xml version="1.0" encoding="utf-8"?>
<ds:datastoreItem xmlns:ds="http://schemas.openxmlformats.org/officeDocument/2006/customXml" ds:itemID="{45BD49F4-2BF2-43F0-9BEB-090FD786C07D}"/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1173</TotalTime>
  <Words>1016</Words>
  <Application>Microsoft Office PowerPoint</Application>
  <PresentationFormat>Widescreen</PresentationFormat>
  <Paragraphs>81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Gill Sans MT</vt:lpstr>
      <vt:lpstr>Impact</vt:lpstr>
      <vt:lpstr>Badge</vt:lpstr>
      <vt:lpstr>Siteswap notation</vt:lpstr>
      <vt:lpstr>The exactly what of siteswap</vt:lpstr>
      <vt:lpstr>Definition: Siteswap notation</vt:lpstr>
      <vt:lpstr>Diagram Siteswap</vt:lpstr>
      <vt:lpstr>Numerical NOtation</vt:lpstr>
      <vt:lpstr>How the dang thing works</vt:lpstr>
      <vt:lpstr>Numerical notation</vt:lpstr>
      <vt:lpstr>But wait, there’s more!</vt:lpstr>
      <vt:lpstr>The pattern:504</vt:lpstr>
      <vt:lpstr>The pattern: 504</vt:lpstr>
      <vt:lpstr>The pattern: 504</vt:lpstr>
      <vt:lpstr>The pattern: 504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Carebear</dc:creator>
  <cp:lastModifiedBy>Carebear</cp:lastModifiedBy>
  <cp:revision>21</cp:revision>
  <dcterms:created xsi:type="dcterms:W3CDTF">2015-12-15T20:53:00Z</dcterms:created>
  <dcterms:modified xsi:type="dcterms:W3CDTF">2015-12-17T04:09:10Z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0x010100A7C58FADCE024E4AB6BF1001724E8FF1</vt:lpwstr>
  </property>
</Properties>
</file>