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</p:sldIdLst>
  <p:sldSz cx="7772400" cy="10058400"/>
  <p:notesSz cx="7010400" cy="9296400"/>
  <p:defaultTextStyle>
    <a:defPPr>
      <a:defRPr lang="en-US"/>
    </a:defPPr>
    <a:lvl1pPr marL="0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68">
          <p15:clr>
            <a:srgbClr val="A4A3A4"/>
          </p15:clr>
        </p15:guide>
        <p15:guide id="2" pos="244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4" d="100"/>
          <a:sy n="44" d="100"/>
        </p:scale>
        <p:origin x="2322" y="-210"/>
      </p:cViewPr>
      <p:guideLst>
        <p:guide orient="horz" pos="3168"/>
        <p:guide pos="244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3124626"/>
            <a:ext cx="6606540" cy="2156036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65860" y="5699760"/>
            <a:ext cx="5440680" cy="2570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292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15234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634990" y="402804"/>
            <a:ext cx="1748790" cy="8582236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8620" y="402804"/>
            <a:ext cx="5116830" cy="8582236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292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400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966" y="6463454"/>
            <a:ext cx="6606540" cy="1997710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966" y="4263180"/>
            <a:ext cx="6606540" cy="2200274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784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862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0970" y="2346962"/>
            <a:ext cx="3432810" cy="6638079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50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251499"/>
            <a:ext cx="3434160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8620" y="3189817"/>
            <a:ext cx="3434160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8272" y="2251499"/>
            <a:ext cx="3435508" cy="938318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48272" y="3189817"/>
            <a:ext cx="3435508" cy="5795222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55904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154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4697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1" y="400474"/>
            <a:ext cx="2557066" cy="170434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38793" y="400474"/>
            <a:ext cx="4344988" cy="8584566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8621" y="2104814"/>
            <a:ext cx="2557066" cy="6880226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747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3445" y="7040881"/>
            <a:ext cx="4663440" cy="83121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3445" y="898736"/>
            <a:ext cx="4663440" cy="6035040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3445" y="7872097"/>
            <a:ext cx="4663440" cy="1180464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789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8620" y="402802"/>
            <a:ext cx="6995160" cy="1676400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" y="2346962"/>
            <a:ext cx="6995160" cy="6638079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86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F60EB-A2F0-433E-8ABA-8514B0939CAC}" type="datetimeFigureOut">
              <a:rPr lang="en-US" smtClean="0"/>
              <a:pPr/>
              <a:t>2/20/2025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55570" y="9322648"/>
            <a:ext cx="24612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70220" y="9322648"/>
            <a:ext cx="1813560" cy="535516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34268B-B994-4723-A810-B15393F77EF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494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18824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101882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1018824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19" y="1256"/>
            <a:ext cx="7771429" cy="100571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7200" y="1066800"/>
            <a:ext cx="6161314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4000" dirty="0">
                <a:latin typeface="Curlz MT"/>
              </a:rPr>
              <a:t>    </a:t>
            </a:r>
            <a:r>
              <a:rPr lang="en-US" sz="2700" dirty="0">
                <a:latin typeface="Comic Sans MS" panose="030F0702030302020204" pitchFamily="66" charset="0"/>
              </a:rPr>
              <a:t>The Deason Digest Weekly Blast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28800" y="2057400"/>
            <a:ext cx="3962400" cy="5539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3000" dirty="0">
                <a:latin typeface="Comic Sans MS" panose="030F0702030302020204" pitchFamily="66" charset="0"/>
              </a:rPr>
              <a:t>February 24</a:t>
            </a:r>
            <a:r>
              <a:rPr lang="en-US" sz="3000" baseline="30000" dirty="0">
                <a:latin typeface="Comic Sans MS" panose="030F0702030302020204" pitchFamily="66" charset="0"/>
              </a:rPr>
              <a:t>th</a:t>
            </a:r>
            <a:r>
              <a:rPr lang="en-US" sz="3000" dirty="0">
                <a:latin typeface="Comic Sans MS" panose="030F0702030302020204" pitchFamily="66" charset="0"/>
              </a:rPr>
              <a:t>, 2025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90600" y="2986444"/>
            <a:ext cx="2743200" cy="600164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We Are Learning About</a:t>
            </a:r>
            <a:r>
              <a:rPr lang="en-US" b="1" dirty="0">
                <a:latin typeface="Comic Sans MS" panose="030F0702030302020204" pitchFamily="66" charset="0"/>
              </a:rPr>
              <a:t>…</a:t>
            </a:r>
          </a:p>
          <a:p>
            <a:r>
              <a:rPr lang="en-US" sz="1200" b="1" dirty="0">
                <a:latin typeface="Bahnschrift Light" panose="020B0502040204020203" pitchFamily="34" charset="0"/>
              </a:rPr>
              <a:t>Reading</a:t>
            </a:r>
            <a:r>
              <a:rPr lang="en-US" sz="1200" dirty="0">
                <a:latin typeface="Bahnschrift Light" panose="020B0502040204020203" pitchFamily="34" charset="0"/>
              </a:rPr>
              <a:t>: We will review the vowels</a:t>
            </a:r>
            <a:r>
              <a:rPr lang="en-US" sz="1200" b="1" dirty="0">
                <a:latin typeface="Bahnschrift Light" panose="020B0502040204020203" pitchFamily="34" charset="0"/>
              </a:rPr>
              <a:t> Ee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b="1" dirty="0" err="1">
                <a:latin typeface="Bahnschrift Light" panose="020B0502040204020203" pitchFamily="34" charset="0"/>
              </a:rPr>
              <a:t>Uu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b="1" i="1" dirty="0">
                <a:latin typeface="Bahnschrift Light" panose="020B0502040204020203" pitchFamily="34" charset="0"/>
              </a:rPr>
              <a:t>(SHORT sound production, mouth placement, words that begin with the sound &amp; words with sound in middle), </a:t>
            </a:r>
            <a:r>
              <a:rPr lang="en-US" sz="1200" dirty="0">
                <a:latin typeface="Bahnschrift Light" panose="020B0502040204020203" pitchFamily="34" charset="0"/>
              </a:rPr>
              <a:t>and HFW’s we have previously learned </a:t>
            </a:r>
            <a:r>
              <a:rPr lang="en-US" sz="1200" b="1" dirty="0">
                <a:latin typeface="Bahnschrift Light" panose="020B0502040204020203" pitchFamily="34" charset="0"/>
              </a:rPr>
              <a:t>. </a:t>
            </a:r>
            <a:r>
              <a:rPr lang="en-US" sz="1200" dirty="0">
                <a:latin typeface="Bahnschrift Light" panose="020B0502040204020203" pitchFamily="34" charset="0"/>
              </a:rPr>
              <a:t>We will identify main topic and several key details in texts we read. We will look at pictures, get our mouths ready, and use chunky monkey to help us stretchy-snake tricky words faster. </a:t>
            </a:r>
            <a:r>
              <a:rPr lang="en-US" sz="1200" b="1" dirty="0">
                <a:latin typeface="Bahnschrift Light" panose="020B0502040204020203" pitchFamily="34" charset="0"/>
              </a:rPr>
              <a:t>EQ: What was life like in the past?</a:t>
            </a:r>
            <a:endParaRPr lang="en-US" sz="1200" b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Writing</a:t>
            </a:r>
            <a:r>
              <a:rPr lang="en-US" sz="1200" dirty="0">
                <a:latin typeface="Bahnschrift Light" panose="020B0502040204020203" pitchFamily="34" charset="0"/>
              </a:rPr>
              <a:t>: We will focus on printing and tracing upper and lowercase </a:t>
            </a:r>
            <a:r>
              <a:rPr lang="en-US" sz="1200" b="1" dirty="0">
                <a:latin typeface="Bahnschrift Light" panose="020B0502040204020203" pitchFamily="34" charset="0"/>
              </a:rPr>
              <a:t>Ee </a:t>
            </a:r>
            <a:r>
              <a:rPr lang="en-US" sz="1200" dirty="0">
                <a:latin typeface="Bahnschrift Light" panose="020B0502040204020203" pitchFamily="34" charset="0"/>
              </a:rPr>
              <a:t>and</a:t>
            </a:r>
            <a:r>
              <a:rPr lang="en-US" sz="1200" b="1" dirty="0">
                <a:latin typeface="Bahnschrift Light" panose="020B0502040204020203" pitchFamily="34" charset="0"/>
              </a:rPr>
              <a:t> </a:t>
            </a:r>
            <a:r>
              <a:rPr lang="en-US" sz="1200" b="1" dirty="0" err="1">
                <a:latin typeface="Bahnschrift Light" panose="020B0502040204020203" pitchFamily="34" charset="0"/>
              </a:rPr>
              <a:t>Uu</a:t>
            </a:r>
            <a:r>
              <a:rPr lang="en-US" sz="1200" b="1" dirty="0">
                <a:latin typeface="Bahnschrift Light" panose="020B0502040204020203" pitchFamily="34" charset="0"/>
              </a:rPr>
              <a:t>, </a:t>
            </a:r>
            <a:r>
              <a:rPr lang="en-US" sz="1200" dirty="0">
                <a:latin typeface="Bahnschrift Light" panose="020B0502040204020203" pitchFamily="34" charset="0"/>
              </a:rPr>
              <a:t>as well as using stretchy-spelling and sight words to write complete sentences!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Math</a:t>
            </a:r>
            <a:r>
              <a:rPr lang="en-US" sz="1200" dirty="0">
                <a:latin typeface="Bahnschrift Light" panose="020B0502040204020203" pitchFamily="34" charset="0"/>
              </a:rPr>
              <a:t>: We will begin </a:t>
            </a:r>
            <a:r>
              <a:rPr lang="en-US" sz="1200" b="1" i="1" dirty="0">
                <a:latin typeface="Bahnschrift Light" panose="020B0502040204020203" pitchFamily="34" charset="0"/>
              </a:rPr>
              <a:t>Go Math Ch. 11: Addition Up to 5! </a:t>
            </a:r>
            <a:endParaRPr lang="en-US" sz="1200" i="1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Science</a:t>
            </a:r>
            <a:r>
              <a:rPr lang="en-US" sz="1200" dirty="0">
                <a:latin typeface="Bahnschrift Light" panose="020B0502040204020203" pitchFamily="34" charset="0"/>
              </a:rPr>
              <a:t>: We will continue </a:t>
            </a:r>
            <a:r>
              <a:rPr lang="en-US" sz="1200" b="1" dirty="0">
                <a:latin typeface="Bahnschrift Light" panose="020B0502040204020203" pitchFamily="34" charset="0"/>
              </a:rPr>
              <a:t>Unit 4: Day and Night</a:t>
            </a:r>
            <a:r>
              <a:rPr lang="en-US" sz="1200" dirty="0">
                <a:latin typeface="Bahnschrift Light" panose="020B0502040204020203" pitchFamily="34" charset="0"/>
              </a:rPr>
              <a:t>!</a:t>
            </a:r>
            <a:endParaRPr lang="en-US" sz="1200" dirty="0">
              <a:latin typeface="Bahnschrift Light" panose="020B0502040204020203" pitchFamily="34" charset="0"/>
              <a:cs typeface="Calibri"/>
            </a:endParaRPr>
          </a:p>
          <a:p>
            <a:r>
              <a:rPr lang="en-US" sz="1200" b="1" dirty="0">
                <a:latin typeface="Bahnschrift Light" panose="020B0502040204020203" pitchFamily="34" charset="0"/>
              </a:rPr>
              <a:t>Social Studies: </a:t>
            </a:r>
            <a:r>
              <a:rPr lang="en-US" sz="1200" dirty="0">
                <a:latin typeface="Bahnschrift Light" panose="020B0502040204020203" pitchFamily="34" charset="0"/>
              </a:rPr>
              <a:t>We will </a:t>
            </a:r>
            <a:r>
              <a:rPr lang="en-US" sz="1200" b="1" i="1" dirty="0">
                <a:latin typeface="Bahnschrift Light" panose="020B0502040204020203" pitchFamily="34" charset="0"/>
              </a:rPr>
              <a:t>continue</a:t>
            </a:r>
            <a:r>
              <a:rPr lang="en-US" sz="1200" dirty="0">
                <a:latin typeface="Bahnschrift Light" panose="020B0502040204020203" pitchFamily="34" charset="0"/>
              </a:rPr>
              <a:t> to practice</a:t>
            </a:r>
            <a:r>
              <a:rPr lang="en-US" sz="1200" b="1" i="1" dirty="0">
                <a:latin typeface="Bahnschrift Light" panose="020B0502040204020203" pitchFamily="34" charset="0"/>
              </a:rPr>
              <a:t> I-Care Rules</a:t>
            </a:r>
            <a:r>
              <a:rPr lang="en-US" sz="1200" dirty="0">
                <a:latin typeface="Bahnschrift Light" panose="020B0502040204020203" pitchFamily="34" charset="0"/>
              </a:rPr>
              <a:t>. We will practice what it means to show </a:t>
            </a:r>
            <a:r>
              <a:rPr lang="en-US" sz="1200" b="1" i="1" dirty="0">
                <a:latin typeface="Bahnschrift Light" panose="020B0502040204020203" pitchFamily="34" charset="0"/>
              </a:rPr>
              <a:t>Courage</a:t>
            </a:r>
            <a:r>
              <a:rPr lang="en-US" sz="1200" i="1" dirty="0">
                <a:latin typeface="Bahnschrift Light" panose="020B0502040204020203" pitchFamily="34" charset="0"/>
              </a:rPr>
              <a:t>! </a:t>
            </a:r>
            <a:r>
              <a:rPr lang="en-US" sz="1200" dirty="0">
                <a:latin typeface="Bahnschrift Light" panose="020B0502040204020203" pitchFamily="34" charset="0"/>
              </a:rPr>
              <a:t>We will continue learning about impactful </a:t>
            </a:r>
            <a:r>
              <a:rPr lang="en-US" sz="1200" b="1" dirty="0">
                <a:latin typeface="Bahnschrift Light" panose="020B0502040204020203" pitchFamily="34" charset="0"/>
              </a:rPr>
              <a:t>African Americans </a:t>
            </a:r>
            <a:r>
              <a:rPr lang="en-US" sz="1200" dirty="0">
                <a:latin typeface="Bahnschrift Light" panose="020B0502040204020203" pitchFamily="34" charset="0"/>
              </a:rPr>
              <a:t>as we approach the end of </a:t>
            </a:r>
            <a:r>
              <a:rPr lang="en-US" sz="1200" b="1" dirty="0">
                <a:latin typeface="Bahnschrift Light" panose="020B0502040204020203" pitchFamily="34" charset="0"/>
              </a:rPr>
              <a:t>Black History Month</a:t>
            </a:r>
            <a:r>
              <a:rPr lang="en-US" sz="1200" dirty="0">
                <a:latin typeface="Bahnschrift Light" panose="020B0502040204020203" pitchFamily="34" charset="0"/>
              </a:rPr>
              <a:t>! </a:t>
            </a:r>
            <a:endParaRPr lang="en-US" sz="1200" i="1" dirty="0">
              <a:latin typeface="Bahnschrift Light" panose="020B0502040204020203" pitchFamily="34" charset="0"/>
              <a:cs typeface="Calibri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736176"/>
            <a:ext cx="2590800" cy="243143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200" b="1" dirty="0">
                <a:latin typeface="Comic Sans MS" panose="030F0702030302020204" pitchFamily="66" charset="0"/>
              </a:rPr>
              <a:t>Homework:</a:t>
            </a:r>
            <a:endParaRPr lang="en-US" b="1" dirty="0">
              <a:latin typeface="Comic Sans MS" panose="030F0702030302020204" pitchFamily="66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latin typeface="Bahnschrift Light" panose="020B0502040204020203" pitchFamily="34" charset="0"/>
              </a:rPr>
              <a:t>Read to and with your child each night and record books on </a:t>
            </a:r>
            <a:r>
              <a:rPr lang="en-US" sz="1000" b="1" dirty="0">
                <a:latin typeface="Bahnschrift Light" panose="020B0502040204020203" pitchFamily="34" charset="0"/>
              </a:rPr>
              <a:t>Reading Rally Log</a:t>
            </a:r>
            <a:r>
              <a:rPr lang="en-US" sz="1000" dirty="0">
                <a:latin typeface="Bahnschrift Light" panose="020B0502040204020203" pitchFamily="34" charset="0"/>
              </a:rPr>
              <a:t>!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latin typeface="Bahnschrift Light" panose="020B0502040204020203" pitchFamily="34" charset="0"/>
              </a:rPr>
              <a:t>Practice HFW’s: </a:t>
            </a:r>
            <a:r>
              <a:rPr lang="en-US" sz="1000" b="1" i="1" dirty="0">
                <a:latin typeface="Bahnschrift Light" panose="020B0502040204020203" pitchFamily="34" charset="0"/>
              </a:rPr>
              <a:t>the, I, and, a, is, as, said, to, do, of, see, he, be, me, from, was, you, have, what</a:t>
            </a:r>
          </a:p>
          <a:p>
            <a:pPr marL="685800" indent="-685800" algn="ctr">
              <a:buFont typeface="Arial" panose="020B0604020202020204" pitchFamily="34" charset="0"/>
              <a:buChar char="•"/>
            </a:pPr>
            <a:r>
              <a:rPr lang="en-US" sz="1000" b="1" dirty="0">
                <a:latin typeface="Bahnschrift Light" panose="020B0502040204020203" pitchFamily="34" charset="0"/>
              </a:rPr>
              <a:t>Go Math </a:t>
            </a:r>
            <a:r>
              <a:rPr lang="en-US" sz="1000" dirty="0">
                <a:latin typeface="Bahnschrift Light" panose="020B0502040204020203" pitchFamily="34" charset="0"/>
              </a:rPr>
              <a:t>Home Practice for Ch. 10 &amp; 11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b="1" dirty="0">
                <a:latin typeface="Bahnschrift Light" panose="020B0502040204020203" pitchFamily="34" charset="0"/>
                <a:cs typeface="Calibri"/>
              </a:rPr>
              <a:t>UFLI</a:t>
            </a:r>
            <a:r>
              <a:rPr lang="en-US" sz="1000" dirty="0">
                <a:latin typeface="Bahnschrift Light" panose="020B0502040204020203" pitchFamily="34" charset="0"/>
                <a:cs typeface="Calibri"/>
              </a:rPr>
              <a:t> Home Practice Pages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US" sz="1000" dirty="0">
                <a:latin typeface="Bahnschrift Light" panose="020B0502040204020203" pitchFamily="34" charset="0"/>
                <a:cs typeface="Calibri"/>
              </a:rPr>
              <a:t>Go over Weekly Work and discuss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000" dirty="0">
              <a:latin typeface="Calibri"/>
              <a:cs typeface="Calibri"/>
            </a:endParaRPr>
          </a:p>
          <a:p>
            <a:endParaRPr lang="en-US" dirty="0">
              <a:latin typeface="AR DARLING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91000" y="5213777"/>
            <a:ext cx="2819400" cy="595547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400" b="1" dirty="0">
                <a:latin typeface="Comic Sans MS" panose="030F0702030302020204" pitchFamily="66" charset="0"/>
              </a:rPr>
              <a:t>Important Dates:</a:t>
            </a:r>
          </a:p>
          <a:p>
            <a:pPr algn="ctr"/>
            <a:endParaRPr lang="en-US" dirty="0"/>
          </a:p>
          <a:p>
            <a:pPr marL="285750" indent="-285750">
              <a:buFont typeface="Arial"/>
              <a:buChar char="•"/>
            </a:pPr>
            <a:r>
              <a:rPr lang="en-US" sz="19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February 27:  </a:t>
            </a:r>
            <a:r>
              <a:rPr lang="en-US" sz="19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Black History Themed Late -Night Library</a:t>
            </a:r>
          </a:p>
          <a:p>
            <a:pPr marL="285750" indent="-285750">
              <a:buFont typeface="Arial"/>
              <a:buChar char="•"/>
            </a:pPr>
            <a:endParaRPr lang="en-US" sz="1900" dirty="0">
              <a:latin typeface="Bahnschrift Light" panose="020B0502040204020203" pitchFamily="34" charset="0"/>
              <a:cs typeface="Calibri"/>
              <a:sym typeface="Wingdings" panose="05000000000000000000" pitchFamily="2" charset="2"/>
            </a:endParaRPr>
          </a:p>
          <a:p>
            <a:pPr marL="285750" indent="-285750">
              <a:buFont typeface="Arial"/>
              <a:buChar char="•"/>
            </a:pPr>
            <a:r>
              <a:rPr lang="en-US" sz="1900" b="1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March 4: </a:t>
            </a:r>
            <a:r>
              <a:rPr lang="en-US" sz="1900" dirty="0">
                <a:latin typeface="Bahnschrift Light" panose="020B0502040204020203" pitchFamily="34" charset="0"/>
                <a:cs typeface="Calibri"/>
                <a:sym typeface="Wingdings" panose="05000000000000000000" pitchFamily="2" charset="2"/>
              </a:rPr>
              <a:t>Field Day, 8:30 meet us at the track(get pre-cleared by taking your id to the front office a couple of days prior to the event)</a:t>
            </a:r>
            <a:endParaRPr lang="en-US" sz="1900" b="1" i="1" dirty="0">
              <a:latin typeface="Bahnschrift Light" panose="020B0502040204020203" pitchFamily="34" charset="0"/>
              <a:cs typeface="Calibri"/>
            </a:endParaRPr>
          </a:p>
          <a:p>
            <a:endParaRPr lang="en-US" b="1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b="1" dirty="0">
              <a:latin typeface="Calibri"/>
              <a:cs typeface="Calibri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>
              <a:buFont typeface="Arial" pitchFamily="34" charset="0"/>
              <a:buChar char="•"/>
            </a:pPr>
            <a:endParaRPr lang="en-US" sz="2400" b="1" dirty="0">
              <a:latin typeface="Calibri"/>
              <a:cs typeface="Calibri"/>
            </a:endParaRPr>
          </a:p>
          <a:p>
            <a:pPr algn="ctr"/>
            <a:endParaRPr lang="en-US" sz="2400" dirty="0">
              <a:latin typeface="AR DARL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70645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18A3865EE2494CB1B52755F41097F9" ma:contentTypeVersion="12" ma:contentTypeDescription="Create a new document." ma:contentTypeScope="" ma:versionID="7e21881e3a8567d06cbffed7558c01e1">
  <xsd:schema xmlns:xsd="http://www.w3.org/2001/XMLSchema" xmlns:xs="http://www.w3.org/2001/XMLSchema" xmlns:p="http://schemas.microsoft.com/office/2006/metadata/properties" xmlns:ns3="edf0d076-2bb9-4b88-96f6-bf602d095c95" xmlns:ns4="39e0da4a-82de-4426-9558-1fdbc4c26683" targetNamespace="http://schemas.microsoft.com/office/2006/metadata/properties" ma:root="true" ma:fieldsID="c1de3f32a91c6c169c9baf5b64ff22ca" ns3:_="" ns4:_="">
    <xsd:import namespace="edf0d076-2bb9-4b88-96f6-bf602d095c95"/>
    <xsd:import namespace="39e0da4a-82de-4426-9558-1fdbc4c2668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EventHashCode" minOccurs="0"/>
                <xsd:element ref="ns3:MediaServiceGenerationTim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f0d076-2bb9-4b88-96f6-bf602d095c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e0da4a-82de-4426-9558-1fdbc4c26683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7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6B41A67-29F9-4134-8AAC-A10A07BD347F}">
  <ds:schemaRefs>
    <ds:schemaRef ds:uri="http://purl.org/dc/elements/1.1/"/>
    <ds:schemaRef ds:uri="http://schemas.microsoft.com/office/2006/metadata/properties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39e0da4a-82de-4426-9558-1fdbc4c26683"/>
    <ds:schemaRef ds:uri="edf0d076-2bb9-4b88-96f6-bf602d095c95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E2C1312-B875-4B3C-9645-D31F8803B2A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df0d076-2bb9-4b88-96f6-bf602d095c95"/>
    <ds:schemaRef ds:uri="39e0da4a-82de-4426-9558-1fdbc4c266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6CDE11C-40CF-4B6B-B4B2-399444E0735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4536</TotalTime>
  <Words>319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 DARLING</vt:lpstr>
      <vt:lpstr>Arial</vt:lpstr>
      <vt:lpstr>Bahnschrift Light</vt:lpstr>
      <vt:lpstr>Calibri</vt:lpstr>
      <vt:lpstr>Cambria</vt:lpstr>
      <vt:lpstr>Comic Sans MS</vt:lpstr>
      <vt:lpstr>Curlz MT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Brandon</dc:creator>
  <cp:lastModifiedBy>Jared Deason</cp:lastModifiedBy>
  <cp:revision>215</cp:revision>
  <cp:lastPrinted>2025-02-05T12:44:43Z</cp:lastPrinted>
  <dcterms:created xsi:type="dcterms:W3CDTF">2015-07-01T02:16:27Z</dcterms:created>
  <dcterms:modified xsi:type="dcterms:W3CDTF">2025-02-20T23:48:26Z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0x010100BB18A3865EE2494CB1B52755F41097F9</vt:lpwstr>
  </property>
</Properties>
</file>