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</p:sldIdLst>
  <p:sldSz cx="7772400" cy="10058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2754" y="6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2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2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0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8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5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9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5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6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4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F60EB-A2F0-433E-8ABA-8514B0939CAC}" type="datetimeFigureOut">
              <a:rPr lang="en-US" smtClean="0"/>
              <a:pPr/>
              <a:t>03/28/2025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4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" y="1256"/>
            <a:ext cx="7771429" cy="100571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48640" y="1066800"/>
            <a:ext cx="605790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dirty="0">
                <a:latin typeface="Curlz MT"/>
              </a:rPr>
              <a:t>    </a:t>
            </a:r>
            <a:r>
              <a:rPr lang="en-US" sz="2700" dirty="0">
                <a:latin typeface="Comic Sans MS" panose="030F0702030302020204" pitchFamily="66" charset="0"/>
              </a:rPr>
              <a:t>The Deason Digest Weekly Blast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05000" y="2057400"/>
            <a:ext cx="38862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March 31</a:t>
            </a:r>
            <a:r>
              <a:rPr lang="en-US" sz="3200" baseline="30000" dirty="0">
                <a:latin typeface="Comic Sans MS" panose="030F0702030302020204" pitchFamily="66" charset="0"/>
              </a:rPr>
              <a:t>st</a:t>
            </a:r>
            <a:r>
              <a:rPr lang="en-US" sz="3200" dirty="0">
                <a:latin typeface="Comic Sans MS" panose="030F0702030302020204" pitchFamily="66" charset="0"/>
              </a:rPr>
              <a:t>, 2025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2986444"/>
            <a:ext cx="2743200" cy="60247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omic Sans MS" panose="030F0702030302020204" pitchFamily="66" charset="0"/>
              </a:rPr>
              <a:t>We Are Learning About</a:t>
            </a:r>
            <a:r>
              <a:rPr lang="en-US" b="1" dirty="0">
                <a:latin typeface="Comic Sans MS" panose="030F0702030302020204" pitchFamily="66" charset="0"/>
              </a:rPr>
              <a:t>…</a:t>
            </a:r>
          </a:p>
          <a:p>
            <a:r>
              <a:rPr lang="en-US" sz="1250" b="1" dirty="0">
                <a:latin typeface="Bahnschrift Light" panose="020B0502040204020203" pitchFamily="34" charset="0"/>
              </a:rPr>
              <a:t>Reading</a:t>
            </a:r>
            <a:r>
              <a:rPr lang="en-US" sz="1250" dirty="0">
                <a:latin typeface="Bahnschrift Light" panose="020B0502040204020203" pitchFamily="34" charset="0"/>
              </a:rPr>
              <a:t>: We will focus on the </a:t>
            </a:r>
            <a:r>
              <a:rPr lang="en-US" sz="1250" b="1" dirty="0">
                <a:latin typeface="Bahnschrift Light" panose="020B0502040204020203" pitchFamily="34" charset="0"/>
              </a:rPr>
              <a:t>digraph CH, Digraphs Review (CK, SH, TH)</a:t>
            </a:r>
            <a:r>
              <a:rPr lang="en-US" sz="1250" dirty="0">
                <a:latin typeface="Bahnschrift Light" panose="020B0502040204020203" pitchFamily="34" charset="0"/>
              </a:rPr>
              <a:t>, as well as HFW’s </a:t>
            </a:r>
            <a:r>
              <a:rPr lang="en-US" sz="1250" b="1" dirty="0">
                <a:latin typeface="Bahnschrift Light" panose="020B0502040204020203" pitchFamily="34" charset="0"/>
              </a:rPr>
              <a:t>talk, walk. </a:t>
            </a:r>
            <a:r>
              <a:rPr lang="en-US" sz="1250" dirty="0">
                <a:latin typeface="Bahnschrift Light" panose="020B0502040204020203" pitchFamily="34" charset="0"/>
              </a:rPr>
              <a:t>We will identify author’s purpose and fiction and nonfiction texts we read. We will look at pictures, get our mouths ready, and use digraph chunks to help us stretchy-snake tricky words faster. </a:t>
            </a:r>
            <a:r>
              <a:rPr lang="en-US" sz="1250" b="1" dirty="0">
                <a:latin typeface="Bahnschrift Light" panose="020B0502040204020203" pitchFamily="34" charset="0"/>
              </a:rPr>
              <a:t>EQ: How have people learned to live in bad weather?</a:t>
            </a:r>
            <a:endParaRPr lang="en-US" sz="1250" b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50" b="1" dirty="0">
                <a:latin typeface="Bahnschrift Light" panose="020B0502040204020203" pitchFamily="34" charset="0"/>
              </a:rPr>
              <a:t>Writing</a:t>
            </a:r>
            <a:r>
              <a:rPr lang="en-US" sz="1250" dirty="0">
                <a:latin typeface="Bahnschrift Light" panose="020B0502040204020203" pitchFamily="34" charset="0"/>
              </a:rPr>
              <a:t>: We will focus on printing and tracing upper and lowercase letters,</a:t>
            </a:r>
            <a:r>
              <a:rPr lang="en-US" sz="1250" b="1" dirty="0">
                <a:latin typeface="Bahnschrift Light" panose="020B0502040204020203" pitchFamily="34" charset="0"/>
              </a:rPr>
              <a:t> </a:t>
            </a:r>
            <a:r>
              <a:rPr lang="en-US" sz="1250" dirty="0">
                <a:latin typeface="Bahnschrift Light" panose="020B0502040204020203" pitchFamily="34" charset="0"/>
              </a:rPr>
              <a:t>as well as using stretchy-spelling and sight words to write complete sentences!</a:t>
            </a:r>
            <a:endParaRPr lang="en-US" sz="1250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50" b="1" dirty="0">
                <a:latin typeface="Bahnschrift Light" panose="020B0502040204020203" pitchFamily="34" charset="0"/>
              </a:rPr>
              <a:t>Math</a:t>
            </a:r>
            <a:r>
              <a:rPr lang="en-US" sz="1250" dirty="0">
                <a:latin typeface="Bahnschrift Light" panose="020B0502040204020203" pitchFamily="34" charset="0"/>
              </a:rPr>
              <a:t>: We will continue </a:t>
            </a:r>
            <a:r>
              <a:rPr lang="en-US" sz="1250" b="1" dirty="0">
                <a:latin typeface="Bahnschrift Light" panose="020B0502040204020203" pitchFamily="34" charset="0"/>
              </a:rPr>
              <a:t>Ch. 14: Subtraction within 10</a:t>
            </a:r>
            <a:r>
              <a:rPr lang="en-US" sz="1250" dirty="0">
                <a:latin typeface="Bahnschrift Light" panose="020B0502040204020203" pitchFamily="34" charset="0"/>
              </a:rPr>
              <a:t>!</a:t>
            </a:r>
            <a:endParaRPr lang="en-US" sz="1250" b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50" b="1" dirty="0">
                <a:latin typeface="Bahnschrift Light" panose="020B0502040204020203" pitchFamily="34" charset="0"/>
              </a:rPr>
              <a:t>Science</a:t>
            </a:r>
            <a:r>
              <a:rPr lang="en-US" sz="1250" dirty="0">
                <a:latin typeface="Bahnschrift Light" panose="020B0502040204020203" pitchFamily="34" charset="0"/>
              </a:rPr>
              <a:t>: We will continue learning about living things and non-living things!</a:t>
            </a:r>
            <a:endParaRPr lang="en-US" sz="1250" b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50" b="1" dirty="0">
                <a:latin typeface="Bahnschrift Light" panose="020B0502040204020203" pitchFamily="34" charset="0"/>
              </a:rPr>
              <a:t>Social Studies: </a:t>
            </a:r>
            <a:r>
              <a:rPr lang="en-US" sz="1250" dirty="0">
                <a:latin typeface="Bahnschrift Light" panose="020B0502040204020203" pitchFamily="34" charset="0"/>
              </a:rPr>
              <a:t>We will </a:t>
            </a:r>
            <a:r>
              <a:rPr lang="en-US" sz="1250" b="1" i="1" dirty="0">
                <a:latin typeface="Bahnschrift Light" panose="020B0502040204020203" pitchFamily="34" charset="0"/>
              </a:rPr>
              <a:t>continue</a:t>
            </a:r>
            <a:r>
              <a:rPr lang="en-US" sz="1250" dirty="0">
                <a:latin typeface="Bahnschrift Light" panose="020B0502040204020203" pitchFamily="34" charset="0"/>
              </a:rPr>
              <a:t> to practice</a:t>
            </a:r>
            <a:r>
              <a:rPr lang="en-US" sz="1250" b="1" i="1" dirty="0">
                <a:latin typeface="Bahnschrift Light" panose="020B0502040204020203" pitchFamily="34" charset="0"/>
              </a:rPr>
              <a:t> I-Care Rules</a:t>
            </a:r>
            <a:r>
              <a:rPr lang="en-US" sz="1250" dirty="0">
                <a:latin typeface="Bahnschrift Light" panose="020B0502040204020203" pitchFamily="34" charset="0"/>
              </a:rPr>
              <a:t>. We will practice what it means to </a:t>
            </a:r>
            <a:r>
              <a:rPr lang="en-US" sz="1250" b="1" i="1" dirty="0">
                <a:latin typeface="Bahnschrift Light" panose="020B0502040204020203" pitchFamily="34" charset="0"/>
              </a:rPr>
              <a:t>Share</a:t>
            </a:r>
            <a:r>
              <a:rPr lang="en-US" sz="1250" i="1" dirty="0">
                <a:latin typeface="Bahnschrift Light" panose="020B0502040204020203" pitchFamily="34" charset="0"/>
              </a:rPr>
              <a:t>! </a:t>
            </a:r>
            <a:r>
              <a:rPr lang="en-US" sz="1250" dirty="0">
                <a:latin typeface="Bahnschrift Light" panose="020B0502040204020203" pitchFamily="34" charset="0"/>
              </a:rPr>
              <a:t>We will also begin learning about our community and the helpers within our community!</a:t>
            </a:r>
            <a:endParaRPr lang="en-US" sz="1250" i="1" dirty="0">
              <a:latin typeface="Bahnschrift Light" panose="020B0502040204020203" pitchFamily="34" charset="0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2840230"/>
            <a:ext cx="2590800" cy="232371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200" b="1" dirty="0">
                <a:latin typeface="Comic Sans MS" panose="030F0702030302020204" pitchFamily="66" charset="0"/>
              </a:rPr>
              <a:t>Homework:</a:t>
            </a:r>
            <a:endParaRPr lang="en-US" b="1" dirty="0">
              <a:latin typeface="Comic Sans MS" panose="030F0702030302020204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dirty="0">
                <a:latin typeface="Bahnschrift Light" panose="020B0502040204020203" pitchFamily="34" charset="0"/>
              </a:rPr>
              <a:t>Read to and with your child each night and complete </a:t>
            </a:r>
            <a:r>
              <a:rPr lang="en-US" sz="900" b="1" dirty="0">
                <a:latin typeface="Bahnschrift Light" panose="020B0502040204020203" pitchFamily="34" charset="0"/>
              </a:rPr>
              <a:t>Reading Rally Log</a:t>
            </a:r>
            <a:r>
              <a:rPr lang="en-US" sz="900" dirty="0">
                <a:latin typeface="Bahnschrift Light" panose="020B0502040204020203" pitchFamily="34" charset="0"/>
              </a:rPr>
              <a:t>!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dirty="0">
                <a:latin typeface="Bahnschrift Light" panose="020B0502040204020203" pitchFamily="34" charset="0"/>
              </a:rPr>
              <a:t>Practice HFW’s: </a:t>
            </a:r>
            <a:r>
              <a:rPr lang="en-US" sz="900" b="1" i="1" dirty="0">
                <a:latin typeface="Bahnschrift Light" panose="020B0502040204020203" pitchFamily="34" charset="0"/>
              </a:rPr>
              <a:t>the, I, and, a, is, as, said, to, do, of, see, he, be, me, from, was, you, have, what, your, want, go, no, so, goes, says, she, we, they, their, were, talk, walk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b="1" i="1" dirty="0">
                <a:latin typeface="Bahnschrift Light" panose="020B0502040204020203" pitchFamily="34" charset="0"/>
              </a:rPr>
              <a:t>Toucan Sight Word Folders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b="1" dirty="0">
                <a:latin typeface="Bahnschrift Light" panose="020B0502040204020203" pitchFamily="34" charset="0"/>
              </a:rPr>
              <a:t>Go Math </a:t>
            </a:r>
            <a:r>
              <a:rPr lang="en-US" sz="900" dirty="0">
                <a:latin typeface="Bahnschrift Light" panose="020B0502040204020203" pitchFamily="34" charset="0"/>
              </a:rPr>
              <a:t>Home Practice for Ch. 13 and 14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b="1" dirty="0">
                <a:latin typeface="Bahnschrift Light" panose="020B0502040204020203" pitchFamily="34" charset="0"/>
                <a:cs typeface="Calibri"/>
              </a:rPr>
              <a:t>UFLI</a:t>
            </a:r>
            <a:r>
              <a:rPr lang="en-US" sz="900" dirty="0">
                <a:latin typeface="Bahnschrift Light" panose="020B0502040204020203" pitchFamily="34" charset="0"/>
                <a:cs typeface="Calibri"/>
              </a:rPr>
              <a:t> Home Practice Pages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dirty="0">
                <a:latin typeface="Bahnschrift Light" panose="020B0502040204020203" pitchFamily="34" charset="0"/>
                <a:cs typeface="Calibri"/>
              </a:rPr>
              <a:t>Go over Weekly Work and discuss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300" dirty="0">
              <a:latin typeface="Calibri"/>
              <a:cs typeface="Calibri"/>
            </a:endParaRPr>
          </a:p>
          <a:p>
            <a:endParaRPr lang="en-US" dirty="0">
              <a:latin typeface="AR DARLING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5213777"/>
            <a:ext cx="2819400" cy="553997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omic Sans MS" panose="030F0702030302020204" pitchFamily="66" charset="0"/>
              </a:rPr>
              <a:t>Important Dates:</a:t>
            </a:r>
          </a:p>
          <a:p>
            <a:pPr algn="ctr"/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sz="13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April 2: </a:t>
            </a:r>
            <a:r>
              <a:rPr lang="en-US" sz="13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Light it up Blue for Autism Awareness </a:t>
            </a:r>
            <a:r>
              <a:rPr lang="en-US" sz="13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(wear blue</a:t>
            </a:r>
            <a:r>
              <a:rPr lang="en-US" sz="13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)</a:t>
            </a:r>
            <a:endParaRPr lang="en-US" sz="1300" b="1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13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April 4: </a:t>
            </a:r>
            <a:r>
              <a:rPr lang="en-US" sz="13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First Friday/Friendship Lunch </a:t>
            </a:r>
            <a:r>
              <a:rPr lang="en-US" sz="13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(wear Grow Together t-shirts);</a:t>
            </a:r>
            <a:r>
              <a:rPr lang="en-US" sz="13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 Sight Word Testing Day</a:t>
            </a:r>
          </a:p>
          <a:p>
            <a:pPr marL="285750" indent="-285750">
              <a:buFont typeface="Arial"/>
              <a:buChar char="•"/>
            </a:pPr>
            <a:r>
              <a:rPr lang="en-US" sz="13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April 15: Field Trip to Publix, 9:00-1:00 </a:t>
            </a:r>
            <a:r>
              <a:rPr lang="en-US" sz="13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(approximate time span)</a:t>
            </a:r>
          </a:p>
          <a:p>
            <a:pPr marL="285750" indent="-285750">
              <a:buFont typeface="Arial"/>
              <a:buChar char="•"/>
            </a:pPr>
            <a:r>
              <a:rPr lang="en-US" sz="13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April 18: </a:t>
            </a:r>
            <a:r>
              <a:rPr lang="en-US" sz="13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Spring Holiday;</a:t>
            </a:r>
            <a:r>
              <a:rPr lang="en-US" sz="13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 No School</a:t>
            </a:r>
          </a:p>
          <a:p>
            <a:pPr marL="285750" indent="-285750">
              <a:buFont typeface="Arial"/>
              <a:buChar char="•"/>
            </a:pPr>
            <a:r>
              <a:rPr lang="en-US" sz="13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April 23-30: </a:t>
            </a:r>
            <a:r>
              <a:rPr lang="en-US" sz="13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PTO Online Silent Auction </a:t>
            </a:r>
            <a:r>
              <a:rPr lang="en-US" sz="13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(more info to come)</a:t>
            </a:r>
          </a:p>
          <a:p>
            <a:pPr marL="285750" indent="-285750">
              <a:buFont typeface="Arial"/>
              <a:buChar char="•"/>
            </a:pPr>
            <a:r>
              <a:rPr lang="en-US" sz="13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April 26: </a:t>
            </a:r>
            <a:r>
              <a:rPr lang="en-US" sz="13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HRES “Flight Fest</a:t>
            </a:r>
            <a:r>
              <a:rPr lang="en-US" sz="130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” Carnival</a:t>
            </a:r>
            <a:endParaRPr lang="en-US" sz="1150" b="1" i="1" dirty="0">
              <a:latin typeface="Bahnschrift Light" panose="020B0502040204020203" pitchFamily="34" charset="0"/>
              <a:cs typeface="Calibri"/>
            </a:endParaRPr>
          </a:p>
          <a:p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2400" b="1" dirty="0">
              <a:latin typeface="Calibri"/>
              <a:cs typeface="Calibri"/>
            </a:endParaRPr>
          </a:p>
          <a:p>
            <a:pPr algn="ctr"/>
            <a:endParaRPr lang="en-US" sz="2400" dirty="0">
              <a:latin typeface="AR DARL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06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8A3865EE2494CB1B52755F41097F9" ma:contentTypeVersion="12" ma:contentTypeDescription="Create a new document." ma:contentTypeScope="" ma:versionID="7e21881e3a8567d06cbffed7558c01e1">
  <xsd:schema xmlns:xsd="http://www.w3.org/2001/XMLSchema" xmlns:xs="http://www.w3.org/2001/XMLSchema" xmlns:p="http://schemas.microsoft.com/office/2006/metadata/properties" xmlns:ns3="edf0d076-2bb9-4b88-96f6-bf602d095c95" xmlns:ns4="39e0da4a-82de-4426-9558-1fdbc4c26683" targetNamespace="http://schemas.microsoft.com/office/2006/metadata/properties" ma:root="true" ma:fieldsID="c1de3f32a91c6c169c9baf5b64ff22ca" ns3:_="" ns4:_="">
    <xsd:import namespace="edf0d076-2bb9-4b88-96f6-bf602d095c95"/>
    <xsd:import namespace="39e0da4a-82de-4426-9558-1fdbc4c266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f0d076-2bb9-4b88-96f6-bf602d095c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e0da4a-82de-4426-9558-1fdbc4c2668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B41A67-29F9-4134-8AAC-A10A07BD347F}">
  <ds:schemaRefs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elements/1.1/"/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2006/documentManagement/types"/>
    <ds:schemaRef ds:uri="39e0da4a-82de-4426-9558-1fdbc4c26683"/>
    <ds:schemaRef ds:uri="edf0d076-2bb9-4b88-96f6-bf602d095c95"/>
  </ds:schemaRefs>
</ds:datastoreItem>
</file>

<file path=customXml/itemProps2.xml><?xml version="1.0" encoding="utf-8"?>
<ds:datastoreItem xmlns:ds="http://schemas.openxmlformats.org/officeDocument/2006/customXml" ds:itemID="{8E2C1312-B875-4B3C-9645-D31F8803B2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f0d076-2bb9-4b88-96f6-bf602d095c95"/>
    <ds:schemaRef ds:uri="39e0da4a-82de-4426-9558-1fdbc4c266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CDE11C-40CF-4B6B-B4B2-399444E073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27398</TotalTime>
  <Words>368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 DARLING</vt:lpstr>
      <vt:lpstr>Arial</vt:lpstr>
      <vt:lpstr>Bahnschrift Light</vt:lpstr>
      <vt:lpstr>Calibri</vt:lpstr>
      <vt:lpstr>Cambria</vt:lpstr>
      <vt:lpstr>Comic Sans MS</vt:lpstr>
      <vt:lpstr>Curlz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</dc:creator>
  <cp:lastModifiedBy>Deason, Renee</cp:lastModifiedBy>
  <cp:revision>224</cp:revision>
  <cp:lastPrinted>2025-02-14T19:46:33Z</cp:lastPrinted>
  <dcterms:created xsi:type="dcterms:W3CDTF">2015-07-01T02:16:27Z</dcterms:created>
  <dcterms:modified xsi:type="dcterms:W3CDTF">2025-03-28T11:59:51Z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0x010100BB18A3865EE2494CB1B52755F41097F9</vt:lpwstr>
  </property>
</Properties>
</file>