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1" autoAdjust="0"/>
    <p:restoredTop sz="90929"/>
  </p:normalViewPr>
  <p:slideViewPr>
    <p:cSldViewPr>
      <p:cViewPr varScale="1">
        <p:scale>
          <a:sx n="66" d="100"/>
          <a:sy n="66" d="100"/>
        </p:scale>
        <p:origin x="106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8.wmf"/><Relationship Id="rId7" Type="http://schemas.openxmlformats.org/officeDocument/2006/relationships/image" Target="../media/image11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10.wmf"/><Relationship Id="rId5" Type="http://schemas.openxmlformats.org/officeDocument/2006/relationships/image" Target="../media/image6.wmf"/><Relationship Id="rId4" Type="http://schemas.openxmlformats.org/officeDocument/2006/relationships/image" Target="../media/image9.wmf"/><Relationship Id="rId9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10" Type="http://schemas.openxmlformats.org/officeDocument/2006/relationships/image" Target="../media/image4.wmf"/><Relationship Id="rId4" Type="http://schemas.openxmlformats.org/officeDocument/2006/relationships/image" Target="../media/image13.wmf"/><Relationship Id="rId9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10.wmf"/><Relationship Id="rId7" Type="http://schemas.openxmlformats.org/officeDocument/2006/relationships/image" Target="../media/image25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10" Type="http://schemas.openxmlformats.org/officeDocument/2006/relationships/image" Target="../media/image4.wmf"/><Relationship Id="rId4" Type="http://schemas.openxmlformats.org/officeDocument/2006/relationships/image" Target="../media/image22.wmf"/><Relationship Id="rId9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12" Type="http://schemas.openxmlformats.org/officeDocument/2006/relationships/image" Target="../media/image4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6.wmf"/><Relationship Id="rId11" Type="http://schemas.openxmlformats.org/officeDocument/2006/relationships/image" Target="../media/image32.wmf"/><Relationship Id="rId5" Type="http://schemas.openxmlformats.org/officeDocument/2006/relationships/image" Target="../media/image25.wmf"/><Relationship Id="rId10" Type="http://schemas.openxmlformats.org/officeDocument/2006/relationships/image" Target="../media/image31.wmf"/><Relationship Id="rId4" Type="http://schemas.openxmlformats.org/officeDocument/2006/relationships/image" Target="../media/image24.wmf"/><Relationship Id="rId9" Type="http://schemas.openxmlformats.org/officeDocument/2006/relationships/image" Target="../media/image3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C565BF-F21F-42A5-BC91-E58C781909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3C36E-90A6-411E-B3E6-1A86860937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14A83C-E1D2-4F27-954F-1C2CD9C584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4044FE-2852-47B7-AA37-2CEA2F8E47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74670B-029A-499F-9227-CD66FD0C96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E2B07-2B4A-4190-8DF6-8E7235AC9A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4C1FCB-0882-44DA-8E0F-935DB953A8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B6444F-8325-4D38-97EE-15AEE2A5D2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5E329A-B3FE-403C-BFCC-3FD22CB9A5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80B3B1-202C-4479-B0A8-7F8863A970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89D591-5336-48C9-AA07-C557B23DFB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D91EE95E-E9A4-4D03-BF4E-D242B47223E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5.wmf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4.wmf"/><Relationship Id="rId3" Type="http://schemas.openxmlformats.org/officeDocument/2006/relationships/image" Target="../media/image5.wmf"/><Relationship Id="rId7" Type="http://schemas.openxmlformats.org/officeDocument/2006/relationships/image" Target="../media/image3.wmf"/><Relationship Id="rId12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7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4.bin"/><Relationship Id="rId9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16.bin"/><Relationship Id="rId3" Type="http://schemas.openxmlformats.org/officeDocument/2006/relationships/image" Target="../media/image5.wmf"/><Relationship Id="rId21" Type="http://schemas.openxmlformats.org/officeDocument/2006/relationships/image" Target="../media/image4.wmf"/><Relationship Id="rId7" Type="http://schemas.openxmlformats.org/officeDocument/2006/relationships/image" Target="../media/image3.wmf"/><Relationship Id="rId12" Type="http://schemas.openxmlformats.org/officeDocument/2006/relationships/oleObject" Target="../embeddings/oleObject13.bin"/><Relationship Id="rId1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5.bin"/><Relationship Id="rId20" Type="http://schemas.openxmlformats.org/officeDocument/2006/relationships/oleObject" Target="../embeddings/oleObject17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9.wmf"/><Relationship Id="rId5" Type="http://schemas.openxmlformats.org/officeDocument/2006/relationships/image" Target="../media/image2.wmf"/><Relationship Id="rId15" Type="http://schemas.openxmlformats.org/officeDocument/2006/relationships/image" Target="../media/image10.wmf"/><Relationship Id="rId10" Type="http://schemas.openxmlformats.org/officeDocument/2006/relationships/oleObject" Target="../embeddings/oleObject12.bin"/><Relationship Id="rId19" Type="http://schemas.openxmlformats.org/officeDocument/2006/relationships/image" Target="../media/image12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8.wmf"/><Relationship Id="rId14" Type="http://schemas.openxmlformats.org/officeDocument/2006/relationships/oleObject" Target="../embeddings/oleObject1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image" Target="../media/image14.wmf"/><Relationship Id="rId18" Type="http://schemas.openxmlformats.org/officeDocument/2006/relationships/oleObject" Target="../embeddings/oleObject25.bin"/><Relationship Id="rId3" Type="http://schemas.openxmlformats.org/officeDocument/2006/relationships/image" Target="../media/image5.wmf"/><Relationship Id="rId21" Type="http://schemas.openxmlformats.org/officeDocument/2006/relationships/image" Target="../media/image18.wmf"/><Relationship Id="rId7" Type="http://schemas.openxmlformats.org/officeDocument/2006/relationships/image" Target="../media/image3.wmf"/><Relationship Id="rId12" Type="http://schemas.openxmlformats.org/officeDocument/2006/relationships/oleObject" Target="../embeddings/oleObject22.bin"/><Relationship Id="rId17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4.bin"/><Relationship Id="rId20" Type="http://schemas.openxmlformats.org/officeDocument/2006/relationships/oleObject" Target="../embeddings/oleObject26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13.wmf"/><Relationship Id="rId5" Type="http://schemas.openxmlformats.org/officeDocument/2006/relationships/image" Target="../media/image2.wmf"/><Relationship Id="rId15" Type="http://schemas.openxmlformats.org/officeDocument/2006/relationships/image" Target="../media/image15.wmf"/><Relationship Id="rId23" Type="http://schemas.openxmlformats.org/officeDocument/2006/relationships/image" Target="../media/image4.wmf"/><Relationship Id="rId10" Type="http://schemas.openxmlformats.org/officeDocument/2006/relationships/oleObject" Target="../embeddings/oleObject21.bin"/><Relationship Id="rId19" Type="http://schemas.openxmlformats.org/officeDocument/2006/relationships/image" Target="../media/image17.wmf"/><Relationship Id="rId4" Type="http://schemas.openxmlformats.org/officeDocument/2006/relationships/oleObject" Target="../embeddings/oleObject18.bin"/><Relationship Id="rId9" Type="http://schemas.openxmlformats.org/officeDocument/2006/relationships/image" Target="../media/image12.wmf"/><Relationship Id="rId14" Type="http://schemas.openxmlformats.org/officeDocument/2006/relationships/oleObject" Target="../embeddings/oleObject23.bin"/><Relationship Id="rId22" Type="http://schemas.openxmlformats.org/officeDocument/2006/relationships/oleObject" Target="../embeddings/oleObject2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1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13" Type="http://schemas.openxmlformats.org/officeDocument/2006/relationships/oleObject" Target="../embeddings/oleObject36.bin"/><Relationship Id="rId18" Type="http://schemas.openxmlformats.org/officeDocument/2006/relationships/image" Target="../media/image24.wmf"/><Relationship Id="rId26" Type="http://schemas.openxmlformats.org/officeDocument/2006/relationships/image" Target="../media/image4.wmf"/><Relationship Id="rId3" Type="http://schemas.openxmlformats.org/officeDocument/2006/relationships/image" Target="../media/image28.wmf"/><Relationship Id="rId21" Type="http://schemas.openxmlformats.org/officeDocument/2006/relationships/oleObject" Target="../embeddings/oleObject40.bin"/><Relationship Id="rId7" Type="http://schemas.openxmlformats.org/officeDocument/2006/relationships/image" Target="../media/image21.wmf"/><Relationship Id="rId12" Type="http://schemas.openxmlformats.org/officeDocument/2006/relationships/oleObject" Target="../embeddings/oleObject35.bin"/><Relationship Id="rId17" Type="http://schemas.openxmlformats.org/officeDocument/2006/relationships/oleObject" Target="../embeddings/oleObject38.bin"/><Relationship Id="rId25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3.wmf"/><Relationship Id="rId20" Type="http://schemas.openxmlformats.org/officeDocument/2006/relationships/image" Target="../media/image25.wmf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1.bin"/><Relationship Id="rId11" Type="http://schemas.openxmlformats.org/officeDocument/2006/relationships/image" Target="../media/image10.wmf"/><Relationship Id="rId24" Type="http://schemas.openxmlformats.org/officeDocument/2006/relationships/image" Target="../media/image27.wmf"/><Relationship Id="rId5" Type="http://schemas.openxmlformats.org/officeDocument/2006/relationships/image" Target="../media/image20.wmf"/><Relationship Id="rId15" Type="http://schemas.openxmlformats.org/officeDocument/2006/relationships/oleObject" Target="../embeddings/oleObject37.bin"/><Relationship Id="rId23" Type="http://schemas.openxmlformats.org/officeDocument/2006/relationships/oleObject" Target="../embeddings/oleObject41.bin"/><Relationship Id="rId10" Type="http://schemas.openxmlformats.org/officeDocument/2006/relationships/oleObject" Target="../embeddings/oleObject34.bin"/><Relationship Id="rId19" Type="http://schemas.openxmlformats.org/officeDocument/2006/relationships/oleObject" Target="../embeddings/oleObject39.bin"/><Relationship Id="rId4" Type="http://schemas.openxmlformats.org/officeDocument/2006/relationships/oleObject" Target="../embeddings/oleObject30.bin"/><Relationship Id="rId9" Type="http://schemas.openxmlformats.org/officeDocument/2006/relationships/oleObject" Target="../embeddings/oleObject33.bin"/><Relationship Id="rId14" Type="http://schemas.openxmlformats.org/officeDocument/2006/relationships/image" Target="../media/image22.wmf"/><Relationship Id="rId22" Type="http://schemas.openxmlformats.org/officeDocument/2006/relationships/image" Target="../media/image2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13" Type="http://schemas.openxmlformats.org/officeDocument/2006/relationships/image" Target="../media/image25.wmf"/><Relationship Id="rId18" Type="http://schemas.openxmlformats.org/officeDocument/2006/relationships/oleObject" Target="../embeddings/oleObject50.bin"/><Relationship Id="rId26" Type="http://schemas.openxmlformats.org/officeDocument/2006/relationships/oleObject" Target="../embeddings/oleObject54.bin"/><Relationship Id="rId3" Type="http://schemas.openxmlformats.org/officeDocument/2006/relationships/image" Target="../media/image28.wmf"/><Relationship Id="rId21" Type="http://schemas.openxmlformats.org/officeDocument/2006/relationships/image" Target="../media/image30.wmf"/><Relationship Id="rId7" Type="http://schemas.openxmlformats.org/officeDocument/2006/relationships/image" Target="../media/image21.wmf"/><Relationship Id="rId12" Type="http://schemas.openxmlformats.org/officeDocument/2006/relationships/oleObject" Target="../embeddings/oleObject47.bin"/><Relationship Id="rId17" Type="http://schemas.openxmlformats.org/officeDocument/2006/relationships/image" Target="../media/image27.wmf"/><Relationship Id="rId25" Type="http://schemas.openxmlformats.org/officeDocument/2006/relationships/image" Target="../media/image32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49.bin"/><Relationship Id="rId20" Type="http://schemas.openxmlformats.org/officeDocument/2006/relationships/oleObject" Target="../embeddings/oleObject51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4.bin"/><Relationship Id="rId11" Type="http://schemas.openxmlformats.org/officeDocument/2006/relationships/image" Target="../media/image24.wmf"/><Relationship Id="rId24" Type="http://schemas.openxmlformats.org/officeDocument/2006/relationships/oleObject" Target="../embeddings/oleObject53.bin"/><Relationship Id="rId5" Type="http://schemas.openxmlformats.org/officeDocument/2006/relationships/image" Target="../media/image20.wmf"/><Relationship Id="rId15" Type="http://schemas.openxmlformats.org/officeDocument/2006/relationships/image" Target="../media/image26.wmf"/><Relationship Id="rId23" Type="http://schemas.openxmlformats.org/officeDocument/2006/relationships/image" Target="../media/image31.wmf"/><Relationship Id="rId10" Type="http://schemas.openxmlformats.org/officeDocument/2006/relationships/oleObject" Target="../embeddings/oleObject46.bin"/><Relationship Id="rId19" Type="http://schemas.openxmlformats.org/officeDocument/2006/relationships/image" Target="../media/image29.wmf"/><Relationship Id="rId4" Type="http://schemas.openxmlformats.org/officeDocument/2006/relationships/oleObject" Target="../embeddings/oleObject43.bin"/><Relationship Id="rId9" Type="http://schemas.openxmlformats.org/officeDocument/2006/relationships/image" Target="../media/image23.wmf"/><Relationship Id="rId14" Type="http://schemas.openxmlformats.org/officeDocument/2006/relationships/oleObject" Target="../embeddings/oleObject48.bin"/><Relationship Id="rId22" Type="http://schemas.openxmlformats.org/officeDocument/2006/relationships/oleObject" Target="../embeddings/oleObject52.bin"/><Relationship Id="rId27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026" descr="gateway_arc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</p:spPr>
      </p:pic>
      <p:sp>
        <p:nvSpPr>
          <p:cNvPr id="9219" name="Text Box 1027"/>
          <p:cNvSpPr txBox="1">
            <a:spLocks noChangeArrowheads="1"/>
          </p:cNvSpPr>
          <p:nvPr/>
        </p:nvSpPr>
        <p:spPr bwMode="auto">
          <a:xfrm>
            <a:off x="7696200" y="609601"/>
            <a:ext cx="6126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/>
              <a:t>6.1</a:t>
            </a:r>
          </a:p>
        </p:txBody>
      </p:sp>
      <p:sp>
        <p:nvSpPr>
          <p:cNvPr id="9220" name="Text Box 1028"/>
          <p:cNvSpPr txBox="1">
            <a:spLocks noChangeArrowheads="1"/>
          </p:cNvSpPr>
          <p:nvPr/>
        </p:nvSpPr>
        <p:spPr bwMode="auto">
          <a:xfrm>
            <a:off x="7696200" y="1143000"/>
            <a:ext cx="282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Areas in the Plane</a:t>
            </a:r>
          </a:p>
        </p:txBody>
      </p:sp>
      <p:sp>
        <p:nvSpPr>
          <p:cNvPr id="9221" name="Text Box 1029"/>
          <p:cNvSpPr txBox="1">
            <a:spLocks noChangeArrowheads="1"/>
          </p:cNvSpPr>
          <p:nvPr/>
        </p:nvSpPr>
        <p:spPr bwMode="auto">
          <a:xfrm>
            <a:off x="1524001" y="6172201"/>
            <a:ext cx="3662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Gateway Arch, St. Louis, Missouri</a:t>
            </a:r>
            <a:r>
              <a:rPr lang="en-US" sz="1400"/>
              <a:t> </a:t>
            </a:r>
          </a:p>
        </p:txBody>
      </p:sp>
      <p:grpSp>
        <p:nvGrpSpPr>
          <p:cNvPr id="9223" name="Group 1031"/>
          <p:cNvGrpSpPr>
            <a:grpSpLocks/>
          </p:cNvGrpSpPr>
          <p:nvPr/>
        </p:nvGrpSpPr>
        <p:grpSpPr bwMode="auto">
          <a:xfrm>
            <a:off x="1981200" y="6613526"/>
            <a:ext cx="8261350" cy="244475"/>
            <a:chOff x="288" y="4166"/>
            <a:chExt cx="5204" cy="154"/>
          </a:xfrm>
        </p:grpSpPr>
        <p:sp>
          <p:nvSpPr>
            <p:cNvPr id="9224" name="Text Box 1032"/>
            <p:cNvSpPr txBox="1">
              <a:spLocks noChangeArrowheads="1"/>
            </p:cNvSpPr>
            <p:nvPr/>
          </p:nvSpPr>
          <p:spPr bwMode="auto">
            <a:xfrm>
              <a:off x="3408" y="4166"/>
              <a:ext cx="20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/>
                <a:t>Greg Kelly, Hanford High School, Richland, Washington</a:t>
              </a:r>
            </a:p>
          </p:txBody>
        </p:sp>
        <p:sp>
          <p:nvSpPr>
            <p:cNvPr id="9225" name="Text Box 1033"/>
            <p:cNvSpPr txBox="1">
              <a:spLocks noChangeArrowheads="1"/>
            </p:cNvSpPr>
            <p:nvPr/>
          </p:nvSpPr>
          <p:spPr bwMode="auto">
            <a:xfrm>
              <a:off x="288" y="4166"/>
              <a:ext cx="110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/>
                <a:t>Photo by Vickie Kelly,  2003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6096000" y="1143000"/>
            <a:ext cx="4038600" cy="9144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6096000" y="1143000"/>
            <a:ext cx="4038600" cy="914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55" name="Group 7"/>
          <p:cNvGrpSpPr>
            <a:grpSpLocks/>
          </p:cNvGrpSpPr>
          <p:nvPr/>
        </p:nvGrpSpPr>
        <p:grpSpPr bwMode="auto">
          <a:xfrm>
            <a:off x="152400" y="558800"/>
            <a:ext cx="7162800" cy="4775200"/>
            <a:chOff x="-1056" y="352"/>
            <a:chExt cx="4512" cy="3008"/>
          </a:xfrm>
        </p:grpSpPr>
        <p:pic>
          <p:nvPicPr>
            <p:cNvPr id="2052" name="Picture 4" descr="H6JXM20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1056" y="352"/>
              <a:ext cx="4512" cy="3008"/>
            </a:xfrm>
            <a:prstGeom prst="rect">
              <a:avLst/>
            </a:prstGeom>
            <a:noFill/>
          </p:spPr>
        </p:pic>
        <p:graphicFrame>
          <p:nvGraphicFramePr>
            <p:cNvPr id="13313" name="Object 1025"/>
            <p:cNvGraphicFramePr>
              <a:graphicFrameLocks noChangeAspect="1"/>
            </p:cNvGraphicFramePr>
            <p:nvPr/>
          </p:nvGraphicFramePr>
          <p:xfrm>
            <a:off x="1584" y="864"/>
            <a:ext cx="816" cy="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18" name="Equation" r:id="rId4" imgW="660240" imgH="241200" progId="Equation.DSMT4">
                    <p:embed/>
                  </p:oleObj>
                </mc:Choice>
                <mc:Fallback>
                  <p:oleObj name="Equation" r:id="rId4" imgW="660240" imgH="241200" progId="Equation.DSMT4">
                    <p:embed/>
                    <p:pic>
                      <p:nvPicPr>
                        <p:cNvPr id="0" name="Picture 10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84" y="864"/>
                          <a:ext cx="816" cy="29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314" name="Object 1026"/>
            <p:cNvGraphicFramePr>
              <a:graphicFrameLocks noChangeAspect="1"/>
            </p:cNvGraphicFramePr>
            <p:nvPr/>
          </p:nvGraphicFramePr>
          <p:xfrm>
            <a:off x="960" y="2592"/>
            <a:ext cx="628" cy="2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19" name="Equation" r:id="rId6" imgW="507960" imgH="228600" progId="Equation.DSMT4">
                    <p:embed/>
                  </p:oleObj>
                </mc:Choice>
                <mc:Fallback>
                  <p:oleObj name="Equation" r:id="rId6" imgW="507960" imgH="228600" progId="Equation.DSMT4">
                    <p:embed/>
                    <p:pic>
                      <p:nvPicPr>
                        <p:cNvPr id="0" name="Picture 10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0" y="2592"/>
                          <a:ext cx="628" cy="2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6156326" y="1158876"/>
            <a:ext cx="40544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How can we find the area between these two curves?</a:t>
            </a:r>
          </a:p>
        </p:txBody>
      </p:sp>
      <p:grpSp>
        <p:nvGrpSpPr>
          <p:cNvPr id="2061" name="Group 13"/>
          <p:cNvGrpSpPr>
            <a:grpSpLocks/>
          </p:cNvGrpSpPr>
          <p:nvPr/>
        </p:nvGrpSpPr>
        <p:grpSpPr bwMode="auto">
          <a:xfrm>
            <a:off x="6096001" y="3048002"/>
            <a:ext cx="4130675" cy="1617663"/>
            <a:chOff x="2880" y="1920"/>
            <a:chExt cx="2602" cy="1019"/>
          </a:xfrm>
        </p:grpSpPr>
        <p:sp>
          <p:nvSpPr>
            <p:cNvPr id="2059" name="Rectangle 11"/>
            <p:cNvSpPr>
              <a:spLocks noChangeArrowheads="1"/>
            </p:cNvSpPr>
            <p:nvPr/>
          </p:nvSpPr>
          <p:spPr bwMode="auto">
            <a:xfrm>
              <a:off x="2880" y="1920"/>
              <a:ext cx="2544" cy="1008"/>
            </a:xfrm>
            <a:prstGeom prst="rect">
              <a:avLst/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7" name="Text Box 9"/>
            <p:cNvSpPr txBox="1">
              <a:spLocks noChangeArrowheads="1"/>
            </p:cNvSpPr>
            <p:nvPr/>
          </p:nvSpPr>
          <p:spPr bwMode="auto">
            <a:xfrm>
              <a:off x="2928" y="1950"/>
              <a:ext cx="2554" cy="9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/>
                <a:t>We could split the area into several sections, use subtraction and figure it out, but there is an easier way.</a:t>
              </a:r>
            </a:p>
          </p:txBody>
        </p:sp>
      </p:grpSp>
      <p:graphicFrame>
        <p:nvGraphicFramePr>
          <p:cNvPr id="13312" name="Object 1024"/>
          <p:cNvGraphicFramePr>
            <a:graphicFrameLocks noChangeAspect="1"/>
          </p:cNvGraphicFramePr>
          <p:nvPr/>
        </p:nvGraphicFramePr>
        <p:xfrm>
          <a:off x="10210800" y="6477001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Equation" r:id="rId8" imgW="190440" imgH="139680" progId="Equation.DSMT4">
                  <p:embed/>
                </p:oleObj>
              </mc:Choice>
              <mc:Fallback>
                <p:oleObj name="Equation" r:id="rId8" imgW="190440" imgH="139680" progId="Equation.DSMT4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10800" y="6477001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152400" y="558800"/>
            <a:ext cx="7162800" cy="4775200"/>
            <a:chOff x="-1056" y="352"/>
            <a:chExt cx="4512" cy="3008"/>
          </a:xfrm>
        </p:grpSpPr>
        <p:pic>
          <p:nvPicPr>
            <p:cNvPr id="4101" name="Picture 5" descr="H6JXM20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1056" y="352"/>
              <a:ext cx="4512" cy="3008"/>
            </a:xfrm>
            <a:prstGeom prst="rect">
              <a:avLst/>
            </a:prstGeom>
            <a:noFill/>
          </p:spPr>
        </p:pic>
        <p:graphicFrame>
          <p:nvGraphicFramePr>
            <p:cNvPr id="14339" name="Object 3"/>
            <p:cNvGraphicFramePr>
              <a:graphicFrameLocks noChangeAspect="1"/>
            </p:cNvGraphicFramePr>
            <p:nvPr/>
          </p:nvGraphicFramePr>
          <p:xfrm>
            <a:off x="1584" y="864"/>
            <a:ext cx="816" cy="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46" name="Equation" r:id="rId4" imgW="660240" imgH="241200" progId="Equation.DSMT4">
                    <p:embed/>
                  </p:oleObj>
                </mc:Choice>
                <mc:Fallback>
                  <p:oleObj name="Equation" r:id="rId4" imgW="660240" imgH="241200" progId="Equation.DSMT4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84" y="864"/>
                          <a:ext cx="816" cy="29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40" name="Object 4"/>
            <p:cNvGraphicFramePr>
              <a:graphicFrameLocks noChangeAspect="1"/>
            </p:cNvGraphicFramePr>
            <p:nvPr/>
          </p:nvGraphicFramePr>
          <p:xfrm>
            <a:off x="960" y="2592"/>
            <a:ext cx="628" cy="2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47" name="Equation" r:id="rId6" imgW="507960" imgH="228600" progId="Equation.DSMT4">
                    <p:embed/>
                  </p:oleObj>
                </mc:Choice>
                <mc:Fallback>
                  <p:oleObj name="Equation" r:id="rId6" imgW="507960" imgH="228600" progId="Equation.DSMT4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0" y="2592"/>
                          <a:ext cx="628" cy="2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6248400" y="685801"/>
            <a:ext cx="426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Consider a very thin vertical strip.</a:t>
            </a:r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>
            <a:off x="3733800" y="1295400"/>
            <a:ext cx="0" cy="2133600"/>
          </a:xfrm>
          <a:prstGeom prst="line">
            <a:avLst/>
          </a:prstGeom>
          <a:noFill/>
          <a:ln w="25400">
            <a:solidFill>
              <a:srgbClr val="3399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6248400" y="1844675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The length of the strip is:</a:t>
            </a:r>
          </a:p>
        </p:txBody>
      </p:sp>
      <p:graphicFrame>
        <p:nvGraphicFramePr>
          <p:cNvPr id="14336" name="Object 0"/>
          <p:cNvGraphicFramePr>
            <a:graphicFrameLocks noChangeAspect="1"/>
          </p:cNvGraphicFramePr>
          <p:nvPr/>
        </p:nvGraphicFramePr>
        <p:xfrm>
          <a:off x="6324600" y="2438401"/>
          <a:ext cx="1066800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Equation" r:id="rId8" imgW="444240" imgH="228600" progId="Equation.DSMT4">
                  <p:embed/>
                </p:oleObj>
              </mc:Choice>
              <mc:Fallback>
                <p:oleObj name="Equation" r:id="rId8" imgW="444240" imgH="228600" progId="Equation.DSMT4">
                  <p:embed/>
                  <p:pic>
                    <p:nvPicPr>
                      <p:cNvPr id="0" name="Picture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2438401"/>
                        <a:ext cx="1066800" cy="549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7543801" y="2514600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or</a:t>
            </a:r>
          </a:p>
        </p:txBody>
      </p:sp>
      <p:graphicFrame>
        <p:nvGraphicFramePr>
          <p:cNvPr id="14337" name="Object 1"/>
          <p:cNvGraphicFramePr>
            <a:graphicFrameLocks noChangeAspect="1"/>
          </p:cNvGraphicFramePr>
          <p:nvPr/>
        </p:nvGraphicFramePr>
        <p:xfrm>
          <a:off x="8137526" y="2452688"/>
          <a:ext cx="2225675" cy="67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9" name="Equation" r:id="rId10" imgW="927000" imgH="279360" progId="Equation.DSMT4">
                  <p:embed/>
                </p:oleObj>
              </mc:Choice>
              <mc:Fallback>
                <p:oleObj name="Equation" r:id="rId10" imgW="927000" imgH="2793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37526" y="2452688"/>
                        <a:ext cx="2225675" cy="671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6248400" y="3657601"/>
            <a:ext cx="4267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Since the width of the strip is a very small change in </a:t>
            </a:r>
            <a:r>
              <a:rPr lang="en-US" sz="2800" i="1">
                <a:latin typeface="Times New Roman" pitchFamily="18" charset="0"/>
              </a:rPr>
              <a:t>x</a:t>
            </a:r>
            <a:r>
              <a:rPr lang="en-US"/>
              <a:t>, we could call it </a:t>
            </a:r>
            <a:r>
              <a:rPr lang="en-US" sz="2800" i="1">
                <a:latin typeface="Times New Roman" pitchFamily="18" charset="0"/>
              </a:rPr>
              <a:t>dx</a:t>
            </a:r>
            <a:r>
              <a:rPr lang="en-US"/>
              <a:t>.</a:t>
            </a:r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10210800" y="6477001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0" name="Equation" r:id="rId12" imgW="190440" imgH="139680" progId="Equation.DSMT4">
                  <p:embed/>
                </p:oleObj>
              </mc:Choice>
              <mc:Fallback>
                <p:oleObj name="Equation" r:id="rId12" imgW="190440" imgH="1396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10800" y="6477001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9" grpId="0" animBg="1"/>
      <p:bldP spid="4110" grpId="0" autoUpdateAnimBg="0"/>
      <p:bldP spid="4112" grpId="0" autoUpdateAnimBg="0"/>
      <p:bldP spid="411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152400" y="558800"/>
            <a:ext cx="7162800" cy="4775200"/>
            <a:chOff x="-1056" y="352"/>
            <a:chExt cx="4512" cy="3008"/>
          </a:xfrm>
        </p:grpSpPr>
        <p:pic>
          <p:nvPicPr>
            <p:cNvPr id="6147" name="Picture 3" descr="H6JXM20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1056" y="352"/>
              <a:ext cx="4512" cy="3008"/>
            </a:xfrm>
            <a:prstGeom prst="rect">
              <a:avLst/>
            </a:prstGeom>
            <a:noFill/>
          </p:spPr>
        </p:pic>
        <p:graphicFrame>
          <p:nvGraphicFramePr>
            <p:cNvPr id="6148" name="Object 4"/>
            <p:cNvGraphicFramePr>
              <a:graphicFrameLocks noChangeAspect="1"/>
            </p:cNvGraphicFramePr>
            <p:nvPr/>
          </p:nvGraphicFramePr>
          <p:xfrm>
            <a:off x="1584" y="864"/>
            <a:ext cx="816" cy="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9" name="Equation" r:id="rId4" imgW="660240" imgH="241200" progId="Equation.DSMT4">
                    <p:embed/>
                  </p:oleObj>
                </mc:Choice>
                <mc:Fallback>
                  <p:oleObj name="Equation" r:id="rId4" imgW="660240" imgH="241200" progId="Equation.DSMT4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84" y="864"/>
                          <a:ext cx="816" cy="29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49" name="Object 5"/>
            <p:cNvGraphicFramePr>
              <a:graphicFrameLocks noChangeAspect="1"/>
            </p:cNvGraphicFramePr>
            <p:nvPr/>
          </p:nvGraphicFramePr>
          <p:xfrm>
            <a:off x="960" y="2592"/>
            <a:ext cx="628" cy="2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90" name="Equation" r:id="rId6" imgW="507960" imgH="228600" progId="Equation.DSMT4">
                    <p:embed/>
                  </p:oleObj>
                </mc:Choice>
                <mc:Fallback>
                  <p:oleObj name="Equation" r:id="rId6" imgW="507960" imgH="228600" progId="Equation.DSMT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0" y="2592"/>
                          <a:ext cx="628" cy="2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3733800" y="1295400"/>
            <a:ext cx="0" cy="2133600"/>
          </a:xfrm>
          <a:prstGeom prst="line">
            <a:avLst/>
          </a:prstGeom>
          <a:noFill/>
          <a:ln w="25400">
            <a:solidFill>
              <a:srgbClr val="3399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6158" name="Object 14"/>
          <p:cNvGraphicFramePr>
            <a:graphicFrameLocks noChangeAspect="1"/>
          </p:cNvGraphicFramePr>
          <p:nvPr/>
        </p:nvGraphicFramePr>
        <p:xfrm>
          <a:off x="6858000" y="533400"/>
          <a:ext cx="330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1" name="Equation" r:id="rId8" imgW="164880" imgH="228600" progId="Equation.DSMT4">
                  <p:embed/>
                </p:oleObj>
              </mc:Choice>
              <mc:Fallback>
                <p:oleObj name="Equation" r:id="rId8" imgW="164880" imgH="2286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533400"/>
                        <a:ext cx="3302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9" name="Object 15"/>
          <p:cNvGraphicFramePr>
            <a:graphicFrameLocks noChangeAspect="1"/>
          </p:cNvGraphicFramePr>
          <p:nvPr/>
        </p:nvGraphicFramePr>
        <p:xfrm>
          <a:off x="6845300" y="2590800"/>
          <a:ext cx="355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2" name="Equation" r:id="rId10" imgW="177480" imgH="228600" progId="Equation.DSMT4">
                  <p:embed/>
                </p:oleObj>
              </mc:Choice>
              <mc:Fallback>
                <p:oleObj name="Equation" r:id="rId10" imgW="177480" imgH="2286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5300" y="2590800"/>
                        <a:ext cx="3556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166" name="Group 22"/>
          <p:cNvGrpSpPr>
            <a:grpSpLocks/>
          </p:cNvGrpSpPr>
          <p:nvPr/>
        </p:nvGrpSpPr>
        <p:grpSpPr bwMode="auto">
          <a:xfrm>
            <a:off x="8534400" y="762000"/>
            <a:ext cx="914400" cy="2133600"/>
            <a:chOff x="4416" y="480"/>
            <a:chExt cx="576" cy="1344"/>
          </a:xfrm>
        </p:grpSpPr>
        <p:sp>
          <p:nvSpPr>
            <p:cNvPr id="6162" name="Line 18"/>
            <p:cNvSpPr>
              <a:spLocks noChangeShapeType="1"/>
            </p:cNvSpPr>
            <p:nvPr/>
          </p:nvSpPr>
          <p:spPr bwMode="auto">
            <a:xfrm>
              <a:off x="4704" y="480"/>
              <a:ext cx="0" cy="13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Rectangle 17"/>
            <p:cNvSpPr>
              <a:spLocks noChangeArrowheads="1"/>
            </p:cNvSpPr>
            <p:nvPr/>
          </p:nvSpPr>
          <p:spPr bwMode="auto">
            <a:xfrm>
              <a:off x="4416" y="1056"/>
              <a:ext cx="576" cy="24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6160" name="Object 16"/>
            <p:cNvGraphicFramePr>
              <a:graphicFrameLocks noChangeAspect="1"/>
            </p:cNvGraphicFramePr>
            <p:nvPr/>
          </p:nvGraphicFramePr>
          <p:xfrm>
            <a:off x="4416" y="1008"/>
            <a:ext cx="560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93" name="Equation" r:id="rId12" imgW="444240" imgH="228600" progId="Equation.DSMT4">
                    <p:embed/>
                  </p:oleObj>
                </mc:Choice>
                <mc:Fallback>
                  <p:oleObj name="Equation" r:id="rId12" imgW="444240" imgH="228600" progId="Equation.DSMT4">
                    <p:embed/>
                    <p:pic>
                      <p:nvPicPr>
                        <p:cNvPr id="0" name="Picture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16" y="1008"/>
                          <a:ext cx="560" cy="2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167" name="Group 23"/>
          <p:cNvGrpSpPr>
            <a:grpSpLocks/>
          </p:cNvGrpSpPr>
          <p:nvPr/>
        </p:nvGrpSpPr>
        <p:grpSpPr bwMode="auto">
          <a:xfrm>
            <a:off x="7035800" y="2032000"/>
            <a:ext cx="1352550" cy="355600"/>
            <a:chOff x="3472" y="1280"/>
            <a:chExt cx="852" cy="224"/>
          </a:xfrm>
        </p:grpSpPr>
        <p:graphicFrame>
          <p:nvGraphicFramePr>
            <p:cNvPr id="6163" name="Object 19"/>
            <p:cNvGraphicFramePr>
              <a:graphicFrameLocks noChangeAspect="1"/>
            </p:cNvGraphicFramePr>
            <p:nvPr/>
          </p:nvGraphicFramePr>
          <p:xfrm>
            <a:off x="3472" y="1280"/>
            <a:ext cx="240" cy="2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94" name="Equation" r:id="rId14" imgW="190440" imgH="177480" progId="Equation.DSMT4">
                    <p:embed/>
                  </p:oleObj>
                </mc:Choice>
                <mc:Fallback>
                  <p:oleObj name="Equation" r:id="rId14" imgW="190440" imgH="177480" progId="Equation.DSMT4">
                    <p:embed/>
                    <p:pic>
                      <p:nvPicPr>
                        <p:cNvPr id="0" name="Picture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72" y="1280"/>
                          <a:ext cx="240" cy="22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64" name="Line 20"/>
            <p:cNvSpPr>
              <a:spLocks noChangeShapeType="1"/>
            </p:cNvSpPr>
            <p:nvPr/>
          </p:nvSpPr>
          <p:spPr bwMode="auto">
            <a:xfrm>
              <a:off x="3737" y="1399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5" name="Line 21"/>
            <p:cNvSpPr>
              <a:spLocks noChangeShapeType="1"/>
            </p:cNvSpPr>
            <p:nvPr/>
          </p:nvSpPr>
          <p:spPr bwMode="auto">
            <a:xfrm>
              <a:off x="4036" y="1399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174" name="Group 30"/>
          <p:cNvGrpSpPr>
            <a:grpSpLocks/>
          </p:cNvGrpSpPr>
          <p:nvPr/>
        </p:nvGrpSpPr>
        <p:grpSpPr bwMode="auto">
          <a:xfrm>
            <a:off x="3733800" y="762000"/>
            <a:ext cx="4191000" cy="2590800"/>
            <a:chOff x="1392" y="480"/>
            <a:chExt cx="2640" cy="1632"/>
          </a:xfrm>
        </p:grpSpPr>
        <p:sp>
          <p:nvSpPr>
            <p:cNvPr id="6157" name="Line 13"/>
            <p:cNvSpPr>
              <a:spLocks noChangeShapeType="1"/>
            </p:cNvSpPr>
            <p:nvPr/>
          </p:nvSpPr>
          <p:spPr bwMode="auto">
            <a:xfrm>
              <a:off x="4032" y="480"/>
              <a:ext cx="0" cy="1344"/>
            </a:xfrm>
            <a:prstGeom prst="line">
              <a:avLst/>
            </a:prstGeom>
            <a:noFill/>
            <a:ln w="25400">
              <a:solidFill>
                <a:srgbClr val="33996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73" name="Rectangle 29"/>
            <p:cNvSpPr>
              <a:spLocks noChangeArrowheads="1"/>
            </p:cNvSpPr>
            <p:nvPr/>
          </p:nvSpPr>
          <p:spPr bwMode="auto">
            <a:xfrm>
              <a:off x="1392" y="480"/>
              <a:ext cx="2640" cy="1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5562600" y="3581401"/>
            <a:ext cx="4876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Since the strip is a long thin rectangle, the area of the strip is:</a:t>
            </a:r>
          </a:p>
        </p:txBody>
      </p:sp>
      <p:graphicFrame>
        <p:nvGraphicFramePr>
          <p:cNvPr id="6176" name="Object 32"/>
          <p:cNvGraphicFramePr>
            <a:graphicFrameLocks noChangeAspect="1"/>
          </p:cNvGraphicFramePr>
          <p:nvPr/>
        </p:nvGraphicFramePr>
        <p:xfrm>
          <a:off x="5867400" y="4495801"/>
          <a:ext cx="396240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" name="Equation" r:id="rId16" imgW="1942920" imgH="279360" progId="Equation.DSMT4">
                  <p:embed/>
                </p:oleObj>
              </mc:Choice>
              <mc:Fallback>
                <p:oleObj name="Equation" r:id="rId16" imgW="1942920" imgH="279360" progId="Equation.DSMT4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495801"/>
                        <a:ext cx="3962400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77" name="Text Box 33"/>
          <p:cNvSpPr txBox="1">
            <a:spLocks noChangeArrowheads="1"/>
          </p:cNvSpPr>
          <p:nvPr/>
        </p:nvSpPr>
        <p:spPr bwMode="auto">
          <a:xfrm>
            <a:off x="2727326" y="5684838"/>
            <a:ext cx="4283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If we add all the strips, we get:</a:t>
            </a:r>
          </a:p>
        </p:txBody>
      </p:sp>
      <p:graphicFrame>
        <p:nvGraphicFramePr>
          <p:cNvPr id="6178" name="Object 34"/>
          <p:cNvGraphicFramePr>
            <a:graphicFrameLocks noChangeAspect="1"/>
          </p:cNvGraphicFramePr>
          <p:nvPr/>
        </p:nvGraphicFramePr>
        <p:xfrm>
          <a:off x="7086600" y="5416550"/>
          <a:ext cx="2209800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6" name="Equation" r:id="rId18" imgW="965160" imgH="330120" progId="Equation.DSMT4">
                  <p:embed/>
                </p:oleObj>
              </mc:Choice>
              <mc:Fallback>
                <p:oleObj name="Equation" r:id="rId18" imgW="965160" imgH="330120" progId="Equation.DSMT4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5416550"/>
                        <a:ext cx="2209800" cy="755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79" name="Object 35"/>
          <p:cNvGraphicFramePr>
            <a:graphicFrameLocks noChangeAspect="1"/>
          </p:cNvGraphicFramePr>
          <p:nvPr/>
        </p:nvGraphicFramePr>
        <p:xfrm>
          <a:off x="10210800" y="6477001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7" name="Equation" r:id="rId20" imgW="190440" imgH="139680" progId="Equation.DSMT4">
                  <p:embed/>
                </p:oleObj>
              </mc:Choice>
              <mc:Fallback>
                <p:oleObj name="Equation" r:id="rId20" imgW="190440" imgH="139680" progId="Equation.DSMT4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10800" y="6477001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" dur="5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5" grpId="0" autoUpdateAnimBg="0"/>
      <p:bldP spid="617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152400" y="558800"/>
            <a:ext cx="7162800" cy="4775200"/>
            <a:chOff x="-1056" y="352"/>
            <a:chExt cx="4512" cy="3008"/>
          </a:xfrm>
        </p:grpSpPr>
        <p:pic>
          <p:nvPicPr>
            <p:cNvPr id="7171" name="Picture 3" descr="H6JXM20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1056" y="352"/>
              <a:ext cx="4512" cy="3008"/>
            </a:xfrm>
            <a:prstGeom prst="rect">
              <a:avLst/>
            </a:prstGeom>
            <a:noFill/>
          </p:spPr>
        </p:pic>
        <p:graphicFrame>
          <p:nvGraphicFramePr>
            <p:cNvPr id="7172" name="Object 4"/>
            <p:cNvGraphicFramePr>
              <a:graphicFrameLocks noChangeAspect="1"/>
            </p:cNvGraphicFramePr>
            <p:nvPr/>
          </p:nvGraphicFramePr>
          <p:xfrm>
            <a:off x="1584" y="864"/>
            <a:ext cx="816" cy="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09" name="Equation" r:id="rId4" imgW="660240" imgH="241200" progId="Equation.DSMT4">
                    <p:embed/>
                  </p:oleObj>
                </mc:Choice>
                <mc:Fallback>
                  <p:oleObj name="Equation" r:id="rId4" imgW="660240" imgH="241200" progId="Equation.DSMT4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84" y="864"/>
                          <a:ext cx="816" cy="29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73" name="Object 5"/>
            <p:cNvGraphicFramePr>
              <a:graphicFrameLocks noChangeAspect="1"/>
            </p:cNvGraphicFramePr>
            <p:nvPr/>
          </p:nvGraphicFramePr>
          <p:xfrm>
            <a:off x="960" y="2592"/>
            <a:ext cx="628" cy="2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10" name="Equation" r:id="rId6" imgW="507960" imgH="228600" progId="Equation.DSMT4">
                    <p:embed/>
                  </p:oleObj>
                </mc:Choice>
                <mc:Fallback>
                  <p:oleObj name="Equation" r:id="rId6" imgW="507960" imgH="228600" progId="Equation.DSMT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0" y="2592"/>
                          <a:ext cx="628" cy="2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3733800" y="1295400"/>
            <a:ext cx="0" cy="2133600"/>
          </a:xfrm>
          <a:prstGeom prst="line">
            <a:avLst/>
          </a:prstGeom>
          <a:noFill/>
          <a:ln w="25400">
            <a:solidFill>
              <a:srgbClr val="3399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7191" name="Object 23"/>
          <p:cNvGraphicFramePr>
            <a:graphicFrameLocks noChangeAspect="1"/>
          </p:cNvGraphicFramePr>
          <p:nvPr/>
        </p:nvGraphicFramePr>
        <p:xfrm>
          <a:off x="6400800" y="533400"/>
          <a:ext cx="2209800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1" name="Equation" r:id="rId8" imgW="965160" imgH="330120" progId="Equation.DSMT4">
                  <p:embed/>
                </p:oleObj>
              </mc:Choice>
              <mc:Fallback>
                <p:oleObj name="Equation" r:id="rId8" imgW="965160" imgH="33012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533400"/>
                        <a:ext cx="2209800" cy="755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92" name="Object 24"/>
          <p:cNvGraphicFramePr>
            <a:graphicFrameLocks noChangeAspect="1"/>
          </p:cNvGraphicFramePr>
          <p:nvPr/>
        </p:nvGraphicFramePr>
        <p:xfrm>
          <a:off x="6400800" y="1431925"/>
          <a:ext cx="2528888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2" name="Equation" r:id="rId10" imgW="1104840" imgH="482400" progId="Equation.DSMT4">
                  <p:embed/>
                </p:oleObj>
              </mc:Choice>
              <mc:Fallback>
                <p:oleObj name="Equation" r:id="rId10" imgW="1104840" imgH="48240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1431925"/>
                        <a:ext cx="2528888" cy="1104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93" name="Object 25"/>
          <p:cNvGraphicFramePr>
            <a:graphicFrameLocks noChangeAspect="1"/>
          </p:cNvGraphicFramePr>
          <p:nvPr/>
        </p:nvGraphicFramePr>
        <p:xfrm>
          <a:off x="5819776" y="2840039"/>
          <a:ext cx="3692525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3" name="Equation" r:id="rId12" imgW="1612800" imgH="431640" progId="Equation.DSMT4">
                  <p:embed/>
                </p:oleObj>
              </mc:Choice>
              <mc:Fallback>
                <p:oleObj name="Equation" r:id="rId12" imgW="1612800" imgH="431640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9776" y="2840039"/>
                        <a:ext cx="3692525" cy="987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94" name="Object 26"/>
          <p:cNvGraphicFramePr>
            <a:graphicFrameLocks noChangeAspect="1"/>
          </p:cNvGraphicFramePr>
          <p:nvPr/>
        </p:nvGraphicFramePr>
        <p:xfrm>
          <a:off x="6550026" y="4008438"/>
          <a:ext cx="2327275" cy="90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4" name="Equation" r:id="rId14" imgW="1015920" imgH="393480" progId="Equation.DSMT4">
                  <p:embed/>
                </p:oleObj>
              </mc:Choice>
              <mc:Fallback>
                <p:oleObj name="Equation" r:id="rId14" imgW="1015920" imgH="393480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0026" y="4008438"/>
                        <a:ext cx="2327275" cy="900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95" name="Object 27"/>
          <p:cNvGraphicFramePr>
            <a:graphicFrameLocks noChangeAspect="1"/>
          </p:cNvGraphicFramePr>
          <p:nvPr/>
        </p:nvGraphicFramePr>
        <p:xfrm>
          <a:off x="5006976" y="5195888"/>
          <a:ext cx="2676525" cy="90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5" name="Equation" r:id="rId16" imgW="1168200" imgH="393480" progId="Equation.DSMT4">
                  <p:embed/>
                </p:oleObj>
              </mc:Choice>
              <mc:Fallback>
                <p:oleObj name="Equation" r:id="rId16" imgW="1168200" imgH="39348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6976" y="5195888"/>
                        <a:ext cx="2676525" cy="900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96" name="Object 28"/>
          <p:cNvGraphicFramePr>
            <a:graphicFrameLocks noChangeAspect="1"/>
          </p:cNvGraphicFramePr>
          <p:nvPr/>
        </p:nvGraphicFramePr>
        <p:xfrm>
          <a:off x="7848601" y="5181601"/>
          <a:ext cx="785813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6" name="Equation" r:id="rId18" imgW="342720" imgH="393480" progId="Equation.DSMT4">
                  <p:embed/>
                </p:oleObj>
              </mc:Choice>
              <mc:Fallback>
                <p:oleObj name="Equation" r:id="rId18" imgW="342720" imgH="393480" progId="Equation.DSMT4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1" y="5181601"/>
                        <a:ext cx="785813" cy="900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97" name="Object 29"/>
          <p:cNvGraphicFramePr>
            <a:graphicFrameLocks noChangeAspect="1"/>
          </p:cNvGraphicFramePr>
          <p:nvPr/>
        </p:nvGraphicFramePr>
        <p:xfrm>
          <a:off x="8902700" y="5181601"/>
          <a:ext cx="611188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7" name="Equation" r:id="rId20" imgW="266400" imgH="393480" progId="Equation.DSMT4">
                  <p:embed/>
                </p:oleObj>
              </mc:Choice>
              <mc:Fallback>
                <p:oleObj name="Equation" r:id="rId20" imgW="266400" imgH="393480" progId="Equation.DSMT4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02700" y="5181601"/>
                        <a:ext cx="611188" cy="900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98" name="Object 30"/>
          <p:cNvGraphicFramePr>
            <a:graphicFrameLocks noChangeAspect="1"/>
          </p:cNvGraphicFramePr>
          <p:nvPr/>
        </p:nvGraphicFramePr>
        <p:xfrm>
          <a:off x="10210800" y="6477001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8" name="Equation" r:id="rId22" imgW="190440" imgH="139680" progId="Equation.DSMT4">
                  <p:embed/>
                </p:oleObj>
              </mc:Choice>
              <mc:Fallback>
                <p:oleObj name="Equation" r:id="rId22" imgW="190440" imgH="139680" progId="Equation.DSMT4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10800" y="6477001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895600" y="533400"/>
            <a:ext cx="6400800" cy="20574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079750" y="649288"/>
            <a:ext cx="6064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The formula for the area between curves is:</a:t>
            </a:r>
          </a:p>
        </p:txBody>
      </p:sp>
      <p:graphicFrame>
        <p:nvGraphicFramePr>
          <p:cNvPr id="15360" name="Object 0"/>
          <p:cNvGraphicFramePr>
            <a:graphicFrameLocks noChangeAspect="1"/>
          </p:cNvGraphicFramePr>
          <p:nvPr/>
        </p:nvGraphicFramePr>
        <p:xfrm>
          <a:off x="3886200" y="1600200"/>
          <a:ext cx="4419600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Equation" r:id="rId3" imgW="1777680" imgH="330120" progId="Equation.DSMT4">
                  <p:embed/>
                </p:oleObj>
              </mc:Choice>
              <mc:Fallback>
                <p:oleObj name="Equation" r:id="rId3" imgW="1777680" imgH="330120" progId="Equation.DSMT4">
                  <p:embed/>
                  <p:pic>
                    <p:nvPicPr>
                      <p:cNvPr id="0" name="Picture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1600200"/>
                        <a:ext cx="4419600" cy="820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803526" y="3544889"/>
            <a:ext cx="69500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We will use this so much, that you won’t need to “memorize” the formula!</a:t>
            </a:r>
          </a:p>
        </p:txBody>
      </p:sp>
      <p:graphicFrame>
        <p:nvGraphicFramePr>
          <p:cNvPr id="15361" name="Object 1"/>
          <p:cNvGraphicFramePr>
            <a:graphicFrameLocks noChangeAspect="1"/>
          </p:cNvGraphicFramePr>
          <p:nvPr/>
        </p:nvGraphicFramePr>
        <p:xfrm>
          <a:off x="10210800" y="6477001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Equation" r:id="rId5" imgW="190440" imgH="139680" progId="Equation.DSMT4">
                  <p:embed/>
                </p:oleObj>
              </mc:Choice>
              <mc:Fallback>
                <p:oleObj name="Equation" r:id="rId5" imgW="190440" imgH="13968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10800" y="6477001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71" name="Group 31"/>
          <p:cNvGrpSpPr>
            <a:grpSpLocks/>
          </p:cNvGrpSpPr>
          <p:nvPr/>
        </p:nvGrpSpPr>
        <p:grpSpPr bwMode="auto">
          <a:xfrm>
            <a:off x="1905000" y="2489200"/>
            <a:ext cx="4038600" cy="2692400"/>
            <a:chOff x="240" y="0"/>
            <a:chExt cx="2544" cy="1696"/>
          </a:xfrm>
        </p:grpSpPr>
        <p:pic>
          <p:nvPicPr>
            <p:cNvPr id="10272" name="Picture 32" descr="H6JXM20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0" y="0"/>
              <a:ext cx="2544" cy="1696"/>
            </a:xfrm>
            <a:prstGeom prst="rect">
              <a:avLst/>
            </a:prstGeom>
            <a:noFill/>
          </p:spPr>
        </p:pic>
        <p:sp>
          <p:nvSpPr>
            <p:cNvPr id="10273" name="Line 33"/>
            <p:cNvSpPr>
              <a:spLocks noChangeShapeType="1"/>
            </p:cNvSpPr>
            <p:nvPr/>
          </p:nvSpPr>
          <p:spPr bwMode="auto">
            <a:xfrm>
              <a:off x="495" y="1358"/>
              <a:ext cx="1025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0274" name="Object 34"/>
            <p:cNvGraphicFramePr>
              <a:graphicFrameLocks noChangeAspect="1"/>
            </p:cNvGraphicFramePr>
            <p:nvPr/>
          </p:nvGraphicFramePr>
          <p:xfrm>
            <a:off x="1248" y="288"/>
            <a:ext cx="480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02" name="Equation" r:id="rId4" imgW="482400" imgH="241200" progId="Equation.DSMT4">
                    <p:embed/>
                  </p:oleObj>
                </mc:Choice>
                <mc:Fallback>
                  <p:oleObj name="Equation" r:id="rId4" imgW="482400" imgH="241200" progId="Equation.DSMT4">
                    <p:embed/>
                    <p:pic>
                      <p:nvPicPr>
                        <p:cNvPr id="0" name="Picture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8" y="288"/>
                          <a:ext cx="480" cy="2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75" name="Object 35"/>
            <p:cNvGraphicFramePr>
              <a:graphicFrameLocks noChangeAspect="1"/>
            </p:cNvGraphicFramePr>
            <p:nvPr/>
          </p:nvGraphicFramePr>
          <p:xfrm>
            <a:off x="2068" y="883"/>
            <a:ext cx="568" cy="2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03" name="Equation" r:id="rId6" imgW="571320" imgH="203040" progId="Equation.DSMT4">
                    <p:embed/>
                  </p:oleObj>
                </mc:Choice>
                <mc:Fallback>
                  <p:oleObj name="Equation" r:id="rId6" imgW="571320" imgH="203040" progId="Equation.DSMT4">
                    <p:embed/>
                    <p:pic>
                      <p:nvPicPr>
                        <p:cNvPr id="0" name="Picture 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68" y="883"/>
                          <a:ext cx="568" cy="20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270" name="Group 30"/>
          <p:cNvGrpSpPr>
            <a:grpSpLocks/>
          </p:cNvGrpSpPr>
          <p:nvPr/>
        </p:nvGrpSpPr>
        <p:grpSpPr bwMode="auto">
          <a:xfrm>
            <a:off x="1905000" y="0"/>
            <a:ext cx="4038600" cy="2692400"/>
            <a:chOff x="240" y="0"/>
            <a:chExt cx="2544" cy="1696"/>
          </a:xfrm>
        </p:grpSpPr>
        <p:pic>
          <p:nvPicPr>
            <p:cNvPr id="10243" name="Picture 3" descr="H6JXM20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0" y="0"/>
              <a:ext cx="2544" cy="1696"/>
            </a:xfrm>
            <a:prstGeom prst="rect">
              <a:avLst/>
            </a:prstGeom>
            <a:noFill/>
          </p:spPr>
        </p:pic>
        <p:sp>
          <p:nvSpPr>
            <p:cNvPr id="10244" name="Line 4"/>
            <p:cNvSpPr>
              <a:spLocks noChangeShapeType="1"/>
            </p:cNvSpPr>
            <p:nvPr/>
          </p:nvSpPr>
          <p:spPr bwMode="auto">
            <a:xfrm>
              <a:off x="495" y="1358"/>
              <a:ext cx="1025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0245" name="Object 5"/>
            <p:cNvGraphicFramePr>
              <a:graphicFrameLocks noChangeAspect="1"/>
            </p:cNvGraphicFramePr>
            <p:nvPr/>
          </p:nvGraphicFramePr>
          <p:xfrm>
            <a:off x="1248" y="288"/>
            <a:ext cx="480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04" name="Equation" r:id="rId8" imgW="482400" imgH="241200" progId="Equation.DSMT4">
                    <p:embed/>
                  </p:oleObj>
                </mc:Choice>
                <mc:Fallback>
                  <p:oleObj name="Equation" r:id="rId8" imgW="482400" imgH="241200" progId="Equation.DSMT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8" y="288"/>
                          <a:ext cx="480" cy="2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46" name="Object 6"/>
            <p:cNvGraphicFramePr>
              <a:graphicFrameLocks noChangeAspect="1"/>
            </p:cNvGraphicFramePr>
            <p:nvPr/>
          </p:nvGraphicFramePr>
          <p:xfrm>
            <a:off x="2068" y="883"/>
            <a:ext cx="568" cy="2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05" name="Equation" r:id="rId9" imgW="571320" imgH="203040" progId="Equation.DSMT4">
                    <p:embed/>
                  </p:oleObj>
                </mc:Choice>
                <mc:Fallback>
                  <p:oleObj name="Equation" r:id="rId9" imgW="571320" imgH="203040" progId="Equation.DSMT4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68" y="883"/>
                          <a:ext cx="568" cy="20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6172200" y="268289"/>
            <a:ext cx="426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If we try vertical strips, we have to integrate in two parts:</a:t>
            </a:r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3424238" y="1206500"/>
            <a:ext cx="0" cy="941388"/>
          </a:xfrm>
          <a:prstGeom prst="line">
            <a:avLst/>
          </a:prstGeom>
          <a:noFill/>
          <a:ln w="25400">
            <a:solidFill>
              <a:srgbClr val="3399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4421188" y="849313"/>
            <a:ext cx="0" cy="812800"/>
          </a:xfrm>
          <a:prstGeom prst="line">
            <a:avLst/>
          </a:prstGeom>
          <a:noFill/>
          <a:ln w="25400">
            <a:solidFill>
              <a:srgbClr val="3399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255" name="Group 15"/>
          <p:cNvGrpSpPr>
            <a:grpSpLocks/>
          </p:cNvGrpSpPr>
          <p:nvPr/>
        </p:nvGrpSpPr>
        <p:grpSpPr bwMode="auto">
          <a:xfrm>
            <a:off x="2743200" y="1676400"/>
            <a:ext cx="946150" cy="355600"/>
            <a:chOff x="768" y="1056"/>
            <a:chExt cx="596" cy="224"/>
          </a:xfrm>
        </p:grpSpPr>
        <p:graphicFrame>
          <p:nvGraphicFramePr>
            <p:cNvPr id="10251" name="Object 11"/>
            <p:cNvGraphicFramePr>
              <a:graphicFrameLocks noChangeAspect="1"/>
            </p:cNvGraphicFramePr>
            <p:nvPr/>
          </p:nvGraphicFramePr>
          <p:xfrm>
            <a:off x="768" y="1056"/>
            <a:ext cx="240" cy="2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06" name="Equation" r:id="rId10" imgW="190440" imgH="177480" progId="Equation.DSMT4">
                    <p:embed/>
                  </p:oleObj>
                </mc:Choice>
                <mc:Fallback>
                  <p:oleObj name="Equation" r:id="rId10" imgW="190440" imgH="177480" progId="Equation.DSMT4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8" y="1056"/>
                          <a:ext cx="240" cy="22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252" name="Line 12"/>
            <p:cNvSpPr>
              <a:spLocks noChangeShapeType="1"/>
            </p:cNvSpPr>
            <p:nvPr/>
          </p:nvSpPr>
          <p:spPr bwMode="auto">
            <a:xfrm>
              <a:off x="1024" y="1193"/>
              <a:ext cx="1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53" name="Line 13"/>
            <p:cNvSpPr>
              <a:spLocks noChangeShapeType="1"/>
            </p:cNvSpPr>
            <p:nvPr/>
          </p:nvSpPr>
          <p:spPr bwMode="auto">
            <a:xfrm>
              <a:off x="1197" y="1193"/>
              <a:ext cx="1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56" name="Group 16"/>
          <p:cNvGrpSpPr>
            <a:grpSpLocks/>
          </p:cNvGrpSpPr>
          <p:nvPr/>
        </p:nvGrpSpPr>
        <p:grpSpPr bwMode="auto">
          <a:xfrm>
            <a:off x="3735388" y="1143000"/>
            <a:ext cx="946150" cy="355600"/>
            <a:chOff x="768" y="1056"/>
            <a:chExt cx="596" cy="224"/>
          </a:xfrm>
        </p:grpSpPr>
        <p:graphicFrame>
          <p:nvGraphicFramePr>
            <p:cNvPr id="10257" name="Object 17"/>
            <p:cNvGraphicFramePr>
              <a:graphicFrameLocks noChangeAspect="1"/>
            </p:cNvGraphicFramePr>
            <p:nvPr/>
          </p:nvGraphicFramePr>
          <p:xfrm>
            <a:off x="768" y="1056"/>
            <a:ext cx="240" cy="2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07" name="Equation" r:id="rId12" imgW="190440" imgH="177480" progId="Equation.DSMT4">
                    <p:embed/>
                  </p:oleObj>
                </mc:Choice>
                <mc:Fallback>
                  <p:oleObj name="Equation" r:id="rId12" imgW="190440" imgH="177480" progId="Equation.DSMT4">
                    <p:embed/>
                    <p:pic>
                      <p:nvPicPr>
                        <p:cNvPr id="0" name="Picture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8" y="1056"/>
                          <a:ext cx="240" cy="22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258" name="Line 18"/>
            <p:cNvSpPr>
              <a:spLocks noChangeShapeType="1"/>
            </p:cNvSpPr>
            <p:nvPr/>
          </p:nvSpPr>
          <p:spPr bwMode="auto">
            <a:xfrm>
              <a:off x="1024" y="1193"/>
              <a:ext cx="1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59" name="Line 19"/>
            <p:cNvSpPr>
              <a:spLocks noChangeShapeType="1"/>
            </p:cNvSpPr>
            <p:nvPr/>
          </p:nvSpPr>
          <p:spPr bwMode="auto">
            <a:xfrm>
              <a:off x="1197" y="1193"/>
              <a:ext cx="1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10260" name="Object 20"/>
          <p:cNvGraphicFramePr>
            <a:graphicFrameLocks noChangeAspect="1"/>
          </p:cNvGraphicFramePr>
          <p:nvPr/>
        </p:nvGraphicFramePr>
        <p:xfrm>
          <a:off x="6400800" y="1371601"/>
          <a:ext cx="3657600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8" name="Equation" r:id="rId13" imgW="1765080" imgH="330120" progId="Equation.DSMT4">
                  <p:embed/>
                </p:oleObj>
              </mc:Choice>
              <mc:Fallback>
                <p:oleObj name="Equation" r:id="rId13" imgW="1765080" imgH="33012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1371601"/>
                        <a:ext cx="3657600" cy="684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8" name="Line 28"/>
          <p:cNvSpPr>
            <a:spLocks noChangeShapeType="1"/>
          </p:cNvSpPr>
          <p:nvPr/>
        </p:nvSpPr>
        <p:spPr bwMode="auto">
          <a:xfrm>
            <a:off x="2767014" y="4038600"/>
            <a:ext cx="1773237" cy="0"/>
          </a:xfrm>
          <a:prstGeom prst="line">
            <a:avLst/>
          </a:prstGeom>
          <a:noFill/>
          <a:ln w="25400">
            <a:solidFill>
              <a:srgbClr val="3399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6232526" y="2782889"/>
            <a:ext cx="40544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We can find the same area using a horizontal strip.</a:t>
            </a:r>
          </a:p>
        </p:txBody>
      </p:sp>
      <p:grpSp>
        <p:nvGrpSpPr>
          <p:cNvPr id="10287" name="Group 47"/>
          <p:cNvGrpSpPr>
            <a:grpSpLocks/>
          </p:cNvGrpSpPr>
          <p:nvPr/>
        </p:nvGrpSpPr>
        <p:grpSpPr bwMode="auto">
          <a:xfrm>
            <a:off x="3505200" y="3756026"/>
            <a:ext cx="406400" cy="917575"/>
            <a:chOff x="1248" y="2366"/>
            <a:chExt cx="256" cy="578"/>
          </a:xfrm>
        </p:grpSpPr>
        <p:graphicFrame>
          <p:nvGraphicFramePr>
            <p:cNvPr id="10277" name="Object 37"/>
            <p:cNvGraphicFramePr>
              <a:graphicFrameLocks noChangeAspect="1"/>
            </p:cNvGraphicFramePr>
            <p:nvPr/>
          </p:nvGraphicFramePr>
          <p:xfrm>
            <a:off x="1248" y="2688"/>
            <a:ext cx="256" cy="2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09" name="Equation" r:id="rId15" imgW="203040" imgH="203040" progId="Equation.DSMT4">
                    <p:embed/>
                  </p:oleObj>
                </mc:Choice>
                <mc:Fallback>
                  <p:oleObj name="Equation" r:id="rId15" imgW="203040" imgH="203040" progId="Equation.DSMT4">
                    <p:embed/>
                    <p:pic>
                      <p:nvPicPr>
                        <p:cNvPr id="0" name="Picture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8" y="2688"/>
                          <a:ext cx="256" cy="25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280" name="Line 40"/>
            <p:cNvSpPr>
              <a:spLocks noChangeShapeType="1"/>
            </p:cNvSpPr>
            <p:nvPr/>
          </p:nvSpPr>
          <p:spPr bwMode="auto">
            <a:xfrm flipV="1">
              <a:off x="1392" y="254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81" name="Line 41"/>
            <p:cNvSpPr>
              <a:spLocks noChangeShapeType="1"/>
            </p:cNvSpPr>
            <p:nvPr/>
          </p:nvSpPr>
          <p:spPr bwMode="auto">
            <a:xfrm flipV="1">
              <a:off x="1392" y="2366"/>
              <a:ext cx="0" cy="1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82" name="Text Box 42"/>
          <p:cNvSpPr txBox="1">
            <a:spLocks noChangeArrowheads="1"/>
          </p:cNvSpPr>
          <p:nvPr/>
        </p:nvSpPr>
        <p:spPr bwMode="auto">
          <a:xfrm>
            <a:off x="6248401" y="3886201"/>
            <a:ext cx="4054475" cy="173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Since the width of the strip is </a:t>
            </a:r>
            <a:r>
              <a:rPr lang="en-US" sz="2800" i="1">
                <a:latin typeface="Times New Roman" pitchFamily="18" charset="0"/>
              </a:rPr>
              <a:t>dy</a:t>
            </a:r>
            <a:r>
              <a:rPr lang="en-US"/>
              <a:t>, we find the length of the strip by solving for </a:t>
            </a:r>
            <a:r>
              <a:rPr lang="en-US" sz="2800" i="1">
                <a:latin typeface="Times New Roman" pitchFamily="18" charset="0"/>
              </a:rPr>
              <a:t>x</a:t>
            </a:r>
            <a:r>
              <a:rPr lang="en-US"/>
              <a:t> in terms of </a:t>
            </a:r>
            <a:r>
              <a:rPr lang="en-US" sz="2800" i="1">
                <a:latin typeface="Times New Roman" pitchFamily="18" charset="0"/>
              </a:rPr>
              <a:t>y</a:t>
            </a:r>
            <a:r>
              <a:rPr lang="en-US"/>
              <a:t>.</a:t>
            </a:r>
          </a:p>
        </p:txBody>
      </p:sp>
      <p:graphicFrame>
        <p:nvGraphicFramePr>
          <p:cNvPr id="10283" name="Object 43"/>
          <p:cNvGraphicFramePr>
            <a:graphicFrameLocks noChangeAspect="1"/>
          </p:cNvGraphicFramePr>
          <p:nvPr/>
        </p:nvGraphicFramePr>
        <p:xfrm>
          <a:off x="2057400" y="4953000"/>
          <a:ext cx="10668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0" name="Equation" r:id="rId17" imgW="482400" imgH="241200" progId="Equation.DSMT4">
                  <p:embed/>
                </p:oleObj>
              </mc:Choice>
              <mc:Fallback>
                <p:oleObj name="Equation" r:id="rId17" imgW="482400" imgH="241200" progId="Equation.DSMT4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953000"/>
                        <a:ext cx="10668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4" name="Object 44"/>
          <p:cNvGraphicFramePr>
            <a:graphicFrameLocks noChangeAspect="1"/>
          </p:cNvGraphicFramePr>
          <p:nvPr/>
        </p:nvGraphicFramePr>
        <p:xfrm>
          <a:off x="2057400" y="5576889"/>
          <a:ext cx="954088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1" name="Equation" r:id="rId19" imgW="431640" imgH="228600" progId="Equation.DSMT4">
                  <p:embed/>
                </p:oleObj>
              </mc:Choice>
              <mc:Fallback>
                <p:oleObj name="Equation" r:id="rId19" imgW="431640" imgH="228600" progId="Equation.DSMT4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5576889"/>
                        <a:ext cx="954088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5" name="Object 45"/>
          <p:cNvGraphicFramePr>
            <a:graphicFrameLocks noChangeAspect="1"/>
          </p:cNvGraphicFramePr>
          <p:nvPr/>
        </p:nvGraphicFramePr>
        <p:xfrm>
          <a:off x="3689350" y="5037138"/>
          <a:ext cx="1263650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2" name="Equation" r:id="rId21" imgW="571320" imgH="203040" progId="Equation.DSMT4">
                  <p:embed/>
                </p:oleObj>
              </mc:Choice>
              <mc:Fallback>
                <p:oleObj name="Equation" r:id="rId21" imgW="571320" imgH="203040" progId="Equation.DSMT4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9350" y="5037138"/>
                        <a:ext cx="1263650" cy="449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6" name="Object 46"/>
          <p:cNvGraphicFramePr>
            <a:graphicFrameLocks noChangeAspect="1"/>
          </p:cNvGraphicFramePr>
          <p:nvPr/>
        </p:nvGraphicFramePr>
        <p:xfrm>
          <a:off x="3643314" y="5638801"/>
          <a:ext cx="1292225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3" name="Equation" r:id="rId23" imgW="583920" imgH="203040" progId="Equation.DSMT4">
                  <p:embed/>
                </p:oleObj>
              </mc:Choice>
              <mc:Fallback>
                <p:oleObj name="Equation" r:id="rId23" imgW="583920" imgH="203040" progId="Equation.DSMT4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3314" y="5638801"/>
                        <a:ext cx="1292225" cy="449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8" name="Object 48"/>
          <p:cNvGraphicFramePr>
            <a:graphicFrameLocks noChangeAspect="1"/>
          </p:cNvGraphicFramePr>
          <p:nvPr/>
        </p:nvGraphicFramePr>
        <p:xfrm>
          <a:off x="10210800" y="6477001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4" name="Equation" r:id="rId25" imgW="190440" imgH="139680" progId="Equation.DSMT4">
                  <p:embed/>
                </p:oleObj>
              </mc:Choice>
              <mc:Fallback>
                <p:oleObj name="Equation" r:id="rId25" imgW="190440" imgH="139680" progId="Equation.DSMT4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10800" y="6477001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0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 autoUpdateAnimBg="0"/>
      <p:bldP spid="10248" grpId="0" animBg="1"/>
      <p:bldP spid="10249" grpId="0" animBg="1"/>
      <p:bldP spid="10268" grpId="0" animBg="1"/>
      <p:bldP spid="10269" grpId="0" autoUpdateAnimBg="0"/>
      <p:bldP spid="1028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98" name="Group 34"/>
          <p:cNvGrpSpPr>
            <a:grpSpLocks/>
          </p:cNvGrpSpPr>
          <p:nvPr/>
        </p:nvGrpSpPr>
        <p:grpSpPr bwMode="auto">
          <a:xfrm>
            <a:off x="1905001" y="228601"/>
            <a:ext cx="8397875" cy="3598863"/>
            <a:chOff x="240" y="144"/>
            <a:chExt cx="5290" cy="2267"/>
          </a:xfrm>
        </p:grpSpPr>
        <p:grpSp>
          <p:nvGrpSpPr>
            <p:cNvPr id="11266" name="Group 2"/>
            <p:cNvGrpSpPr>
              <a:grpSpLocks/>
            </p:cNvGrpSpPr>
            <p:nvPr/>
          </p:nvGrpSpPr>
          <p:grpSpPr bwMode="auto">
            <a:xfrm>
              <a:off x="240" y="144"/>
              <a:ext cx="2544" cy="1696"/>
              <a:chOff x="240" y="0"/>
              <a:chExt cx="2544" cy="1696"/>
            </a:xfrm>
          </p:grpSpPr>
          <p:pic>
            <p:nvPicPr>
              <p:cNvPr id="11267" name="Picture 3" descr="H6JXM200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40" y="0"/>
                <a:ext cx="2544" cy="1696"/>
              </a:xfrm>
              <a:prstGeom prst="rect">
                <a:avLst/>
              </a:prstGeom>
              <a:noFill/>
            </p:spPr>
          </p:pic>
          <p:sp>
            <p:nvSpPr>
              <p:cNvPr id="11268" name="Line 4"/>
              <p:cNvSpPr>
                <a:spLocks noChangeShapeType="1"/>
              </p:cNvSpPr>
              <p:nvPr/>
            </p:nvSpPr>
            <p:spPr bwMode="auto">
              <a:xfrm>
                <a:off x="495" y="1358"/>
                <a:ext cx="1025" cy="0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aphicFrame>
            <p:nvGraphicFramePr>
              <p:cNvPr id="11269" name="Object 5"/>
              <p:cNvGraphicFramePr>
                <a:graphicFrameLocks noChangeAspect="1"/>
              </p:cNvGraphicFramePr>
              <p:nvPr/>
            </p:nvGraphicFramePr>
            <p:xfrm>
              <a:off x="1248" y="288"/>
              <a:ext cx="480" cy="2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320" name="Equation" r:id="rId4" imgW="482400" imgH="241200" progId="Equation.DSMT4">
                      <p:embed/>
                    </p:oleObj>
                  </mc:Choice>
                  <mc:Fallback>
                    <p:oleObj name="Equation" r:id="rId4" imgW="482400" imgH="241200" progId="Equation.DSMT4">
                      <p:embed/>
                      <p:pic>
                        <p:nvPicPr>
                          <p:cNvPr id="0" name="Picture 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248" y="288"/>
                            <a:ext cx="480" cy="24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1270" name="Object 6"/>
              <p:cNvGraphicFramePr>
                <a:graphicFrameLocks noChangeAspect="1"/>
              </p:cNvGraphicFramePr>
              <p:nvPr/>
            </p:nvGraphicFramePr>
            <p:xfrm>
              <a:off x="2068" y="883"/>
              <a:ext cx="568" cy="20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321" name="Equation" r:id="rId6" imgW="571320" imgH="203040" progId="Equation.DSMT4">
                      <p:embed/>
                    </p:oleObj>
                  </mc:Choice>
                  <mc:Fallback>
                    <p:oleObj name="Equation" r:id="rId6" imgW="571320" imgH="203040" progId="Equation.DSMT4">
                      <p:embed/>
                      <p:pic>
                        <p:nvPicPr>
                          <p:cNvPr id="0" name="Picture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068" y="883"/>
                            <a:ext cx="568" cy="20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1288" name="Line 24"/>
            <p:cNvSpPr>
              <a:spLocks noChangeShapeType="1"/>
            </p:cNvSpPr>
            <p:nvPr/>
          </p:nvSpPr>
          <p:spPr bwMode="auto">
            <a:xfrm>
              <a:off x="783" y="1120"/>
              <a:ext cx="1117" cy="0"/>
            </a:xfrm>
            <a:prstGeom prst="line">
              <a:avLst/>
            </a:prstGeom>
            <a:noFill/>
            <a:ln w="25400">
              <a:solidFill>
                <a:srgbClr val="33996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89" name="Text Box 25"/>
            <p:cNvSpPr txBox="1">
              <a:spLocks noChangeArrowheads="1"/>
            </p:cNvSpPr>
            <p:nvPr/>
          </p:nvSpPr>
          <p:spPr bwMode="auto">
            <a:xfrm>
              <a:off x="2966" y="329"/>
              <a:ext cx="2554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/>
                <a:t>We can find the same area using a horizontal strip.</a:t>
              </a:r>
            </a:p>
          </p:txBody>
        </p:sp>
        <p:graphicFrame>
          <p:nvGraphicFramePr>
            <p:cNvPr id="11290" name="Object 26"/>
            <p:cNvGraphicFramePr>
              <a:graphicFrameLocks noChangeAspect="1"/>
            </p:cNvGraphicFramePr>
            <p:nvPr/>
          </p:nvGraphicFramePr>
          <p:xfrm>
            <a:off x="1248" y="1264"/>
            <a:ext cx="256" cy="2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22" name="Equation" r:id="rId8" imgW="203040" imgH="203040" progId="Equation.DSMT4">
                    <p:embed/>
                  </p:oleObj>
                </mc:Choice>
                <mc:Fallback>
                  <p:oleObj name="Equation" r:id="rId8" imgW="203040" imgH="203040" progId="Equation.DSMT4">
                    <p:embed/>
                    <p:pic>
                      <p:nvPicPr>
                        <p:cNvPr id="0" name="Picture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8" y="1264"/>
                          <a:ext cx="256" cy="25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291" name="Line 27"/>
            <p:cNvSpPr>
              <a:spLocks noChangeShapeType="1"/>
            </p:cNvSpPr>
            <p:nvPr/>
          </p:nvSpPr>
          <p:spPr bwMode="auto">
            <a:xfrm flipV="1">
              <a:off x="1392" y="112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92" name="Line 28"/>
            <p:cNvSpPr>
              <a:spLocks noChangeShapeType="1"/>
            </p:cNvSpPr>
            <p:nvPr/>
          </p:nvSpPr>
          <p:spPr bwMode="auto">
            <a:xfrm flipV="1">
              <a:off x="1392" y="942"/>
              <a:ext cx="0" cy="1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93" name="Text Box 29"/>
            <p:cNvSpPr txBox="1">
              <a:spLocks noChangeArrowheads="1"/>
            </p:cNvSpPr>
            <p:nvPr/>
          </p:nvSpPr>
          <p:spPr bwMode="auto">
            <a:xfrm>
              <a:off x="2976" y="1024"/>
              <a:ext cx="2554" cy="10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/>
                <a:t>Since the width of the strip is </a:t>
              </a:r>
              <a:r>
                <a:rPr lang="en-US" sz="2800" i="1">
                  <a:latin typeface="Times New Roman" pitchFamily="18" charset="0"/>
                </a:rPr>
                <a:t>dy</a:t>
              </a:r>
              <a:r>
                <a:rPr lang="en-US"/>
                <a:t>, we find the length of the strip by solving for </a:t>
              </a:r>
              <a:r>
                <a:rPr lang="en-US" sz="2800" i="1">
                  <a:latin typeface="Times New Roman" pitchFamily="18" charset="0"/>
                </a:rPr>
                <a:t>x</a:t>
              </a:r>
              <a:r>
                <a:rPr lang="en-US"/>
                <a:t> in terms of </a:t>
              </a:r>
              <a:r>
                <a:rPr lang="en-US" sz="2800" i="1">
                  <a:latin typeface="Times New Roman" pitchFamily="18" charset="0"/>
                </a:rPr>
                <a:t>y</a:t>
              </a:r>
              <a:r>
                <a:rPr lang="en-US"/>
                <a:t>.</a:t>
              </a:r>
            </a:p>
          </p:txBody>
        </p:sp>
        <p:graphicFrame>
          <p:nvGraphicFramePr>
            <p:cNvPr id="11294" name="Object 30"/>
            <p:cNvGraphicFramePr>
              <a:graphicFrameLocks noChangeAspect="1"/>
            </p:cNvGraphicFramePr>
            <p:nvPr/>
          </p:nvGraphicFramePr>
          <p:xfrm>
            <a:off x="336" y="1696"/>
            <a:ext cx="672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23" name="Equation" r:id="rId10" imgW="482400" imgH="241200" progId="Equation.DSMT4">
                    <p:embed/>
                  </p:oleObj>
                </mc:Choice>
                <mc:Fallback>
                  <p:oleObj name="Equation" r:id="rId10" imgW="482400" imgH="241200" progId="Equation.DSMT4">
                    <p:embed/>
                    <p:pic>
                      <p:nvPicPr>
                        <p:cNvPr id="0" name="Picture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" y="1696"/>
                          <a:ext cx="672" cy="3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95" name="Object 31"/>
            <p:cNvGraphicFramePr>
              <a:graphicFrameLocks noChangeAspect="1"/>
            </p:cNvGraphicFramePr>
            <p:nvPr/>
          </p:nvGraphicFramePr>
          <p:xfrm>
            <a:off x="336" y="2089"/>
            <a:ext cx="601" cy="3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24" name="Equation" r:id="rId12" imgW="431640" imgH="228600" progId="Equation.DSMT4">
                    <p:embed/>
                  </p:oleObj>
                </mc:Choice>
                <mc:Fallback>
                  <p:oleObj name="Equation" r:id="rId12" imgW="431640" imgH="228600" progId="Equation.DSMT4">
                    <p:embed/>
                    <p:pic>
                      <p:nvPicPr>
                        <p:cNvPr id="0" name="Picture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" y="2089"/>
                          <a:ext cx="601" cy="31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96" name="Object 32"/>
            <p:cNvGraphicFramePr>
              <a:graphicFrameLocks noChangeAspect="1"/>
            </p:cNvGraphicFramePr>
            <p:nvPr/>
          </p:nvGraphicFramePr>
          <p:xfrm>
            <a:off x="1364" y="1749"/>
            <a:ext cx="796" cy="2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25" name="Equation" r:id="rId14" imgW="571320" imgH="203040" progId="Equation.DSMT4">
                    <p:embed/>
                  </p:oleObj>
                </mc:Choice>
                <mc:Fallback>
                  <p:oleObj name="Equation" r:id="rId14" imgW="571320" imgH="203040" progId="Equation.DSMT4">
                    <p:embed/>
                    <p:pic>
                      <p:nvPicPr>
                        <p:cNvPr id="0" name="Picture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64" y="1749"/>
                          <a:ext cx="796" cy="28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97" name="Object 33"/>
            <p:cNvGraphicFramePr>
              <a:graphicFrameLocks noChangeAspect="1"/>
            </p:cNvGraphicFramePr>
            <p:nvPr/>
          </p:nvGraphicFramePr>
          <p:xfrm>
            <a:off x="1335" y="2128"/>
            <a:ext cx="814" cy="2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26" name="Equation" r:id="rId16" imgW="583920" imgH="203040" progId="Equation.DSMT4">
                    <p:embed/>
                  </p:oleObj>
                </mc:Choice>
                <mc:Fallback>
                  <p:oleObj name="Equation" r:id="rId16" imgW="583920" imgH="203040" progId="Equation.DSMT4">
                    <p:embed/>
                    <p:pic>
                      <p:nvPicPr>
                        <p:cNvPr id="0" name="Picture 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35" y="2128"/>
                          <a:ext cx="814" cy="28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1299" name="Object 35"/>
          <p:cNvGraphicFramePr>
            <a:graphicFrameLocks noChangeAspect="1"/>
          </p:cNvGraphicFramePr>
          <p:nvPr/>
        </p:nvGraphicFramePr>
        <p:xfrm>
          <a:off x="2057400" y="4114801"/>
          <a:ext cx="2514600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7" name="Equation" r:id="rId18" imgW="1091880" imgH="330120" progId="Equation.DSMT4">
                  <p:embed/>
                </p:oleObj>
              </mc:Choice>
              <mc:Fallback>
                <p:oleObj name="Equation" r:id="rId18" imgW="1091880" imgH="330120" progId="Equation.DSMT4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114801"/>
                        <a:ext cx="2514600" cy="760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00" name="AutoShape 36"/>
          <p:cNvSpPr>
            <a:spLocks/>
          </p:cNvSpPr>
          <p:nvPr/>
        </p:nvSpPr>
        <p:spPr bwMode="auto">
          <a:xfrm rot="16200000">
            <a:off x="3124200" y="4191000"/>
            <a:ext cx="304800" cy="1524000"/>
          </a:xfrm>
          <a:prstGeom prst="leftBrace">
            <a:avLst>
              <a:gd name="adj1" fmla="val 41667"/>
              <a:gd name="adj2" fmla="val 50000"/>
            </a:avLst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1" name="Text Box 37"/>
          <p:cNvSpPr txBox="1">
            <a:spLocks noChangeArrowheads="1"/>
          </p:cNvSpPr>
          <p:nvPr/>
        </p:nvSpPr>
        <p:spPr bwMode="auto">
          <a:xfrm>
            <a:off x="2193925" y="5145088"/>
            <a:ext cx="2014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length of strip</a:t>
            </a:r>
          </a:p>
        </p:txBody>
      </p:sp>
      <p:sp>
        <p:nvSpPr>
          <p:cNvPr id="11302" name="Line 38"/>
          <p:cNvSpPr>
            <a:spLocks noChangeShapeType="1"/>
          </p:cNvSpPr>
          <p:nvPr/>
        </p:nvSpPr>
        <p:spPr bwMode="auto">
          <a:xfrm flipV="1">
            <a:off x="4283075" y="4724400"/>
            <a:ext cx="0" cy="106680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3" name="Text Box 39"/>
          <p:cNvSpPr txBox="1">
            <a:spLocks noChangeArrowheads="1"/>
          </p:cNvSpPr>
          <p:nvPr/>
        </p:nvSpPr>
        <p:spPr bwMode="auto">
          <a:xfrm>
            <a:off x="3286126" y="5791200"/>
            <a:ext cx="189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width of strip</a:t>
            </a:r>
          </a:p>
        </p:txBody>
      </p:sp>
      <p:graphicFrame>
        <p:nvGraphicFramePr>
          <p:cNvPr id="11304" name="Object 40"/>
          <p:cNvGraphicFramePr>
            <a:graphicFrameLocks noChangeAspect="1"/>
          </p:cNvGraphicFramePr>
          <p:nvPr/>
        </p:nvGraphicFramePr>
        <p:xfrm>
          <a:off x="6019800" y="3940175"/>
          <a:ext cx="2514600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8" name="Equation" r:id="rId20" imgW="1091880" imgH="482400" progId="Equation.DSMT4">
                  <p:embed/>
                </p:oleObj>
              </mc:Choice>
              <mc:Fallback>
                <p:oleObj name="Equation" r:id="rId20" imgW="1091880" imgH="482400" progId="Equation.DSMT4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3940175"/>
                        <a:ext cx="2514600" cy="1111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05" name="Object 41"/>
          <p:cNvGraphicFramePr>
            <a:graphicFrameLocks noChangeAspect="1"/>
          </p:cNvGraphicFramePr>
          <p:nvPr/>
        </p:nvGraphicFramePr>
        <p:xfrm>
          <a:off x="6634164" y="5341938"/>
          <a:ext cx="1285875" cy="906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9" name="Equation" r:id="rId22" imgW="558720" imgH="393480" progId="Equation.DSMT4">
                  <p:embed/>
                </p:oleObj>
              </mc:Choice>
              <mc:Fallback>
                <p:oleObj name="Equation" r:id="rId22" imgW="558720" imgH="393480" progId="Equation.DSMT4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4164" y="5341938"/>
                        <a:ext cx="1285875" cy="906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06" name="Object 42"/>
          <p:cNvGraphicFramePr>
            <a:graphicFrameLocks noChangeAspect="1"/>
          </p:cNvGraphicFramePr>
          <p:nvPr/>
        </p:nvGraphicFramePr>
        <p:xfrm>
          <a:off x="8077201" y="5341938"/>
          <a:ext cx="760413" cy="906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0" name="Equation" r:id="rId24" imgW="330120" imgH="393480" progId="Equation.DSMT4">
                  <p:embed/>
                </p:oleObj>
              </mc:Choice>
              <mc:Fallback>
                <p:oleObj name="Equation" r:id="rId24" imgW="330120" imgH="393480" progId="Equation.DSMT4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7201" y="5341938"/>
                        <a:ext cx="760413" cy="906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07" name="Object 43"/>
          <p:cNvGraphicFramePr>
            <a:graphicFrameLocks noChangeAspect="1"/>
          </p:cNvGraphicFramePr>
          <p:nvPr/>
        </p:nvGraphicFramePr>
        <p:xfrm>
          <a:off x="10210800" y="6477001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1" name="Equation" r:id="rId26" imgW="190440" imgH="139680" progId="Equation.DSMT4">
                  <p:embed/>
                </p:oleObj>
              </mc:Choice>
              <mc:Fallback>
                <p:oleObj name="Equation" r:id="rId26" imgW="190440" imgH="139680" progId="Equation.DSMT4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10800" y="6477001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00" grpId="0" animBg="1"/>
      <p:bldP spid="11301" grpId="0" autoUpdateAnimBg="0"/>
      <p:bldP spid="11302" grpId="0" animBg="1"/>
      <p:bldP spid="11303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2" name="Rectangle 24"/>
          <p:cNvSpPr>
            <a:spLocks noChangeArrowheads="1"/>
          </p:cNvSpPr>
          <p:nvPr/>
        </p:nvSpPr>
        <p:spPr bwMode="auto">
          <a:xfrm>
            <a:off x="1905000" y="4724400"/>
            <a:ext cx="7848600" cy="9906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1905000" y="4724400"/>
            <a:ext cx="7848600" cy="990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1905000" y="5715000"/>
            <a:ext cx="3886200" cy="6096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317" name="Group 29"/>
          <p:cNvGrpSpPr>
            <a:grpSpLocks/>
          </p:cNvGrpSpPr>
          <p:nvPr/>
        </p:nvGrpSpPr>
        <p:grpSpPr bwMode="auto">
          <a:xfrm>
            <a:off x="1524000" y="0"/>
            <a:ext cx="9144000" cy="6858000"/>
            <a:chOff x="0" y="0"/>
            <a:chExt cx="5760" cy="4320"/>
          </a:xfrm>
        </p:grpSpPr>
        <p:sp>
          <p:nvSpPr>
            <p:cNvPr id="12315" name="Rectangle 27"/>
            <p:cNvSpPr>
              <a:spLocks noChangeArrowheads="1"/>
            </p:cNvSpPr>
            <p:nvPr/>
          </p:nvSpPr>
          <p:spPr bwMode="auto">
            <a:xfrm>
              <a:off x="240" y="3600"/>
              <a:ext cx="2448" cy="38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6" name="Rectangle 28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1524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10" name="Rectangle 22"/>
          <p:cNvSpPr>
            <a:spLocks noChangeArrowheads="1"/>
          </p:cNvSpPr>
          <p:nvPr/>
        </p:nvSpPr>
        <p:spPr bwMode="auto">
          <a:xfrm>
            <a:off x="1905000" y="3276600"/>
            <a:ext cx="7848600" cy="14478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1905000" y="3276600"/>
            <a:ext cx="7848600" cy="1447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1905000" y="1524000"/>
            <a:ext cx="8229600" cy="16764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9" name="Rectangle 21"/>
          <p:cNvSpPr>
            <a:spLocks noChangeArrowheads="1"/>
          </p:cNvSpPr>
          <p:nvPr/>
        </p:nvSpPr>
        <p:spPr bwMode="auto">
          <a:xfrm>
            <a:off x="1905000" y="1524000"/>
            <a:ext cx="8229600" cy="1676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1828800" y="838200"/>
            <a:ext cx="3657600" cy="6858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1828800" y="838200"/>
            <a:ext cx="36576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2743200" y="304800"/>
            <a:ext cx="6248400" cy="5334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2743200" y="304800"/>
            <a:ext cx="62484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774950" y="344488"/>
            <a:ext cx="6064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General Strategy for Area Between Curves:</a:t>
            </a:r>
          </a:p>
        </p:txBody>
      </p:sp>
      <p:grpSp>
        <p:nvGrpSpPr>
          <p:cNvPr id="12307" name="Group 19"/>
          <p:cNvGrpSpPr>
            <a:grpSpLocks/>
          </p:cNvGrpSpPr>
          <p:nvPr/>
        </p:nvGrpSpPr>
        <p:grpSpPr bwMode="auto">
          <a:xfrm>
            <a:off x="1962150" y="954088"/>
            <a:ext cx="381000" cy="457200"/>
            <a:chOff x="276" y="601"/>
            <a:chExt cx="240" cy="288"/>
          </a:xfrm>
        </p:grpSpPr>
        <p:sp>
          <p:nvSpPr>
            <p:cNvPr id="12291" name="Text Box 3"/>
            <p:cNvSpPr txBox="1">
              <a:spLocks noChangeArrowheads="1"/>
            </p:cNvSpPr>
            <p:nvPr/>
          </p:nvSpPr>
          <p:spPr bwMode="auto">
            <a:xfrm>
              <a:off x="278" y="601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2292" name="Oval 4"/>
            <p:cNvSpPr>
              <a:spLocks noChangeArrowheads="1"/>
            </p:cNvSpPr>
            <p:nvPr/>
          </p:nvSpPr>
          <p:spPr bwMode="auto">
            <a:xfrm>
              <a:off x="276" y="616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590800" y="1600200"/>
            <a:ext cx="7467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Decide on vertical or horizontal strips.  (Pick whichever is easier to write formulas for the length of the strip, and/or whichever will let you integrate fewer times.)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2590800" y="962025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Sketch the curves.</a:t>
            </a:r>
          </a:p>
        </p:txBody>
      </p:sp>
      <p:sp>
        <p:nvSpPr>
          <p:cNvPr id="12296" name="Oval 8"/>
          <p:cNvSpPr>
            <a:spLocks noChangeArrowheads="1"/>
          </p:cNvSpPr>
          <p:nvPr/>
        </p:nvSpPr>
        <p:spPr bwMode="auto">
          <a:xfrm>
            <a:off x="1981200" y="16764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297" name="Oval 9"/>
          <p:cNvSpPr>
            <a:spLocks noChangeArrowheads="1"/>
          </p:cNvSpPr>
          <p:nvPr/>
        </p:nvSpPr>
        <p:spPr bwMode="auto">
          <a:xfrm>
            <a:off x="1981200" y="33528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2590800" y="3352801"/>
            <a:ext cx="7467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Write an expression for the area of the strip.</a:t>
            </a:r>
          </a:p>
          <a:p>
            <a:r>
              <a:rPr lang="en-US"/>
              <a:t>(If the width is </a:t>
            </a:r>
            <a:r>
              <a:rPr lang="en-US" sz="2800" i="1">
                <a:latin typeface="Times New Roman" pitchFamily="18" charset="0"/>
              </a:rPr>
              <a:t>dx</a:t>
            </a:r>
            <a:r>
              <a:rPr lang="en-US"/>
              <a:t>, the length must be in terms of </a:t>
            </a:r>
            <a:r>
              <a:rPr lang="en-US" sz="2800" i="1">
                <a:latin typeface="Times New Roman" pitchFamily="18" charset="0"/>
              </a:rPr>
              <a:t>x</a:t>
            </a:r>
            <a:r>
              <a:rPr lang="en-US"/>
              <a:t>.</a:t>
            </a:r>
          </a:p>
          <a:p>
            <a:r>
              <a:rPr lang="en-US"/>
              <a:t> If the width is </a:t>
            </a:r>
            <a:r>
              <a:rPr lang="en-US" sz="2800" i="1">
                <a:latin typeface="Times New Roman" pitchFamily="18" charset="0"/>
              </a:rPr>
              <a:t>dy</a:t>
            </a:r>
            <a:r>
              <a:rPr lang="en-US"/>
              <a:t>, the length must be in terms of </a:t>
            </a:r>
            <a:r>
              <a:rPr lang="en-US" sz="2800" i="1">
                <a:latin typeface="Times New Roman" pitchFamily="18" charset="0"/>
              </a:rPr>
              <a:t>y</a:t>
            </a:r>
            <a:r>
              <a:rPr lang="en-US"/>
              <a:t>.</a:t>
            </a:r>
          </a:p>
        </p:txBody>
      </p:sp>
      <p:sp>
        <p:nvSpPr>
          <p:cNvPr id="12299" name="Oval 11"/>
          <p:cNvSpPr>
            <a:spLocks noChangeArrowheads="1"/>
          </p:cNvSpPr>
          <p:nvPr/>
        </p:nvSpPr>
        <p:spPr bwMode="auto">
          <a:xfrm>
            <a:off x="1981200" y="4784725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2590800" y="4784725"/>
            <a:ext cx="7467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Find the limits of integration.  (If using </a:t>
            </a:r>
            <a:r>
              <a:rPr lang="en-US" sz="2800" i="1">
                <a:latin typeface="Times New Roman" pitchFamily="18" charset="0"/>
              </a:rPr>
              <a:t>dx</a:t>
            </a:r>
            <a:r>
              <a:rPr lang="en-US"/>
              <a:t>, the limits are </a:t>
            </a:r>
            <a:r>
              <a:rPr lang="en-US" i="1">
                <a:latin typeface="Times New Roman" pitchFamily="18" charset="0"/>
              </a:rPr>
              <a:t>x</a:t>
            </a:r>
            <a:r>
              <a:rPr lang="en-US"/>
              <a:t> values; if using </a:t>
            </a:r>
            <a:r>
              <a:rPr lang="en-US" sz="2800" i="1">
                <a:latin typeface="Times New Roman" pitchFamily="18" charset="0"/>
              </a:rPr>
              <a:t>dy</a:t>
            </a:r>
            <a:r>
              <a:rPr lang="en-US"/>
              <a:t>, the limits are </a:t>
            </a:r>
            <a:r>
              <a:rPr lang="en-US" i="1">
                <a:latin typeface="Times New Roman" pitchFamily="18" charset="0"/>
              </a:rPr>
              <a:t>y</a:t>
            </a:r>
            <a:r>
              <a:rPr lang="en-US"/>
              <a:t> values.)</a:t>
            </a:r>
          </a:p>
        </p:txBody>
      </p:sp>
      <p:sp>
        <p:nvSpPr>
          <p:cNvPr id="12301" name="Oval 13"/>
          <p:cNvSpPr>
            <a:spLocks noChangeArrowheads="1"/>
          </p:cNvSpPr>
          <p:nvPr/>
        </p:nvSpPr>
        <p:spPr bwMode="auto">
          <a:xfrm>
            <a:off x="1981200" y="575945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2590800" y="575945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Integrate to find area.</a:t>
            </a:r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10210800" y="6278564"/>
            <a:ext cx="381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Symbol" pitchFamily="18" charset="2"/>
              </a:rPr>
              <a:t>p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2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2" grpId="0" animBg="1"/>
      <p:bldP spid="12313" grpId="0" animBg="1"/>
      <p:bldP spid="12314" grpId="0" animBg="1"/>
      <p:bldP spid="12310" grpId="0" animBg="1"/>
      <p:bldP spid="12311" grpId="0" animBg="1"/>
      <p:bldP spid="12308" grpId="0" animBg="1"/>
      <p:bldP spid="12309" grpId="0" animBg="1"/>
      <p:bldP spid="12305" grpId="0" animBg="1"/>
      <p:bldP spid="12306" grpId="0" animBg="1"/>
      <p:bldP spid="12304" grpId="0" animBg="1"/>
      <p:bldP spid="12293" grpId="0" autoUpdateAnimBg="0"/>
      <p:bldP spid="12295" grpId="0" autoUpdateAnimBg="0"/>
      <p:bldP spid="12296" grpId="0" animBg="1" autoUpdateAnimBg="0"/>
      <p:bldP spid="12297" grpId="0" animBg="1" autoUpdateAnimBg="0"/>
      <p:bldP spid="12298" grpId="0" autoUpdateAnimBg="0"/>
      <p:bldP spid="12299" grpId="0" animBg="1" autoUpdateAnimBg="0"/>
      <p:bldP spid="12300" grpId="0" autoUpdateAnimBg="0"/>
      <p:bldP spid="12301" grpId="0" animBg="1" autoUpdateAnimBg="0"/>
      <p:bldP spid="12302" grpId="0" autoUpdateAnimBg="0"/>
      <p:bldP spid="12318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365</Words>
  <Application>Microsoft Office PowerPoint</Application>
  <PresentationFormat>Widescreen</PresentationFormat>
  <Paragraphs>36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Symbol</vt:lpstr>
      <vt:lpstr>Times New Roman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Hanford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Calculus 7.2</dc:title>
  <dc:subject>Areas in the Plane</dc:subject>
  <dc:creator>Gregory Kelly</dc:creator>
  <cp:lastModifiedBy>Kothe, Cesar</cp:lastModifiedBy>
  <cp:revision>16</cp:revision>
  <dcterms:created xsi:type="dcterms:W3CDTF">2002-12-03T16:28:36Z</dcterms:created>
  <dcterms:modified xsi:type="dcterms:W3CDTF">2018-01-04T13:17:40Z</dcterms:modified>
</cp:coreProperties>
</file>