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4" r:id="rId16"/>
    <p:sldId id="270" r:id="rId17"/>
    <p:sldId id="271" r:id="rId18"/>
    <p:sldId id="272" r:id="rId19"/>
    <p:sldId id="273" r:id="rId20"/>
    <p:sldId id="275" r:id="rId21"/>
    <p:sldId id="276" r:id="rId22"/>
    <p:sldId id="284" r:id="rId23"/>
    <p:sldId id="277" r:id="rId24"/>
    <p:sldId id="278" r:id="rId25"/>
    <p:sldId id="279" r:id="rId26"/>
    <p:sldId id="280" r:id="rId27"/>
    <p:sldId id="281" r:id="rId28"/>
    <p:sldId id="285" r:id="rId29"/>
    <p:sldId id="282" r:id="rId30"/>
    <p:sldId id="286" r:id="rId31"/>
    <p:sldId id="288" r:id="rId32"/>
    <p:sldId id="287" r:id="rId33"/>
    <p:sldId id="28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083343AC-18AA-4A49-B88D-E883C8FC03B8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93EA7300-3D8D-44FD-8F85-F91255A19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19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6480333B-6614-4AAC-A2E0-A34BBA5A911D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502DFB38-8A86-42D2-A42C-ACD5393EA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49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1JdFVsyWkI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Iq0P4FdXbs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zDMG7ke69g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school bus image, give example of a school trip: If you had</a:t>
            </a:r>
            <a:r>
              <a:rPr lang="en-US" baseline="0" dirty="0" smtClean="0"/>
              <a:t> 100 students on one bus, compared to 4 busses with 25 students each, what is the difference in the ability to get snacks to students, or information to chaperones?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DFB38-8A86-42D2-A42C-ACD5393EA8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86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https://www.youtube.com/watch?v=t1JdFVsyWkI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DFB38-8A86-42D2-A42C-ACD5393EA81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73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https://www.youtube.com/watch?v=5Iq0P4FdXbs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DFB38-8A86-42D2-A42C-ACD5393EA81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54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Benign-</a:t>
            </a:r>
            <a:r>
              <a:rPr lang="en-US" baseline="0" dirty="0" smtClean="0"/>
              <a:t> non-cancerous</a:t>
            </a:r>
          </a:p>
          <a:p>
            <a:r>
              <a:rPr lang="en-US" baseline="0" dirty="0" smtClean="0"/>
              <a:t>Malignant- invade and destroy surrounding health tissue.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DFB38-8A86-42D2-A42C-ACD5393EA81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62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https://www.youtube.com/watch?v=VzDMG7ke69g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DFB38-8A86-42D2-A42C-ACD5393EA81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12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B278C4-2E59-4ED5-9EA0-81B6E2899042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2B7DFEB-B2AC-4A42-ADC6-80E4980D9BF0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78C4-2E59-4ED5-9EA0-81B6E2899042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DFEB-B2AC-4A42-ADC6-80E4980D9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78C4-2E59-4ED5-9EA0-81B6E2899042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DFEB-B2AC-4A42-ADC6-80E4980D9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78C4-2E59-4ED5-9EA0-81B6E2899042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DFEB-B2AC-4A42-ADC6-80E4980D9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78C4-2E59-4ED5-9EA0-81B6E2899042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DFEB-B2AC-4A42-ADC6-80E4980D9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78C4-2E59-4ED5-9EA0-81B6E2899042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DFEB-B2AC-4A42-ADC6-80E4980D9BF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78C4-2E59-4ED5-9EA0-81B6E2899042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DFEB-B2AC-4A42-ADC6-80E4980D9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78C4-2E59-4ED5-9EA0-81B6E2899042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DFEB-B2AC-4A42-ADC6-80E4980D9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78C4-2E59-4ED5-9EA0-81B6E2899042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DFEB-B2AC-4A42-ADC6-80E4980D9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78C4-2E59-4ED5-9EA0-81B6E2899042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DFEB-B2AC-4A42-ADC6-80E4980D9BF0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78C4-2E59-4ED5-9EA0-81B6E2899042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DFEB-B2AC-4A42-ADC6-80E4980D9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AB278C4-2E59-4ED5-9EA0-81B6E2899042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2B7DFEB-B2AC-4A42-ADC6-80E4980D9B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7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W_twYPeBS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 Growth and Division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Created by: Dean </a:t>
            </a:r>
            <a:r>
              <a:rPr lang="en-US" dirty="0" err="1" smtClean="0"/>
              <a:t>Struempf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8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Cell Growth and Division: Review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952948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Chromosome- threadlike structure of DNA and protein that contains genetic information</a:t>
            </a:r>
            <a:r>
              <a:rPr lang="en-US" sz="1800" dirty="0" smtClean="0"/>
              <a:t>; in eukaryotes, chromosomes are found in the nucleus; in prokaryotes, they are found in the cytoplasm.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9" t="25974" r="9863" b="22359"/>
          <a:stretch/>
        </p:blipFill>
        <p:spPr>
          <a:xfrm>
            <a:off x="1219200" y="3235411"/>
            <a:ext cx="6705600" cy="32469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9731253">
            <a:off x="1314425" y="3675456"/>
            <a:ext cx="1842482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8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Cell Growth and Division: Review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911759"/>
          </a:xfrm>
        </p:spPr>
        <p:txBody>
          <a:bodyPr>
            <a:normAutofit fontScale="92500"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Chromatid- One </a:t>
            </a:r>
            <a:r>
              <a:rPr lang="en-US" sz="1800" dirty="0" smtClean="0"/>
              <a:t>of two identical “sister” </a:t>
            </a:r>
            <a:r>
              <a:rPr lang="en-US" sz="1800" dirty="0" smtClean="0">
                <a:solidFill>
                  <a:srgbClr val="FF0000"/>
                </a:solidFill>
              </a:rPr>
              <a:t>part</a:t>
            </a:r>
            <a:r>
              <a:rPr lang="en-US" sz="1800" dirty="0" smtClean="0"/>
              <a:t>s </a:t>
            </a:r>
            <a:r>
              <a:rPr lang="en-US" sz="1800" dirty="0" smtClean="0">
                <a:solidFill>
                  <a:srgbClr val="FF0000"/>
                </a:solidFill>
              </a:rPr>
              <a:t>of a duplicated chromosome.</a:t>
            </a:r>
            <a:r>
              <a:rPr lang="en-US" sz="1800" dirty="0" smtClean="0"/>
              <a:t> 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Centromere- Point at which two sister chromatids are attached.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9" t="25974" r="9863" b="22359"/>
          <a:stretch/>
        </p:blipFill>
        <p:spPr>
          <a:xfrm>
            <a:off x="1219200" y="3219965"/>
            <a:ext cx="6705600" cy="32469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9619873">
            <a:off x="1326322" y="3965057"/>
            <a:ext cx="1996211" cy="4226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66800" y="3711146"/>
            <a:ext cx="11430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71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Cell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23653"/>
            <a:ext cx="3657599" cy="400094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During the Cell Cycle, a cell grows, prepares for division, and then divides to form two daughter cells.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6"/>
          <a:stretch/>
        </p:blipFill>
        <p:spPr>
          <a:xfrm>
            <a:off x="4191000" y="2152426"/>
            <a:ext cx="4343399" cy="435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8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Eukaryotic Cell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57194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Interphase- Period of growth between cell division, which includes G</a:t>
            </a:r>
            <a:r>
              <a:rPr lang="en-US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₁</a:t>
            </a:r>
            <a:r>
              <a:rPr lang="en-US" dirty="0" smtClean="0">
                <a:solidFill>
                  <a:srgbClr val="FF0000"/>
                </a:solidFill>
              </a:rPr>
              <a:t>, S and G</a:t>
            </a:r>
            <a:r>
              <a:rPr lang="en-US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₂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010" y="2743200"/>
            <a:ext cx="3772490" cy="37724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2895601"/>
            <a:ext cx="4038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</a:rPr>
              <a:t>G₁</a:t>
            </a:r>
            <a:r>
              <a:rPr lang="en-US" sz="2000" dirty="0" smtClean="0"/>
              <a:t> (Gap Phase 1)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</a:rPr>
              <a:t>Where cells spend most of their growth.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</a:rPr>
              <a:t>S</a:t>
            </a:r>
            <a:r>
              <a:rPr lang="en-US" sz="2000" dirty="0" smtClean="0"/>
              <a:t> (Synthesis)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</a:rPr>
              <a:t>New DNA is synthesized as chromosomes are replicated.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</a:rPr>
              <a:t>G₂</a:t>
            </a:r>
            <a:r>
              <a:rPr lang="en-US" sz="2000" dirty="0" smtClean="0"/>
              <a:t> (Gap Phase 2)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</a:rPr>
              <a:t>Shortest growth period, preparing for Mitosis.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454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Cell Division: Mitosis &amp; Cytokinesis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323652"/>
            <a:ext cx="3733800" cy="407714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 eukaryotes, cell division occurs in two main stages. Mitosis is the division of the cell’s nucleus. Cytokinesis is the division of the cell’s cytoplasm.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1" y="1905000"/>
            <a:ext cx="4412343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8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Centrioles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133394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Centrioles- Small paired structures </a:t>
            </a:r>
            <a:r>
              <a:rPr lang="en-US" dirty="0" smtClean="0"/>
              <a:t>that contain the centrosome, </a:t>
            </a:r>
            <a:r>
              <a:rPr lang="en-US" dirty="0" smtClean="0">
                <a:solidFill>
                  <a:srgbClr val="FF0000"/>
                </a:solidFill>
              </a:rPr>
              <a:t>where spindle fibers extend from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Attachment cables that pull chromosome apart.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650" y="3810000"/>
            <a:ext cx="5715000" cy="2579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609600"/>
            <a:ext cx="2273450" cy="184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1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Mitosis: Prophase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1486348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During prophase, the genetic material inside the nucleus  condenses and the duplicated chromosomes become visible. Centrioles move to opposite sides of the cell.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746" y="799064"/>
            <a:ext cx="2858603" cy="1524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8460"/>
          <a:stretch/>
        </p:blipFill>
        <p:spPr>
          <a:xfrm>
            <a:off x="762000" y="3810000"/>
            <a:ext cx="7696200" cy="253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Mitosis: Pro-metaphase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3"/>
            <a:ext cx="6067704" cy="141014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During pro-metaphase, the nuclear envelope breaks down, and the spindle fibers attach to the chromosomes.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8460"/>
          <a:stretch/>
        </p:blipFill>
        <p:spPr>
          <a:xfrm>
            <a:off x="762000" y="3810000"/>
            <a:ext cx="7696200" cy="2533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65"/>
          <a:stretch/>
        </p:blipFill>
        <p:spPr>
          <a:xfrm>
            <a:off x="7239000" y="914400"/>
            <a:ext cx="1316487" cy="305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3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Mitosis: Metaphase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7024741" cy="141014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During metaphase, the centromeres of the duplicated chromosomes line up across the center of the cell.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8460"/>
          <a:stretch/>
        </p:blipFill>
        <p:spPr>
          <a:xfrm>
            <a:off x="762000" y="3810000"/>
            <a:ext cx="7696200" cy="25335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837753"/>
            <a:ext cx="24765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2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Mitosis: Anaphase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7024741" cy="141014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During anaphase, the chromosomes separate and move along spindle fibers to opposite ends of the cell.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8460"/>
          <a:stretch/>
        </p:blipFill>
        <p:spPr>
          <a:xfrm>
            <a:off x="762000" y="3810000"/>
            <a:ext cx="7696200" cy="2533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794311"/>
            <a:ext cx="304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2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the Cell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4" b="11508"/>
          <a:stretch/>
        </p:blipFill>
        <p:spPr>
          <a:xfrm>
            <a:off x="762000" y="2133600"/>
            <a:ext cx="7543800" cy="4251172"/>
          </a:xfrm>
        </p:spPr>
      </p:pic>
    </p:spTree>
    <p:extLst>
      <p:ext uri="{BB962C8B-B14F-4D97-AF65-F5344CB8AC3E}">
        <p14:creationId xmlns:p14="http://schemas.microsoft.com/office/powerpoint/2010/main" val="183486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Mitosis: Telophase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7024741" cy="14101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During telophase, the chromosomes, which were distinct and condensed, begin to spread out into a tangle of chromatin. A nuclear envelope will reform around the DNA.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8460"/>
          <a:stretch/>
        </p:blipFill>
        <p:spPr>
          <a:xfrm>
            <a:off x="762000" y="3810000"/>
            <a:ext cx="7696200" cy="25335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951465"/>
            <a:ext cx="307427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3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Cytokinesis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87674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Cytokinesis completes the process of cell division by dividing one cell into two.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200401"/>
            <a:ext cx="3295102" cy="3243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862" y="3166947"/>
            <a:ext cx="4024423" cy="324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0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Binary Fission of Prokaryotic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3528508" cy="350897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Cell Cycle of Prokaryotic cells still results in two genetically identical cells.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Asexual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1760621"/>
            <a:ext cx="3733800" cy="471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3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 on Cell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22483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Cell Cycle is controlled by regulatory proteins both inside and outside the cell. Dozens of proteins regulate the cell cycle. 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Internal Regulators- proteins used as checkpoints to the cell cycle.</a:t>
            </a:r>
            <a:r>
              <a:rPr lang="en-US" dirty="0" smtClean="0"/>
              <a:t> Example is </a:t>
            </a:r>
            <a:r>
              <a:rPr lang="en-US" b="1" u="sng" dirty="0" smtClean="0">
                <a:solidFill>
                  <a:srgbClr val="FF0000"/>
                </a:solidFill>
              </a:rPr>
              <a:t>cyclin</a:t>
            </a:r>
            <a:r>
              <a:rPr lang="en-US" dirty="0" smtClean="0">
                <a:solidFill>
                  <a:srgbClr val="FF0000"/>
                </a:solidFill>
              </a:rPr>
              <a:t>, which regulate the timing of the cell cycle in eukaryotic cells.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191000"/>
            <a:ext cx="3733800" cy="2258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724990"/>
            <a:ext cx="3276628" cy="122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12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 on Cell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1638748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External Regulators- Can speed up, or slow down the cell cycle.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Growth factors- simulate the growth and division of cells. Especially useful in wound healing.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6" t="57778" r="5657" b="2222"/>
          <a:stretch/>
        </p:blipFill>
        <p:spPr>
          <a:xfrm>
            <a:off x="609600" y="3733800"/>
            <a:ext cx="7924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6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Cancer: Uncontrolled Cell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Cancer cells do not respond to the signals that regulate the growth of most cells. </a:t>
            </a:r>
            <a:r>
              <a:rPr lang="en-US" dirty="0" smtClean="0"/>
              <a:t>As a result, the cell cycle is disrupted, and </a:t>
            </a:r>
            <a:r>
              <a:rPr lang="en-US" dirty="0" smtClean="0">
                <a:solidFill>
                  <a:srgbClr val="FF0000"/>
                </a:solidFill>
              </a:rPr>
              <a:t>cells grow and divide uncontrollably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09998"/>
            <a:ext cx="3453120" cy="2809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948042"/>
            <a:ext cx="3373280" cy="253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5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Cancer?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2323652"/>
            <a:ext cx="4648199" cy="407714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Caused by defects in the genes that regulate cell growth and division.</a:t>
            </a:r>
          </a:p>
          <a:p>
            <a:r>
              <a:rPr lang="en-US" dirty="0" smtClean="0"/>
              <a:t>Basically, cell cycle is broken down (defect in a checkpoint protein, p53, account for a large number of cancers). </a:t>
            </a:r>
          </a:p>
          <a:p>
            <a:pPr lvl="1"/>
            <a:r>
              <a:rPr lang="en-US" dirty="0" smtClean="0"/>
              <a:t>Smoking/chewing tobacco</a:t>
            </a:r>
          </a:p>
          <a:p>
            <a:pPr lvl="1"/>
            <a:r>
              <a:rPr lang="en-US" dirty="0" smtClean="0"/>
              <a:t>Radiation exposure</a:t>
            </a:r>
          </a:p>
          <a:p>
            <a:pPr lvl="1"/>
            <a:r>
              <a:rPr lang="en-US" dirty="0" smtClean="0"/>
              <a:t>Viral infections (rarely)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150220"/>
            <a:ext cx="3319272" cy="430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6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Differentiation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323652"/>
            <a:ext cx="3028344" cy="4077147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During the development of an organism, cells differentiate into many distinct cell types. 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92" y="4343400"/>
            <a:ext cx="2965753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8"/>
          <a:stretch/>
        </p:blipFill>
        <p:spPr>
          <a:xfrm>
            <a:off x="3538122" y="2323652"/>
            <a:ext cx="5125056" cy="415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4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329991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Cell Differentiation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027664"/>
            <a:ext cx="4679069" cy="53340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2323652"/>
            <a:ext cx="3581400" cy="415334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Stem cells- </a:t>
            </a:r>
            <a:r>
              <a:rPr lang="en-US" dirty="0">
                <a:solidFill>
                  <a:srgbClr val="FF0000"/>
                </a:solidFill>
              </a:rPr>
              <a:t>unspecialized cell that can give rise to one or more types of specialized cells.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Found in places like the bone marrow, hair follicles and places in the brain and heart.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Totipotent</a:t>
            </a:r>
            <a:r>
              <a:rPr lang="en-US" dirty="0" smtClean="0"/>
              <a:t>- cells that can develop into </a:t>
            </a:r>
            <a:r>
              <a:rPr lang="en-US" dirty="0" smtClean="0">
                <a:solidFill>
                  <a:srgbClr val="FF0000"/>
                </a:solidFill>
              </a:rPr>
              <a:t>any type of cell</a:t>
            </a:r>
            <a:r>
              <a:rPr lang="en-US" dirty="0" smtClean="0"/>
              <a:t> found in the body. </a:t>
            </a:r>
          </a:p>
          <a:p>
            <a:pPr lvl="1"/>
            <a:r>
              <a:rPr lang="en-US" dirty="0" smtClean="0"/>
              <a:t>Zygote, fertilized egg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Pluripotent</a:t>
            </a:r>
            <a:r>
              <a:rPr lang="en-US" dirty="0" smtClean="0"/>
              <a:t>- cells that are capable of </a:t>
            </a:r>
            <a:r>
              <a:rPr lang="en-US" dirty="0" smtClean="0">
                <a:solidFill>
                  <a:srgbClr val="FF0000"/>
                </a:solidFill>
              </a:rPr>
              <a:t>developing into most, but not all, of the body’s cell types.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Inner cell mass of the embryo, blastocyst.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Multipotent</a:t>
            </a:r>
            <a:r>
              <a:rPr lang="en-US" dirty="0" smtClean="0"/>
              <a:t>- cell with </a:t>
            </a:r>
            <a:r>
              <a:rPr lang="en-US" dirty="0" smtClean="0">
                <a:solidFill>
                  <a:srgbClr val="FF0000"/>
                </a:solidFill>
              </a:rPr>
              <a:t>limited potential </a:t>
            </a:r>
            <a:r>
              <a:rPr lang="en-US" dirty="0" smtClean="0"/>
              <a:t>to develop into </a:t>
            </a:r>
            <a:r>
              <a:rPr lang="en-US" dirty="0" smtClean="0">
                <a:solidFill>
                  <a:srgbClr val="FF0000"/>
                </a:solidFill>
              </a:rPr>
              <a:t>many types of differentiated cells.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Stem cells that replace cells in tissues where they are found. </a:t>
            </a:r>
          </a:p>
        </p:txBody>
      </p:sp>
    </p:spTree>
    <p:extLst>
      <p:ext uri="{BB962C8B-B14F-4D97-AF65-F5344CB8AC3E}">
        <p14:creationId xmlns:p14="http://schemas.microsoft.com/office/powerpoint/2010/main" val="165110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Differentiation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362" y="2170664"/>
            <a:ext cx="5715000" cy="4272010"/>
          </a:xfrm>
        </p:spPr>
      </p:pic>
    </p:spTree>
    <p:extLst>
      <p:ext uri="{BB962C8B-B14F-4D97-AF65-F5344CB8AC3E}">
        <p14:creationId xmlns:p14="http://schemas.microsoft.com/office/powerpoint/2010/main" val="412282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1027664"/>
            <a:ext cx="3048000" cy="1143000"/>
          </a:xfrm>
        </p:spPr>
        <p:txBody>
          <a:bodyPr/>
          <a:lstStyle/>
          <a:p>
            <a:r>
              <a:rPr lang="en-US" dirty="0" smtClean="0"/>
              <a:t>Growth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3989103" cy="2667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73637"/>
            <a:ext cx="8001000" cy="323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3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 vs. Meiosis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241" y="2609905"/>
            <a:ext cx="3905642" cy="322357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Mitosis results in the production of two genetically identical diploid cells, whereas </a:t>
            </a:r>
            <a:r>
              <a:rPr lang="en-US" dirty="0" smtClean="0">
                <a:solidFill>
                  <a:srgbClr val="FF0000"/>
                </a:solidFill>
              </a:rPr>
              <a:t>meiosis produces four genetically different haploid cells.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Diploid- a cell with two sets of homologous chromosomes.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Haploid- a cell with a single set of chromosomes.</a:t>
            </a:r>
          </a:p>
          <a:p>
            <a:pPr lvl="1"/>
            <a:r>
              <a:rPr lang="en-US" dirty="0" smtClean="0"/>
              <a:t>Homologous chromosomes are a corresponding set of chromosomes, one from each parent. 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883" y="2743200"/>
            <a:ext cx="4175735" cy="292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7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591" y="228600"/>
            <a:ext cx="7024744" cy="1143000"/>
          </a:xfrm>
        </p:spPr>
        <p:txBody>
          <a:bodyPr/>
          <a:lstStyle/>
          <a:p>
            <a:r>
              <a:rPr lang="en-US" dirty="0" smtClean="0"/>
              <a:t>Mitosis vs. Meiosis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0"/>
          <a:stretch/>
        </p:blipFill>
        <p:spPr>
          <a:xfrm>
            <a:off x="1905000" y="1371600"/>
            <a:ext cx="5409570" cy="230486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570" y="3676466"/>
            <a:ext cx="5334000" cy="286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4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Meiosis I: Crossing Over during Prophase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Crossing-over</a:t>
            </a:r>
            <a:r>
              <a:rPr lang="en-US" dirty="0" smtClean="0"/>
              <a:t>: As the chromosomes pair up, </a:t>
            </a:r>
            <a:r>
              <a:rPr lang="en-US" dirty="0" smtClean="0">
                <a:solidFill>
                  <a:srgbClr val="FF0000"/>
                </a:solidFill>
              </a:rPr>
              <a:t>sometimes bits and pieces of the homologous chromosomes are exchanged</a:t>
            </a:r>
            <a:r>
              <a:rPr lang="en-US" dirty="0" smtClean="0"/>
              <a:t>. These new combinations of alleles increase the genetic variation in a population. </a:t>
            </a:r>
          </a:p>
          <a:p>
            <a:pPr lvl="1"/>
            <a:r>
              <a:rPr lang="en-US" dirty="0" smtClean="0"/>
              <a:t>Tetrad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448" y="4281998"/>
            <a:ext cx="4042025" cy="2248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871" y="1752600"/>
            <a:ext cx="1323701" cy="15398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0" y="4572000"/>
            <a:ext cx="3688466" cy="198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0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23652"/>
            <a:ext cx="3581400" cy="4153348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Totipotent</a:t>
            </a:r>
            <a:r>
              <a:rPr lang="en-US" dirty="0" smtClean="0"/>
              <a:t>- cells that can develop into </a:t>
            </a:r>
            <a:r>
              <a:rPr lang="en-US" dirty="0" smtClean="0">
                <a:solidFill>
                  <a:srgbClr val="FF0000"/>
                </a:solidFill>
              </a:rPr>
              <a:t>any type of cell</a:t>
            </a:r>
            <a:r>
              <a:rPr lang="en-US" dirty="0" smtClean="0"/>
              <a:t> found in the body. </a:t>
            </a:r>
          </a:p>
          <a:p>
            <a:pPr lvl="1"/>
            <a:r>
              <a:rPr lang="en-US" dirty="0" smtClean="0"/>
              <a:t>Zygote, fertilized egg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Pluripotent</a:t>
            </a:r>
            <a:r>
              <a:rPr lang="en-US" dirty="0" smtClean="0"/>
              <a:t>- cells that are capable of </a:t>
            </a:r>
            <a:r>
              <a:rPr lang="en-US" dirty="0" smtClean="0">
                <a:solidFill>
                  <a:srgbClr val="FF0000"/>
                </a:solidFill>
              </a:rPr>
              <a:t>developing into most, but not all, of the body’s cell types.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Inner cell mass of the embryo, blastocyst.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Multipotent</a:t>
            </a:r>
            <a:r>
              <a:rPr lang="en-US" dirty="0" smtClean="0"/>
              <a:t>- cell with </a:t>
            </a:r>
            <a:r>
              <a:rPr lang="en-US" dirty="0" smtClean="0">
                <a:solidFill>
                  <a:srgbClr val="FF0000"/>
                </a:solidFill>
              </a:rPr>
              <a:t>limited potential </a:t>
            </a:r>
            <a:r>
              <a:rPr lang="en-US" dirty="0" smtClean="0"/>
              <a:t>to develop into </a:t>
            </a:r>
            <a:r>
              <a:rPr lang="en-US" dirty="0" smtClean="0">
                <a:solidFill>
                  <a:srgbClr val="FF0000"/>
                </a:solidFill>
              </a:rPr>
              <a:t>many types of differentiated cells.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Stem cells that replace cells in tissues where they are found.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Stem cells- </a:t>
            </a:r>
            <a:r>
              <a:rPr lang="en-US" dirty="0" smtClean="0">
                <a:solidFill>
                  <a:srgbClr val="FF0000"/>
                </a:solidFill>
              </a:rPr>
              <a:t>unspecialized cell that can give rise to one or more types of specialized cells.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Found in places like the bone marrow, hair follicles and places in the brain and heart.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99" y="821473"/>
            <a:ext cx="1922398" cy="2228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788" y="3067067"/>
            <a:ext cx="4176823" cy="3367563"/>
          </a:xfrm>
          <a:prstGeom prst="rect">
            <a:avLst/>
          </a:prstGeom>
        </p:spPr>
      </p:pic>
      <p:sp>
        <p:nvSpPr>
          <p:cNvPr id="7" name="Heart 6">
            <a:hlinkClick r:id="rId4"/>
          </p:cNvPr>
          <p:cNvSpPr/>
          <p:nvPr/>
        </p:nvSpPr>
        <p:spPr>
          <a:xfrm>
            <a:off x="4555862" y="2294497"/>
            <a:ext cx="685800" cy="648736"/>
          </a:xfrm>
          <a:prstGeom prst="hear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1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to Cell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larger a cell becomes, the less efficient it is in moving nutrients and waste materials across its cell membrane. In addition, as a cell grows, it places increasing demands on its own DNA.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36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Limits to Cell Size: Surface Area to Volume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3833308" cy="410238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As a cell grows, it’s </a:t>
            </a:r>
            <a:r>
              <a:rPr lang="en-US" sz="2000" dirty="0" smtClean="0">
                <a:solidFill>
                  <a:srgbClr val="FF0000"/>
                </a:solidFill>
              </a:rPr>
              <a:t>volume will increase faster than it’s surface area</a:t>
            </a:r>
            <a:r>
              <a:rPr lang="en-US" sz="2000" dirty="0" smtClean="0"/>
              <a:t> (cell membrane).</a:t>
            </a:r>
          </a:p>
          <a:p>
            <a:pPr lvl="1"/>
            <a:r>
              <a:rPr lang="en-US" sz="1800" dirty="0" smtClean="0"/>
              <a:t>Results in traffic problems; </a:t>
            </a:r>
            <a:r>
              <a:rPr lang="en-US" sz="1800" dirty="0" smtClean="0">
                <a:solidFill>
                  <a:srgbClr val="FF0000"/>
                </a:solidFill>
              </a:rPr>
              <a:t>gas/nutrient/waste exchange becomes difficult.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 smtClean="0"/>
              <a:t>Information overload; </a:t>
            </a:r>
            <a:r>
              <a:rPr lang="en-US" sz="1800" dirty="0" smtClean="0">
                <a:solidFill>
                  <a:srgbClr val="FF0000"/>
                </a:solidFill>
              </a:rPr>
              <a:t>too many organelles trying to get information from the DNA in the nucleus.</a:t>
            </a:r>
            <a:r>
              <a:rPr lang="en-US" sz="1800" dirty="0" smtClean="0"/>
              <a:t> 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768" y="2590800"/>
            <a:ext cx="4274949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3600"/>
            <a:ext cx="2059452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3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Solution? Cell Division!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323652"/>
            <a:ext cx="4114800" cy="407714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Cell division- The process by which a cell divides into two new daughter cells.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Solves the problem of increasing size by </a:t>
            </a:r>
            <a:r>
              <a:rPr lang="en-US" dirty="0" smtClean="0">
                <a:solidFill>
                  <a:srgbClr val="FF0000"/>
                </a:solidFill>
              </a:rPr>
              <a:t>reducing cell volume, which increases the ratio of surface area</a:t>
            </a:r>
            <a:r>
              <a:rPr lang="en-US" dirty="0" smtClean="0">
                <a:solidFill>
                  <a:schemeClr val="tx1"/>
                </a:solidFill>
              </a:rPr>
              <a:t> (cell membrane) </a:t>
            </a:r>
            <a:r>
              <a:rPr lang="en-US" dirty="0" smtClean="0">
                <a:solidFill>
                  <a:srgbClr val="FF0000"/>
                </a:solidFill>
              </a:rPr>
              <a:t>to volume for each daughter cell.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Results in a more efficient exchange of materials between the cell and its environment.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38400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2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7714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Asexual Reproduction- The production of genetically identical offspring from a single parent.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Advantage:</a:t>
            </a:r>
            <a:r>
              <a:rPr lang="en-US" dirty="0" smtClean="0"/>
              <a:t> With excellent environmental conditions, </a:t>
            </a:r>
            <a:r>
              <a:rPr lang="en-US" dirty="0" smtClean="0">
                <a:solidFill>
                  <a:srgbClr val="FF0000"/>
                </a:solidFill>
              </a:rPr>
              <a:t>can reproduce rapidly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Disadvantage: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Lack of genetic diversity</a:t>
            </a:r>
            <a:r>
              <a:rPr lang="en-US" dirty="0" smtClean="0"/>
              <a:t> can lead to being wiped out when conditions change.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Sexual Reproduction- The fusion of two reproductive cells </a:t>
            </a:r>
            <a:r>
              <a:rPr lang="en-US" dirty="0" smtClean="0"/>
              <a:t>formed by each of the two parents; </a:t>
            </a:r>
            <a:r>
              <a:rPr lang="en-US" dirty="0" smtClean="0">
                <a:solidFill>
                  <a:srgbClr val="FF0000"/>
                </a:solidFill>
              </a:rPr>
              <a:t>offspring inherit some of their genetic information from each parent.</a:t>
            </a:r>
            <a:r>
              <a:rPr lang="en-US" dirty="0" smtClean="0"/>
              <a:t> 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Advantage: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Genetic diversity</a:t>
            </a:r>
            <a:r>
              <a:rPr lang="en-US" dirty="0" smtClean="0"/>
              <a:t>, which allows a greater ability to adapt to changing environments.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Disadvantage:</a:t>
            </a:r>
            <a:r>
              <a:rPr lang="en-US" dirty="0" smtClean="0"/>
              <a:t> Can be time consuming.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704335"/>
            <a:ext cx="3054774" cy="160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1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Cell Growth and Division: Review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DNA- genetic material that organisms inherit from their parents</a:t>
            </a:r>
            <a:r>
              <a:rPr lang="en-US" sz="1800" dirty="0" smtClean="0"/>
              <a:t>; in eukaryotic cells, it is found in the cell’s nucleus.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9" t="25974" r="9863" b="22359"/>
          <a:stretch/>
        </p:blipFill>
        <p:spPr>
          <a:xfrm>
            <a:off x="1219200" y="3235411"/>
            <a:ext cx="6705600" cy="324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5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Cell Growth and Division: Review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911759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Chromatin-</a:t>
            </a:r>
            <a:r>
              <a:rPr lang="en-US" sz="1800" dirty="0" smtClean="0"/>
              <a:t> substance found in eukaryotic chromosomes that consists of </a:t>
            </a:r>
            <a:r>
              <a:rPr lang="en-US" sz="1800" dirty="0" smtClean="0">
                <a:solidFill>
                  <a:srgbClr val="FF0000"/>
                </a:solidFill>
              </a:rPr>
              <a:t>DNA tightly coiled around proteins called histones</a:t>
            </a:r>
            <a:r>
              <a:rPr lang="en-US" sz="1800" dirty="0" smtClean="0"/>
              <a:t>.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9" t="25974" r="9863" b="22359"/>
          <a:stretch/>
        </p:blipFill>
        <p:spPr>
          <a:xfrm>
            <a:off x="1219200" y="3235411"/>
            <a:ext cx="6705600" cy="32469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29000" y="3200400"/>
            <a:ext cx="3733800" cy="32819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7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3315</TotalTime>
  <Words>1292</Words>
  <Application>Microsoft Office PowerPoint</Application>
  <PresentationFormat>On-screen Show (4:3)</PresentationFormat>
  <Paragraphs>115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Calibri</vt:lpstr>
      <vt:lpstr>Calibri Light</vt:lpstr>
      <vt:lpstr>Century Gothic</vt:lpstr>
      <vt:lpstr>Wingdings</vt:lpstr>
      <vt:lpstr>Wingdings 2</vt:lpstr>
      <vt:lpstr>Austin</vt:lpstr>
      <vt:lpstr>Cell Growth and Division</vt:lpstr>
      <vt:lpstr>Review of the Cell</vt:lpstr>
      <vt:lpstr>Growth</vt:lpstr>
      <vt:lpstr>Limits to Cell Size</vt:lpstr>
      <vt:lpstr>Limits to Cell Size: Surface Area to Volume Ratio</vt:lpstr>
      <vt:lpstr>The Solution? Cell Division!</vt:lpstr>
      <vt:lpstr>Cell Division</vt:lpstr>
      <vt:lpstr>Cell Growth and Division: Review DNA</vt:lpstr>
      <vt:lpstr>Cell Growth and Division: Review DNA</vt:lpstr>
      <vt:lpstr>Cell Growth and Division: Review DNA</vt:lpstr>
      <vt:lpstr>Cell Growth and Division: Review DNA</vt:lpstr>
      <vt:lpstr>The Cell Cycle</vt:lpstr>
      <vt:lpstr>The Eukaryotic Cell Cycle</vt:lpstr>
      <vt:lpstr>Cell Division: Mitosis &amp; Cytokinesis</vt:lpstr>
      <vt:lpstr>Centrioles</vt:lpstr>
      <vt:lpstr>Mitosis: Prophase</vt:lpstr>
      <vt:lpstr>Mitosis: Pro-metaphase</vt:lpstr>
      <vt:lpstr>Mitosis: Metaphase</vt:lpstr>
      <vt:lpstr>Mitosis: Anaphase</vt:lpstr>
      <vt:lpstr>Mitosis: Telophase</vt:lpstr>
      <vt:lpstr>Cytokinesis</vt:lpstr>
      <vt:lpstr>Binary Fission of Prokaryotic Cells</vt:lpstr>
      <vt:lpstr>Controls on Cell Division</vt:lpstr>
      <vt:lpstr>Controls on Cell Division</vt:lpstr>
      <vt:lpstr>Cancer: Uncontrolled Cell Growth</vt:lpstr>
      <vt:lpstr>What Causes Cancer?</vt:lpstr>
      <vt:lpstr>Cell Differentiation </vt:lpstr>
      <vt:lpstr>Cell Differentiation</vt:lpstr>
      <vt:lpstr>Cell Differentiation</vt:lpstr>
      <vt:lpstr>Mitosis vs. Meiosis </vt:lpstr>
      <vt:lpstr>Mitosis vs. Meiosis </vt:lpstr>
      <vt:lpstr>Meiosis I: Crossing Over during Prophase I</vt:lpstr>
      <vt:lpstr>Human Development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Growth and Division</dc:title>
  <dc:creator>Dean_Struempf</dc:creator>
  <cp:lastModifiedBy>Struempf, Dean</cp:lastModifiedBy>
  <cp:revision>62</cp:revision>
  <cp:lastPrinted>2019-02-13T17:04:43Z</cp:lastPrinted>
  <dcterms:created xsi:type="dcterms:W3CDTF">2019-02-10T17:26:35Z</dcterms:created>
  <dcterms:modified xsi:type="dcterms:W3CDTF">2020-03-03T20:56:57Z</dcterms:modified>
</cp:coreProperties>
</file>