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roxima Nova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20" Type="http://schemas.openxmlformats.org/officeDocument/2006/relationships/slide" Target="slides/slide15.xml"/><Relationship Id="rId41" Type="http://schemas.openxmlformats.org/officeDocument/2006/relationships/font" Target="fonts/ProximaNova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bold.fntdata"/><Relationship Id="rId16" Type="http://schemas.openxmlformats.org/officeDocument/2006/relationships/slide" Target="slides/slide11.xml"/><Relationship Id="rId38" Type="http://schemas.openxmlformats.org/officeDocument/2006/relationships/font" Target="fonts/ProximaNov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f928872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f92887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f9288727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g5df9288727_2_5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df9288727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g5df9288727_2_6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df9288727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5df9288727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df9288727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5df9288727_2_7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df9288727_2_8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df9288727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df9288727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df9288727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df9288727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df9288727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df9288727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df9288727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df9288727_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df9288727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df9288727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df9288727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f928872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f928872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f9288727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df9288727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df9288727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df9288727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df9288727_2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df9288727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df9288727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5df9288727_2_16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df9288727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5df9288727_2_18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f9288727_2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5df9288727_2_2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df9288727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5df9288727_2_23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df9288727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5df9288727_2_26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df9288727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5df9288727_2_2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df9288727_2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5df9288727_2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f9288727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5df928872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df9288727_2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5df9288727_2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df9288727_2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5df9288727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df9288727_2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df9288727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f928872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g5df9288727_2_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f9288727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5df9288727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f9288727_2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5df9288727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f9288727_2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5df9288727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f9288727_2_3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f928872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f9288727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f9288727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emind.com/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hyperlink" Target="https://help.remind.com/hc/en-us" TargetMode="External"/><Relationship Id="rId7" Type="http://schemas.openxmlformats.org/officeDocument/2006/relationships/image" Target="../media/image4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ewinternet.org/2015/04/09/teens-social-media-technology-2015/" TargetMode="External"/><Relationship Id="rId4" Type="http://schemas.openxmlformats.org/officeDocument/2006/relationships/hyperlink" Target="http://www.pewinternet.org/2015/08/26/chapter-1-always-on-connectivity/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9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623" y="1593775"/>
            <a:ext cx="3784754" cy="7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/>
          <p:nvPr/>
        </p:nvSpPr>
        <p:spPr>
          <a:xfrm>
            <a:off x="311700" y="2410675"/>
            <a:ext cx="8520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students and parents where they are.</a:t>
            </a:r>
            <a:endParaRPr b="1"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These presenter notes will appear throughout with tips and suggestions for your session.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They’re easy to remove before you present—just click on the gray bar and hit delete!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4584750" y="1321800"/>
            <a:ext cx="42984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PARTICIPANTS SEE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receive messages via text, text </a:t>
            </a: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81010.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Trouble using 81010? Try texting </a:t>
            </a: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(516) 874-3612 instead.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*Standard text message rates apply.</a:t>
            </a:r>
            <a:endParaRPr i="1" sz="9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0" y="4174050"/>
            <a:ext cx="39576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Replace </a:t>
            </a:r>
            <a:r>
              <a:rPr b="1" lang="en-US" sz="11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image above with the class code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sample class you created for this session.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7"/>
          <p:cNvSpPr/>
          <p:nvPr/>
        </p:nvSpPr>
        <p:spPr>
          <a:xfrm>
            <a:off x="1038850" y="2767375"/>
            <a:ext cx="1156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@classcode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37"/>
          <p:cNvSpPr/>
          <p:nvPr/>
        </p:nvSpPr>
        <p:spPr>
          <a:xfrm>
            <a:off x="1038850" y="1549200"/>
            <a:ext cx="670200" cy="338400"/>
          </a:xfrm>
          <a:prstGeom prst="rect">
            <a:avLst/>
          </a:prstGeom>
          <a:solidFill>
            <a:srgbClr val="5D60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81010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5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685800" y="815850"/>
            <a:ext cx="40164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CLASS OWNERS SEE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Remind work?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See who’s joined a class in real time. (Personal contact information doesn’t appear.)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 class announcement or start a conversation.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Check your delivery summary to see who’s received your messages.</a:t>
            </a: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0" y="4137300"/>
            <a:ext cx="92202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Open Remind in your browser to demonstrate how the participant list looks when people join.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send a sample announcement.</a:t>
            </a:r>
            <a:b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/>
        </p:nvSpPr>
        <p:spPr>
          <a:xfrm>
            <a:off x="635050" y="788000"/>
            <a:ext cx="3744000" cy="27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up your account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 free app for iOS and Android or visit </a:t>
            </a:r>
            <a:r>
              <a:rPr b="1" lang="en-US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Remind.com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sign up.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Class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set up your first class. Then, invite a partner to join by: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Texting your class code to 81010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2C3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Entering your class code in the app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also add them directly with an email address or cell phone number.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will use these sample classes for some hands-on activities, coming right up.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After they’re done, they can archive these classes by going to class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your participants to try out the following features with the sample class they just created!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40"/>
          <p:cNvSpPr txBox="1"/>
          <p:nvPr>
            <p:ph idx="4294967295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Features</a:t>
            </a:r>
            <a:endParaRPr b="1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>
            <p:ph idx="1" type="body"/>
          </p:nvPr>
        </p:nvSpPr>
        <p:spPr>
          <a:xfrm>
            <a:off x="685800" y="757775"/>
            <a:ext cx="36450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Messaging that works for you</a:t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hours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to let students and parents know the best times to reach you.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an announcement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 an entire class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or personalize messages to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individuals and smaller groups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Turn off replies 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you’re done with a conversation.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set their office hours by going to their account settings.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Then, ask them to try sending a class announcement and an individual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From their conversation, ask them to turn off replies.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/>
          <p:nvPr/>
        </p:nvSpPr>
        <p:spPr>
          <a:xfrm>
            <a:off x="4384775" y="2203325"/>
            <a:ext cx="4194600" cy="11247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2"/>
          <p:cNvSpPr txBox="1"/>
          <p:nvPr>
            <p:ph idx="1" type="body"/>
          </p:nvPr>
        </p:nvSpPr>
        <p:spPr>
          <a:xfrm>
            <a:off x="4384775" y="1057000"/>
            <a:ext cx="4427700" cy="21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Save time by scheduling announcements in advance.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Take 5 minutes to schedule event reminders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week or even month ahead.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4536700" y="23996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2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schedule an announcement.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/>
          <p:nvPr/>
        </p:nvSpPr>
        <p:spPr>
          <a:xfrm>
            <a:off x="858050" y="2597225"/>
            <a:ext cx="3774600" cy="12372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3"/>
          <p:cNvSpPr txBox="1"/>
          <p:nvPr>
            <p:ph idx="1" type="body"/>
          </p:nvPr>
        </p:nvSpPr>
        <p:spPr>
          <a:xfrm>
            <a:off x="896900" y="1040200"/>
            <a:ext cx="36969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every family with the ability to translate messages into 85+ languages before you send.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Anyone using the app will have the option of translating your messages as well.</a:t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1037950" y="2836050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translate a message before sending.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/>
          <p:nvPr/>
        </p:nvSpPr>
        <p:spPr>
          <a:xfrm>
            <a:off x="4206800" y="2282200"/>
            <a:ext cx="4298400" cy="14334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4206800" y="772500"/>
            <a:ext cx="42984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App integrations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and share your favorite resources from Google, Microsoft OneDrive, and more—without leaving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connect your favorite apps from the composer or your account settings.</a:t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44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/>
          <p:nvPr/>
        </p:nvSpPr>
        <p:spPr>
          <a:xfrm>
            <a:off x="964525" y="677275"/>
            <a:ext cx="2026200" cy="367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500" y="714688"/>
            <a:ext cx="1924249" cy="34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4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open their composer and find where they can connect their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/>
          <p:nvPr/>
        </p:nvSpPr>
        <p:spPr>
          <a:xfrm>
            <a:off x="4206800" y="2273600"/>
            <a:ext cx="4298400" cy="1281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4274825" y="1017000"/>
            <a:ext cx="42984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Add attachments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photos, PDFs, files, and voice clips with your messages.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Instead of printing handouts, send them as PDFs to staff or families via Remind.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4383950" y="2472125"/>
            <a:ext cx="3789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5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attach a picture or file to a message.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/>
          <p:nvPr/>
        </p:nvSpPr>
        <p:spPr>
          <a:xfrm>
            <a:off x="405475" y="2925250"/>
            <a:ext cx="3794400" cy="12969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458575" y="1088375"/>
            <a:ext cx="35136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Export message history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Need documentation for home-school communication? Download your message history by date.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export feature online by going to your account settings.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563124" y="3104800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1" name="Google Shape;251;p46"/>
          <p:cNvCxnSpPr/>
          <p:nvPr/>
        </p:nvCxnSpPr>
        <p:spPr>
          <a:xfrm>
            <a:off x="4687750" y="6400"/>
            <a:ext cx="0" cy="5194200"/>
          </a:xfrm>
          <a:prstGeom prst="straightConnector1">
            <a:avLst/>
          </a:prstGeom>
          <a:noFill/>
          <a:ln cap="flat" cmpd="sng" w="9525">
            <a:solidFill>
              <a:srgbClr val="D0D0D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125" y="1080875"/>
            <a:ext cx="4374051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4.png" id="112" name="Google Shape;1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to share how they communicate with other stakeholders and the challenges they face.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tools do you use</a:t>
            </a:r>
            <a:b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 reach students and parents?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510000" y="803248"/>
            <a:ext cx="41307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 </a:t>
            </a: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classroom—and beyond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free individual account, you can create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10 classes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with up to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150 participants in each class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8" name="Google Shape;258;p47"/>
          <p:cNvCxnSpPr/>
          <p:nvPr/>
        </p:nvCxnSpPr>
        <p:spPr>
          <a:xfrm>
            <a:off x="5186350" y="-25350"/>
            <a:ext cx="0" cy="5194200"/>
          </a:xfrm>
          <a:prstGeom prst="straightConnector1">
            <a:avLst/>
          </a:prstGeom>
          <a:noFill/>
          <a:ln cap="flat" cmpd="sng" w="9525">
            <a:solidFill>
              <a:srgbClr val="D0D0D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9" name="Google Shape;25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363" y="152400"/>
            <a:ext cx="289593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/>
          <p:nvPr/>
        </p:nvSpPr>
        <p:spPr>
          <a:xfrm>
            <a:off x="510000" y="2988763"/>
            <a:ext cx="4017600" cy="15618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7"/>
          <p:cNvSpPr/>
          <p:nvPr/>
        </p:nvSpPr>
        <p:spPr>
          <a:xfrm>
            <a:off x="727549" y="3168313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47"/>
          <p:cNvSpPr txBox="1"/>
          <p:nvPr>
            <p:ph idx="1" type="body"/>
          </p:nvPr>
        </p:nvSpPr>
        <p:spPr>
          <a:xfrm>
            <a:off x="569900" y="3361813"/>
            <a:ext cx="3794400" cy="1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you’re done with a class, archive it to free up space. </a:t>
            </a:r>
            <a:endParaRPr/>
          </a:p>
        </p:txBody>
      </p:sp>
      <p:sp>
        <p:nvSpPr>
          <p:cNvPr id="264" name="Google Shape;264;p47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To archive a class, just click </a:t>
            </a:r>
            <a: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Remove from class list</a:t>
            </a: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, which is shown at the bottom of the screenshot on the slide.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250" y="722525"/>
            <a:ext cx="14102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750" y="722525"/>
            <a:ext cx="14102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801" y="809025"/>
            <a:ext cx="878000" cy="5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0" y="757850"/>
            <a:ext cx="1554975" cy="5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8"/>
          <p:cNvSpPr/>
          <p:nvPr/>
        </p:nvSpPr>
        <p:spPr>
          <a:xfrm>
            <a:off x="4932550" y="2699200"/>
            <a:ext cx="4017600" cy="1561800"/>
          </a:xfrm>
          <a:prstGeom prst="rect">
            <a:avLst/>
          </a:prstGeom>
          <a:solidFill>
            <a:srgbClr val="EBECEC">
              <a:alpha val="649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8"/>
          <p:cNvSpPr/>
          <p:nvPr/>
        </p:nvSpPr>
        <p:spPr>
          <a:xfrm>
            <a:off x="5097624" y="2925900"/>
            <a:ext cx="387600" cy="193500"/>
          </a:xfrm>
          <a:prstGeom prst="rect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TIP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4987600" y="3119400"/>
            <a:ext cx="3794400" cy="1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Customize your plan by adding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premium features 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like LMS integration, advanced messaging, 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urgent messaging.</a:t>
            </a:r>
            <a:endParaRPr b="1"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4819450" y="727200"/>
            <a:ext cx="4130700" cy="19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 platform made for schools and districts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For larger groups and organizations, the </a:t>
            </a:r>
            <a:r>
              <a:rPr b="1"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plan</a:t>
            </a:r>
            <a:r>
              <a:rPr lang="en-US" sz="1400">
                <a:solidFill>
                  <a:srgbClr val="474D4F"/>
                </a:solidFill>
                <a:latin typeface="Proxima Nova"/>
                <a:ea typeface="Proxima Nova"/>
                <a:cs typeface="Proxima Nova"/>
                <a:sym typeface="Proxima Nova"/>
              </a:rPr>
              <a:t> includes higher class maximums and features for administrator oversight, communication, and more.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74D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04" y="0"/>
            <a:ext cx="470951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8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this slide with your administrator if you’re interested in upgrading your organization to the Remind plan.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Ways to use Remind</a:t>
            </a:r>
            <a:endParaRPr b="1"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0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Georgia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50"/>
          <p:cNvSpPr txBox="1"/>
          <p:nvPr>
            <p:ph idx="1" type="body"/>
          </p:nvPr>
        </p:nvSpPr>
        <p:spPr>
          <a:xfrm>
            <a:off x="586700" y="155040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learning at home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50"/>
          <p:cNvSpPr/>
          <p:nvPr/>
        </p:nvSpPr>
        <p:spPr>
          <a:xfrm rot="5400000">
            <a:off x="4438567" y="23704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0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50"/>
          <p:cNvSpPr/>
          <p:nvPr/>
        </p:nvSpPr>
        <p:spPr>
          <a:xfrm>
            <a:off x="3936550" y="1365200"/>
            <a:ext cx="5130600" cy="182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0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50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Hi families! Today we learned about volcanoes. Please ask your child the difference between lava and magma!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p50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0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9" name="Google Shape;2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7364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0"/>
          <p:cNvSpPr txBox="1"/>
          <p:nvPr/>
        </p:nvSpPr>
        <p:spPr>
          <a:xfrm>
            <a:off x="4420425" y="24414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4/21/15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1" name="Google Shape;3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5246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7792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0"/>
          <p:cNvSpPr txBox="1"/>
          <p:nvPr/>
        </p:nvSpPr>
        <p:spPr>
          <a:xfrm>
            <a:off x="4420425" y="26936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50"/>
          <p:cNvSpPr/>
          <p:nvPr/>
        </p:nvSpPr>
        <p:spPr>
          <a:xfrm>
            <a:off x="3936550" y="3287800"/>
            <a:ext cx="5130600" cy="185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0"/>
          <p:cNvSpPr txBox="1"/>
          <p:nvPr/>
        </p:nvSpPr>
        <p:spPr>
          <a:xfrm>
            <a:off x="4420425" y="33763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Ms. Watkins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50"/>
          <p:cNvSpPr txBox="1"/>
          <p:nvPr/>
        </p:nvSpPr>
        <p:spPr>
          <a:xfrm>
            <a:off x="4420425" y="37526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know what type of rock this is?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p50"/>
          <p:cNvSpPr/>
          <p:nvPr/>
        </p:nvSpPr>
        <p:spPr>
          <a:xfrm>
            <a:off x="4062100" y="34141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0"/>
          <p:cNvSpPr txBox="1"/>
          <p:nvPr/>
        </p:nvSpPr>
        <p:spPr>
          <a:xfrm>
            <a:off x="4091800" y="34141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vatar-04.png" id="309" name="Google Shape;309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310" name="Google Shape;310;p50"/>
          <p:cNvPicPr preferRelativeResize="0"/>
          <p:nvPr/>
        </p:nvPicPr>
        <p:blipFill rotWithShape="1">
          <a:blip r:embed="rId7">
            <a:alphaModFix/>
          </a:blip>
          <a:srcRect b="22596" l="0" r="0" t="22596"/>
          <a:stretch/>
        </p:blipFill>
        <p:spPr>
          <a:xfrm>
            <a:off x="4543125" y="4189400"/>
            <a:ext cx="4353350" cy="9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/>
        </p:nvSpPr>
        <p:spPr>
          <a:xfrm>
            <a:off x="586700" y="2529850"/>
            <a:ext cx="2518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Jayne Hunt</a:t>
            </a:r>
            <a: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New York City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51"/>
          <p:cNvSpPr txBox="1"/>
          <p:nvPr>
            <p:ph idx="1" type="body"/>
          </p:nvPr>
        </p:nvSpPr>
        <p:spPr>
          <a:xfrm>
            <a:off x="586700" y="156585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parents involved</a:t>
            </a:r>
            <a:b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at school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p51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1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Google Shape;319;p51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1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51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Parents: Please remember that we have a Parents’ Association meeting January 26. Dinner will be served!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51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1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1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6/10/15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6" name="Google Shape;32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1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5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51"/>
          <p:cNvSpPr/>
          <p:nvPr/>
        </p:nvSpPr>
        <p:spPr>
          <a:xfrm>
            <a:off x="3936550" y="3358000"/>
            <a:ext cx="5130600" cy="178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1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Hunt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Pre-K signup is from now until March 4. Please see Ms. Rivera for more information.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51"/>
          <p:cNvSpPr txBox="1"/>
          <p:nvPr/>
        </p:nvSpPr>
        <p:spPr>
          <a:xfrm>
            <a:off x="4420425" y="43976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6/1/15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5" name="Google Shape;33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808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353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 txBox="1"/>
          <p:nvPr/>
        </p:nvSpPr>
        <p:spPr>
          <a:xfrm>
            <a:off x="4420425" y="46497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8" name="Google Shape;33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7353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-03.png" id="339" name="Google Shape;339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130" y="46925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1.png" id="340" name="Google Shape;340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/>
          <p:nvPr/>
        </p:nvSpPr>
        <p:spPr>
          <a:xfrm rot="5400000">
            <a:off x="4438567" y="431092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2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Bobby Dodd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Ohio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52"/>
          <p:cNvSpPr txBox="1"/>
          <p:nvPr>
            <p:ph idx="1" type="body"/>
          </p:nvPr>
        </p:nvSpPr>
        <p:spPr>
          <a:xfrm>
            <a:off x="586700" y="1550400"/>
            <a:ext cx="25566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Strengthen your community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52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9" name="Google Shape;349;p52"/>
          <p:cNvSpPr/>
          <p:nvPr/>
        </p:nvSpPr>
        <p:spPr>
          <a:xfrm>
            <a:off x="3936550" y="1365200"/>
            <a:ext cx="5130600" cy="36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2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Dodd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Go to Mi Tradicion today from 4 PM to close to help support Tanner’s Kick-It Fund! 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52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2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67686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2"/>
          <p:cNvSpPr txBox="1"/>
          <p:nvPr/>
        </p:nvSpPr>
        <p:spPr>
          <a:xfrm>
            <a:off x="4420425" y="43819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Today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6" name="Google Shape;35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4651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7196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/>
          <p:nvPr/>
        </p:nvSpPr>
        <p:spPr>
          <a:xfrm>
            <a:off x="4420425" y="46340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130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23.JPG" id="360" name="Google Shape;360;p52"/>
          <p:cNvPicPr preferRelativeResize="0"/>
          <p:nvPr/>
        </p:nvPicPr>
        <p:blipFill rotWithShape="1">
          <a:blip r:embed="rId7">
            <a:alphaModFix/>
          </a:blip>
          <a:srcRect b="28822" l="0" r="0" t="37695"/>
          <a:stretch/>
        </p:blipFill>
        <p:spPr>
          <a:xfrm>
            <a:off x="4543125" y="2593525"/>
            <a:ext cx="4353350" cy="16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3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Sean Gaillard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North Carolina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53"/>
          <p:cNvSpPr txBox="1"/>
          <p:nvPr>
            <p:ph idx="1" type="body"/>
          </p:nvPr>
        </p:nvSpPr>
        <p:spPr>
          <a:xfrm>
            <a:off x="586700" y="1821300"/>
            <a:ext cx="35241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Motivate and encourage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7" name="Google Shape;367;p53"/>
          <p:cNvSpPr/>
          <p:nvPr/>
        </p:nvSpPr>
        <p:spPr>
          <a:xfrm rot="5400000">
            <a:off x="4438567" y="25228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3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3936550" y="1365200"/>
            <a:ext cx="5130600" cy="19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3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to everyone for an uplifting 1st Week! You are Making It Happen as we ride on that Energy Bus towards A Time For Greatness at JFK HS!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53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3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888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/>
          <p:nvPr/>
        </p:nvSpPr>
        <p:spPr>
          <a:xfrm>
            <a:off x="4420425" y="25938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 hr ago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6" name="Google Shape;37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6770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29316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3"/>
          <p:cNvSpPr txBox="1"/>
          <p:nvPr/>
        </p:nvSpPr>
        <p:spPr>
          <a:xfrm>
            <a:off x="4420425" y="28460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53"/>
          <p:cNvSpPr/>
          <p:nvPr/>
        </p:nvSpPr>
        <p:spPr>
          <a:xfrm>
            <a:off x="3936550" y="3358000"/>
            <a:ext cx="5130600" cy="180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3"/>
          <p:cNvSpPr txBox="1"/>
          <p:nvPr/>
        </p:nvSpPr>
        <p:spPr>
          <a:xfrm>
            <a:off x="4420425" y="34465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Team Kennedy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4420425" y="3822850"/>
            <a:ext cx="4511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Today marks the 52nd Anniversary of the MLK “I Have a Dream” Speech. Here’s a brief blog post I wrote for you: </a:t>
            </a:r>
            <a:r>
              <a:rPr b="1" lang="en-US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</a:rPr>
              <a:t>http://bit.ly/1Jo4Xqx</a:t>
            </a:r>
            <a:endParaRPr b="1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2" name="Google Shape;382;p53"/>
          <p:cNvSpPr/>
          <p:nvPr/>
        </p:nvSpPr>
        <p:spPr>
          <a:xfrm>
            <a:off x="4062100" y="34843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3"/>
          <p:cNvSpPr txBox="1"/>
          <p:nvPr/>
        </p:nvSpPr>
        <p:spPr>
          <a:xfrm>
            <a:off x="4091800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4420425" y="462620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 hr ago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940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6395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3"/>
          <p:cNvSpPr txBox="1"/>
          <p:nvPr/>
        </p:nvSpPr>
        <p:spPr>
          <a:xfrm>
            <a:off x="4420425" y="48783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1        6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8" name="Google Shape;38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2800" y="4963954"/>
            <a:ext cx="154200" cy="154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-03.png" id="389" name="Google Shape;389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130" y="4921163"/>
            <a:ext cx="364589" cy="23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6.png" id="390" name="Google Shape;390;p53"/>
          <p:cNvPicPr preferRelativeResize="0"/>
          <p:nvPr/>
        </p:nvPicPr>
        <p:blipFill rotWithShape="1">
          <a:blip r:embed="rId8">
            <a:alphaModFix/>
          </a:blip>
          <a:srcRect b="149" l="0" r="0" t="139"/>
          <a:stretch/>
        </p:blipFill>
        <p:spPr>
          <a:xfrm>
            <a:off x="6100150" y="307200"/>
            <a:ext cx="803400" cy="8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/>
          <p:nvPr/>
        </p:nvSpPr>
        <p:spPr>
          <a:xfrm rot="5400000">
            <a:off x="4438567" y="228495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4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P.A. White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54"/>
          <p:cNvSpPr txBox="1"/>
          <p:nvPr>
            <p:ph idx="1" type="body"/>
          </p:nvPr>
        </p:nvSpPr>
        <p:spPr>
          <a:xfrm>
            <a:off x="586700" y="1543600"/>
            <a:ext cx="28734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families in urgent situations</a:t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54"/>
          <p:cNvSpPr/>
          <p:nvPr/>
        </p:nvSpPr>
        <p:spPr>
          <a:xfrm rot="5400000">
            <a:off x="4438567" y="32465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4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54"/>
          <p:cNvSpPr/>
          <p:nvPr/>
        </p:nvSpPr>
        <p:spPr>
          <a:xfrm>
            <a:off x="3936550" y="1398000"/>
            <a:ext cx="5130600" cy="298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4"/>
          <p:cNvSpPr txBox="1"/>
          <p:nvPr/>
        </p:nvSpPr>
        <p:spPr>
          <a:xfrm>
            <a:off x="4420425" y="154360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Principal White</a:t>
            </a:r>
            <a:b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2" name="Google Shape;402;p54"/>
          <p:cNvSpPr txBox="1"/>
          <p:nvPr/>
        </p:nvSpPr>
        <p:spPr>
          <a:xfrm>
            <a:off x="4420425" y="191990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We had a massive power outage on Friday and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even lost use of our phones for more than four hours. With Remind, I was able to ease concerns and update more than 700 parents and family members. As a principal, having the ability to contact my community</a:t>
            </a:r>
            <a:b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in such a simple and direct manner is priceless and much appreciated.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3" name="Google Shape;403;p54"/>
          <p:cNvSpPr/>
          <p:nvPr/>
        </p:nvSpPr>
        <p:spPr>
          <a:xfrm>
            <a:off x="4062100" y="158137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4"/>
          <p:cNvSpPr txBox="1"/>
          <p:nvPr/>
        </p:nvSpPr>
        <p:spPr>
          <a:xfrm>
            <a:off x="4091800" y="158137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5" name="Google Shape;4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39378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4"/>
          <p:cNvSpPr txBox="1"/>
          <p:nvPr/>
        </p:nvSpPr>
        <p:spPr>
          <a:xfrm>
            <a:off x="4420425" y="38974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54"/>
          <p:cNvSpPr txBox="1"/>
          <p:nvPr/>
        </p:nvSpPr>
        <p:spPr>
          <a:xfrm>
            <a:off x="4420425" y="36452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11/7/15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8" name="Google Shape;40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374302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150" y="307200"/>
            <a:ext cx="803400" cy="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411" name="Google Shape;411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6775" y="3980604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"/>
          <p:cNvSpPr/>
          <p:nvPr/>
        </p:nvSpPr>
        <p:spPr>
          <a:xfrm rot="5400000">
            <a:off x="4438567" y="24466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5"/>
          <p:cNvSpPr txBox="1"/>
          <p:nvPr/>
        </p:nvSpPr>
        <p:spPr>
          <a:xfrm>
            <a:off x="586700" y="2514400"/>
            <a:ext cx="2151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b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1"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</a:t>
            </a:r>
            <a:endParaRPr i="1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55"/>
          <p:cNvSpPr txBox="1"/>
          <p:nvPr>
            <p:ph idx="1" type="body"/>
          </p:nvPr>
        </p:nvSpPr>
        <p:spPr>
          <a:xfrm>
            <a:off x="586700" y="1550400"/>
            <a:ext cx="26136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staff updates and information</a:t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55"/>
          <p:cNvSpPr/>
          <p:nvPr/>
        </p:nvSpPr>
        <p:spPr>
          <a:xfrm rot="5400000">
            <a:off x="4438567" y="2615679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5"/>
          <p:cNvSpPr/>
          <p:nvPr/>
        </p:nvSpPr>
        <p:spPr>
          <a:xfrm>
            <a:off x="3859600" y="-6625"/>
            <a:ext cx="5284500" cy="5143500"/>
          </a:xfrm>
          <a:prstGeom prst="rect">
            <a:avLst/>
          </a:prstGeom>
          <a:solidFill>
            <a:srgbClr val="EBECEC">
              <a:alpha val="6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BECE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55"/>
          <p:cNvSpPr/>
          <p:nvPr/>
        </p:nvSpPr>
        <p:spPr>
          <a:xfrm>
            <a:off x="3936550" y="1365200"/>
            <a:ext cx="5130600" cy="208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5"/>
          <p:cNvSpPr txBox="1"/>
          <p:nvPr/>
        </p:nvSpPr>
        <p:spPr>
          <a:xfrm>
            <a:off x="4420425" y="1453750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3" name="Google Shape;423;p55"/>
          <p:cNvSpPr txBox="1"/>
          <p:nvPr/>
        </p:nvSpPr>
        <p:spPr>
          <a:xfrm>
            <a:off x="4420425" y="1830050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fire drill, remember to take your red folder.</a:t>
            </a:r>
            <a:b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Hold up your green card if all are present, red if any students are missing.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4" name="Google Shape;424;p55"/>
          <p:cNvSpPr/>
          <p:nvPr/>
        </p:nvSpPr>
        <p:spPr>
          <a:xfrm>
            <a:off x="4062100" y="1491525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5"/>
          <p:cNvSpPr txBox="1"/>
          <p:nvPr/>
        </p:nvSpPr>
        <p:spPr>
          <a:xfrm>
            <a:off x="4091800" y="14915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6" name="Google Shape;4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2981613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5"/>
          <p:cNvSpPr txBox="1"/>
          <p:nvPr/>
        </p:nvSpPr>
        <p:spPr>
          <a:xfrm>
            <a:off x="4420425" y="293882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23       86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p55"/>
          <p:cNvSpPr txBox="1"/>
          <p:nvPr/>
        </p:nvSpPr>
        <p:spPr>
          <a:xfrm>
            <a:off x="4420425" y="26866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4/5/15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9" name="Google Shape;42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2769850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-03.png" id="431" name="Google Shape;431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0150" y="307200"/>
            <a:ext cx="803401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432" name="Google Shape;432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0575" y="3024404"/>
            <a:ext cx="154200" cy="15441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5"/>
          <p:cNvSpPr/>
          <p:nvPr/>
        </p:nvSpPr>
        <p:spPr>
          <a:xfrm rot="5400000">
            <a:off x="4438567" y="43780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5"/>
          <p:cNvSpPr/>
          <p:nvPr/>
        </p:nvSpPr>
        <p:spPr>
          <a:xfrm rot="5400000">
            <a:off x="4438567" y="4547004"/>
            <a:ext cx="479700" cy="413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5"/>
          <p:cNvSpPr/>
          <p:nvPr/>
        </p:nvSpPr>
        <p:spPr>
          <a:xfrm>
            <a:off x="3936550" y="3525125"/>
            <a:ext cx="5130600" cy="162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B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5"/>
          <p:cNvSpPr txBox="1"/>
          <p:nvPr/>
        </p:nvSpPr>
        <p:spPr>
          <a:xfrm>
            <a:off x="4420425" y="3613675"/>
            <a:ext cx="3291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Jennifer Kloczko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Google Shape;437;p55"/>
          <p:cNvSpPr txBox="1"/>
          <p:nvPr/>
        </p:nvSpPr>
        <p:spPr>
          <a:xfrm>
            <a:off x="4420425" y="3989975"/>
            <a:ext cx="4511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Wear blue tomorrow in honor of World Autism Awareness Day!</a:t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8" name="Google Shape;438;p55"/>
          <p:cNvSpPr/>
          <p:nvPr/>
        </p:nvSpPr>
        <p:spPr>
          <a:xfrm>
            <a:off x="4062100" y="3651450"/>
            <a:ext cx="328800" cy="328800"/>
          </a:xfrm>
          <a:prstGeom prst="ellipse">
            <a:avLst/>
          </a:prstGeom>
          <a:noFill/>
          <a:ln cap="flat" cmpd="sng" w="9525">
            <a:solidFill>
              <a:srgbClr val="9695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5"/>
          <p:cNvSpPr txBox="1"/>
          <p:nvPr/>
        </p:nvSpPr>
        <p:spPr>
          <a:xfrm>
            <a:off x="4091800" y="36514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b="1" sz="2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0" name="Google Shape;4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30" y="4912938"/>
            <a:ext cx="364589" cy="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5"/>
          <p:cNvSpPr txBox="1"/>
          <p:nvPr/>
        </p:nvSpPr>
        <p:spPr>
          <a:xfrm>
            <a:off x="4420425" y="4870150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342       102 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4420425" y="4617975"/>
            <a:ext cx="4511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69597"/>
                </a:solidFill>
                <a:latin typeface="Proxima Nova"/>
                <a:ea typeface="Proxima Nova"/>
                <a:cs typeface="Proxima Nova"/>
                <a:sym typeface="Proxima Nova"/>
              </a:rPr>
              <a:t>4/1/15                                                                                                     Delivered</a:t>
            </a:r>
            <a:endParaRPr sz="1000">
              <a:solidFill>
                <a:srgbClr val="96959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3" name="Google Shape;44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283" y="4701175"/>
            <a:ext cx="154184" cy="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000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-stamp-03.png" id="445" name="Google Shape;445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06775" y="4955729"/>
            <a:ext cx="154200" cy="1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3.png" id="450" name="Google Shape;45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/>
          <p:nvPr/>
        </p:nvSpPr>
        <p:spPr>
          <a:xfrm>
            <a:off x="0" y="4174050"/>
            <a:ext cx="9144000" cy="10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Ask participants how they can use Remind with their students and parents. 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ideas do they have? What problems could Remind help them solve?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56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use Remind</a:t>
            </a:r>
            <a:b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b="1" i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your</a:t>
            </a: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classroom?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4730500" y="1389850"/>
            <a:ext cx="35778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that students and parents can’t miss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is a </a:t>
            </a:r>
            <a:r>
              <a:rPr b="1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 platform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that helps teachers build relationships with students and parents every day.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By connecting school communities, Remind makes it easy to manage class communication—and make more time for teaching and learning.</a:t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39576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/>
          <p:nvPr/>
        </p:nvSpPr>
        <p:spPr>
          <a:xfrm>
            <a:off x="393600" y="309725"/>
            <a:ext cx="7246200" cy="4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Frequently asked questions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CAN I SHARE A REMIND CLASS WITH ANOTHER EDUCATOR?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promote another teacher to owner from your class settings. All owners have the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same administrative abilities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 class.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SMARTPHONES?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and parents can get Remind messages on</a:t>
            </a: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 that can receive text messages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, including prepaid phones, flip phones, and government-provided phones.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STUDENTS OR PARENTS DON’T HAVE A PHONE AT ALL? </a:t>
            </a:r>
            <a:endParaRPr b="1" sz="1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accounts can be created on</a:t>
            </a:r>
            <a:r>
              <a:rPr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any computer with internet access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Participants will see their messages whenever they log in to Remind.com, or they can choose to receive messages via email.</a:t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8" name="Google Shape;458;p57"/>
          <p:cNvSpPr/>
          <p:nvPr/>
        </p:nvSpPr>
        <p:spPr>
          <a:xfrm>
            <a:off x="497175" y="1272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7"/>
          <p:cNvSpPr txBox="1"/>
          <p:nvPr/>
        </p:nvSpPr>
        <p:spPr>
          <a:xfrm>
            <a:off x="526875" y="1272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0" name="Google Shape;460;p57"/>
          <p:cNvSpPr/>
          <p:nvPr/>
        </p:nvSpPr>
        <p:spPr>
          <a:xfrm>
            <a:off x="497175" y="2407350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7"/>
          <p:cNvSpPr txBox="1"/>
          <p:nvPr/>
        </p:nvSpPr>
        <p:spPr>
          <a:xfrm>
            <a:off x="526875" y="2407350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2" name="Google Shape;462;p57"/>
          <p:cNvSpPr/>
          <p:nvPr/>
        </p:nvSpPr>
        <p:spPr>
          <a:xfrm>
            <a:off x="497175" y="3484325"/>
            <a:ext cx="328800" cy="328800"/>
          </a:xfrm>
          <a:prstGeom prst="ellipse">
            <a:avLst/>
          </a:prstGeom>
          <a:solidFill>
            <a:srgbClr val="F5BF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7"/>
          <p:cNvSpPr txBox="1"/>
          <p:nvPr/>
        </p:nvSpPr>
        <p:spPr>
          <a:xfrm>
            <a:off x="526875" y="3484325"/>
            <a:ext cx="26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1" sz="20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631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8423" y="3439546"/>
            <a:ext cx="335100" cy="3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8"/>
          <p:cNvSpPr txBox="1"/>
          <p:nvPr>
            <p:ph idx="1" type="body"/>
          </p:nvPr>
        </p:nvSpPr>
        <p:spPr>
          <a:xfrm>
            <a:off x="653000" y="1129025"/>
            <a:ext cx="39852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connected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D4F"/>
              </a:buClr>
              <a:buFont typeface="Proxima Nova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the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 sz="14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Help Center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for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instructions and tips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about everything from account basics to class management.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Follow </a:t>
            </a:r>
            <a:r>
              <a:rPr b="1" lang="en-US" sz="1400" u="sng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@RemindHQ</a:t>
            </a:r>
            <a:r>
              <a:rPr b="1" lang="en-US" sz="1400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on Twitter and Instagram for educator content, exclusive sneak peeks, and opportunities to win swag.</a:t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@RemindHQ</a:t>
            </a:r>
            <a:endParaRPr b="1" sz="14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4A89D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2" name="Google Shape;472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3342" y="0"/>
            <a:ext cx="395066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vider-02.png" id="477" name="Google Shape;4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9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533400" y="938925"/>
            <a:ext cx="22599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Make your day more productive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messaging for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class, group, or just a single person.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Reminders can be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scheduled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ahead of time.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on the go 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from a laptop, mobile app, or tablet.</a:t>
            </a:r>
            <a:endParaRPr sz="14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900" y="463175"/>
            <a:ext cx="55721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533400" y="1113000"/>
            <a:ext cx="2520900" cy="22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Get every family involved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C634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Messages can be sent to </a:t>
            </a:r>
            <a:r>
              <a:rPr b="1"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any phone</a:t>
            </a:r>
            <a:r>
              <a:rPr lang="en-US" sz="14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. Families don’t need smartphones or even Internet to use Remind.</a:t>
            </a:r>
            <a:endParaRPr sz="1400">
              <a:solidFill>
                <a:srgbClr val="282C31"/>
              </a:solidFill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rPr b="1"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</a:t>
            </a:r>
            <a:r>
              <a:rPr lang="en-US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messages into more than 85 languages.</a:t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775" y="476250"/>
            <a:ext cx="55816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533400" y="895450"/>
            <a:ext cx="2727600" cy="24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stronger relationships</a:t>
            </a:r>
            <a:endParaRPr b="1" sz="20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Send messages the way people </a:t>
            </a: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actually communicate.</a:t>
            </a:r>
            <a:endParaRPr b="1"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typical teenager sends and receives over </a:t>
            </a:r>
            <a:r>
              <a:rPr b="1" lang="en-US" sz="12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30 texts per day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(</a:t>
            </a:r>
            <a:r>
              <a:rPr b="1" lang="en-US" sz="12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b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b="1"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92% of all adults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own cell phones, and they rarely turn them off.</a:t>
            </a:r>
            <a:r>
              <a:rPr b="1"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en-US" sz="1200" u="sng">
                <a:solidFill>
                  <a:srgbClr val="4A89DC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Source</a:t>
            </a:r>
            <a:r>
              <a:rPr lang="en-US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en-US" sz="12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</a:t>
            </a: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who’s reading them 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who’s missing out.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363C3F"/>
              </a:buClr>
              <a:buFont typeface="Proxima Nova"/>
              <a:buNone/>
            </a:pPr>
            <a:r>
              <a:t/>
            </a:r>
            <a:endParaRPr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2350" y="475063"/>
            <a:ext cx="5578200" cy="434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56" y="0"/>
            <a:ext cx="39576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/>
          <p:nvPr>
            <p:ph idx="1" type="body"/>
          </p:nvPr>
        </p:nvSpPr>
        <p:spPr>
          <a:xfrm>
            <a:off x="647075" y="784450"/>
            <a:ext cx="3778800" cy="3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82C3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 outcomes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Poinciana HS, FL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A 60% improvement in pilot-group attendance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PS 151, NY: </a:t>
            </a:r>
            <a: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3x improvement in parent turnout at school events.</a:t>
            </a: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John Swett Elementary School, CA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99% of parents surveyed feel positively about receiving Remind messages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</a:pPr>
            <a:r>
              <a:rPr b="1"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HS, NJ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A 2-letter grade improvement due to increased parent involvement</a:t>
            </a: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5"/>
          <p:cNvSpPr txBox="1"/>
          <p:nvPr/>
        </p:nvSpPr>
        <p:spPr>
          <a:xfrm>
            <a:off x="493500" y="836800"/>
            <a:ext cx="358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Communication: Questions, ideas, and solutions around topics</a:t>
            </a:r>
            <a:endParaRPr b="1" sz="16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Creativity: New approaches to problems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Critical thinking: Process and analyze problems in new ways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Collaboration: working together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5065650" y="937275"/>
            <a:ext cx="358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Model digital age work and learning</a:t>
            </a:r>
            <a:endParaRPr b="1" sz="16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and model digital citizenship &amp; responsibility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Facilitate student learning and creativity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and develop digital age learning experiences &amp; assessments</a:t>
            </a:r>
            <a:endParaRPr b="1" sz="16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Engage in professional growth and leadership</a:t>
            </a:r>
            <a:endParaRPr b="1" sz="16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545550" y="400950"/>
            <a:ext cx="3480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12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4 C S    A L I G N M E N T</a:t>
            </a:r>
            <a:endParaRPr sz="16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3" name="Google Shape;153;p35"/>
          <p:cNvCxnSpPr/>
          <p:nvPr/>
        </p:nvCxnSpPr>
        <p:spPr>
          <a:xfrm>
            <a:off x="493650" y="1719400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35"/>
          <p:cNvCxnSpPr/>
          <p:nvPr/>
        </p:nvCxnSpPr>
        <p:spPr>
          <a:xfrm>
            <a:off x="493650" y="2453250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35"/>
          <p:cNvCxnSpPr/>
          <p:nvPr/>
        </p:nvCxnSpPr>
        <p:spPr>
          <a:xfrm>
            <a:off x="493650" y="3195225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" name="Google Shape;156;p35"/>
          <p:cNvSpPr txBox="1"/>
          <p:nvPr/>
        </p:nvSpPr>
        <p:spPr>
          <a:xfrm>
            <a:off x="5117550" y="400950"/>
            <a:ext cx="3480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12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 S T E    S T A N D A R D S </a:t>
            </a:r>
            <a:endParaRPr b="1" sz="1600">
              <a:solidFill>
                <a:srgbClr val="5D60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7" name="Google Shape;157;p35"/>
          <p:cNvCxnSpPr/>
          <p:nvPr/>
        </p:nvCxnSpPr>
        <p:spPr>
          <a:xfrm>
            <a:off x="5065650" y="1248425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35"/>
          <p:cNvCxnSpPr/>
          <p:nvPr/>
        </p:nvCxnSpPr>
        <p:spPr>
          <a:xfrm>
            <a:off x="5065650" y="1932900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35"/>
          <p:cNvCxnSpPr/>
          <p:nvPr/>
        </p:nvCxnSpPr>
        <p:spPr>
          <a:xfrm>
            <a:off x="5065650" y="2684775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35"/>
          <p:cNvCxnSpPr/>
          <p:nvPr/>
        </p:nvCxnSpPr>
        <p:spPr>
          <a:xfrm>
            <a:off x="5065650" y="3425375"/>
            <a:ext cx="35847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" name="Google Shape;161;p35"/>
          <p:cNvSpPr/>
          <p:nvPr/>
        </p:nvSpPr>
        <p:spPr>
          <a:xfrm>
            <a:off x="0" y="4137300"/>
            <a:ext cx="91440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Lead a short discussion about how Remind aligns with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 the 4 Cs and ISTE standards.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>
            <p:ph idx="1" type="body"/>
          </p:nvPr>
        </p:nvSpPr>
        <p:spPr>
          <a:xfrm>
            <a:off x="311700" y="221932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Getting started</a:t>
            </a:r>
            <a:endParaRPr b="1" sz="3000"/>
          </a:p>
        </p:txBody>
      </p:sp>
      <p:sp>
        <p:nvSpPr>
          <p:cNvPr id="168" name="Google Shape;168;p36"/>
          <p:cNvSpPr/>
          <p:nvPr/>
        </p:nvSpPr>
        <p:spPr>
          <a:xfrm>
            <a:off x="-76200" y="4174050"/>
            <a:ext cx="9218400" cy="1006200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D60A5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EDUCATOR LEADING PD:</a:t>
            </a:r>
            <a:br>
              <a:rPr b="1"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100">
                <a:solidFill>
                  <a:srgbClr val="363C3F"/>
                </a:solidFill>
                <a:latin typeface="Proxima Nova"/>
                <a:ea typeface="Proxima Nova"/>
                <a:cs typeface="Proxima Nova"/>
                <a:sym typeface="Proxima Nova"/>
              </a:rPr>
              <a:t>In this section, you’ll lead a quick demo with a sample class and help participants create accounts.</a:t>
            </a:r>
            <a:endParaRPr sz="1100">
              <a:solidFill>
                <a:srgbClr val="363C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