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327" r:id="rId4"/>
    <p:sldId id="328" r:id="rId5"/>
    <p:sldId id="329" r:id="rId6"/>
    <p:sldId id="330" r:id="rId7"/>
    <p:sldId id="333" r:id="rId8"/>
    <p:sldId id="334" r:id="rId9"/>
    <p:sldId id="335" r:id="rId10"/>
    <p:sldId id="331" r:id="rId11"/>
    <p:sldId id="33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1" d="100"/>
          <a:sy n="91" d="100"/>
        </p:scale>
        <p:origin x="438" y="84"/>
      </p:cViewPr>
      <p:guideLst/>
    </p:cSldViewPr>
  </p:slideViewPr>
  <p:notesTextViewPr>
    <p:cViewPr>
      <p:scale>
        <a:sx n="1" d="1"/>
        <a:sy n="1" d="1"/>
      </p:scale>
      <p:origin x="0" y="0"/>
    </p:cViewPr>
  </p:notesTextViewPr>
  <p:sorterViewPr>
    <p:cViewPr varScale="1">
      <p:scale>
        <a:sx n="1" d="1"/>
        <a:sy n="1" d="1"/>
      </p:scale>
      <p:origin x="0" y="-2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4223696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33AA85-6FA3-4BDF-83D6-B3725042CAE2}"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543829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2030558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54347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147519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204039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694054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3092108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3896197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3938097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426801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33AA85-6FA3-4BDF-83D6-B3725042CAE2}"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285585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33AA85-6FA3-4BDF-83D6-B3725042CAE2}" type="datetimeFigureOut">
              <a:rPr lang="en-US" smtClean="0"/>
              <a:t>10/14/2019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311630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2934686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1593256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A233AA85-6FA3-4BDF-83D6-B3725042CAE2}" type="datetimeFigureOut">
              <a:rPr lang="en-US" smtClean="0"/>
              <a:t>10/14/2019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3464549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33AA85-6FA3-4BDF-83D6-B3725042CAE2}"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F984D-0880-490E-94D1-D07E7DB266D9}" type="slidenum">
              <a:rPr lang="en-US" smtClean="0"/>
              <a:t>‹#›</a:t>
            </a:fld>
            <a:endParaRPr lang="en-US"/>
          </a:p>
        </p:txBody>
      </p:sp>
    </p:spTree>
    <p:extLst>
      <p:ext uri="{BB962C8B-B14F-4D97-AF65-F5344CB8AC3E}">
        <p14:creationId xmlns:p14="http://schemas.microsoft.com/office/powerpoint/2010/main" val="3442839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33AA85-6FA3-4BDF-83D6-B3725042CAE2}" type="datetimeFigureOut">
              <a:rPr lang="en-US" smtClean="0"/>
              <a:t>10/14/2019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93F984D-0880-490E-94D1-D07E7DB266D9}" type="slidenum">
              <a:rPr lang="en-US" smtClean="0"/>
              <a:t>‹#›</a:t>
            </a:fld>
            <a:endParaRPr lang="en-US"/>
          </a:p>
        </p:txBody>
      </p:sp>
    </p:spTree>
    <p:extLst>
      <p:ext uri="{BB962C8B-B14F-4D97-AF65-F5344CB8AC3E}">
        <p14:creationId xmlns:p14="http://schemas.microsoft.com/office/powerpoint/2010/main" val="24943764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6C13D-5C8B-4A71-AABE-B62C8780CEA4}"/>
              </a:ext>
            </a:extLst>
          </p:cNvPr>
          <p:cNvSpPr>
            <a:spLocks noGrp="1"/>
          </p:cNvSpPr>
          <p:nvPr>
            <p:ph type="ctrTitle"/>
          </p:nvPr>
        </p:nvSpPr>
        <p:spPr/>
        <p:txBody>
          <a:bodyPr/>
          <a:lstStyle/>
          <a:p>
            <a:r>
              <a:rPr lang="en-US" sz="4800" dirty="0" smtClean="0"/>
              <a:t>Beginning Spanish Chapter 1</a:t>
            </a:r>
            <a:endParaRPr lang="en-US" sz="4800" dirty="0"/>
          </a:p>
        </p:txBody>
      </p:sp>
      <p:sp>
        <p:nvSpPr>
          <p:cNvPr id="3" name="Subtitle 2">
            <a:extLst>
              <a:ext uri="{FF2B5EF4-FFF2-40B4-BE49-F238E27FC236}">
                <a16:creationId xmlns:a16="http://schemas.microsoft.com/office/drawing/2014/main" id="{F2AEAFD1-05C3-4DAA-B4AB-8798C98B6A9F}"/>
              </a:ext>
            </a:extLst>
          </p:cNvPr>
          <p:cNvSpPr>
            <a:spLocks noGrp="1"/>
          </p:cNvSpPr>
          <p:nvPr>
            <p:ph type="subTitle" idx="1"/>
          </p:nvPr>
        </p:nvSpPr>
        <p:spPr>
          <a:xfrm>
            <a:off x="1154955" y="4777380"/>
            <a:ext cx="9434786" cy="861420"/>
          </a:xfrm>
        </p:spPr>
        <p:txBody>
          <a:bodyPr/>
          <a:lstStyle/>
          <a:p>
            <a:r>
              <a:rPr lang="en-US" dirty="0" smtClean="0"/>
              <a:t>Subjects, verbs, pronouns, verb </a:t>
            </a:r>
            <a:r>
              <a:rPr lang="en-US" dirty="0" err="1" smtClean="0"/>
              <a:t>ser</a:t>
            </a:r>
            <a:r>
              <a:rPr lang="en-US" dirty="0" smtClean="0"/>
              <a:t>, punctuations, accent marks</a:t>
            </a:r>
            <a:endParaRPr lang="en-US" dirty="0"/>
          </a:p>
        </p:txBody>
      </p:sp>
    </p:spTree>
    <p:extLst>
      <p:ext uri="{BB962C8B-B14F-4D97-AF65-F5344CB8AC3E}">
        <p14:creationId xmlns:p14="http://schemas.microsoft.com/office/powerpoint/2010/main" val="228303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D446D-BFDC-49C5-A062-E7E3539A0B33}"/>
              </a:ext>
            </a:extLst>
          </p:cNvPr>
          <p:cNvSpPr>
            <a:spLocks noGrp="1"/>
          </p:cNvSpPr>
          <p:nvPr>
            <p:ph type="title"/>
          </p:nvPr>
        </p:nvSpPr>
        <p:spPr/>
        <p:txBody>
          <a:bodyPr>
            <a:normAutofit/>
          </a:bodyPr>
          <a:lstStyle/>
          <a:p>
            <a:r>
              <a:rPr lang="en-US" dirty="0" smtClean="0"/>
              <a:t>Beginning SPN – Chapter 1</a:t>
            </a:r>
            <a:br>
              <a:rPr lang="en-US" dirty="0" smtClean="0"/>
            </a:br>
            <a:r>
              <a:rPr lang="en-US" sz="2400" dirty="0" smtClean="0"/>
              <a:t>(Verb </a:t>
            </a:r>
            <a:r>
              <a:rPr lang="en-US" sz="2400" dirty="0" err="1" smtClean="0"/>
              <a:t>ser</a:t>
            </a:r>
            <a:r>
              <a:rPr lang="en-US" sz="2400" dirty="0" smtClean="0"/>
              <a:t>)</a:t>
            </a:r>
            <a:endParaRPr lang="en-US" dirty="0"/>
          </a:p>
        </p:txBody>
      </p:sp>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1103312" y="2052918"/>
            <a:ext cx="10388472" cy="4195481"/>
          </a:xfrm>
        </p:spPr>
        <p:txBody>
          <a:bodyPr>
            <a:normAutofit/>
          </a:bodyPr>
          <a:lstStyle/>
          <a:p>
            <a:r>
              <a:rPr lang="en-US" dirty="0"/>
              <a:t>With nouns and names of people, use the same form of the verb as for </a:t>
            </a:r>
            <a:r>
              <a:rPr lang="en-US" dirty="0" err="1"/>
              <a:t>él</a:t>
            </a:r>
            <a:r>
              <a:rPr lang="en-US" dirty="0"/>
              <a:t>/</a:t>
            </a:r>
            <a:r>
              <a:rPr lang="en-US" dirty="0" err="1"/>
              <a:t>ella</a:t>
            </a:r>
            <a:r>
              <a:rPr lang="en-US" dirty="0"/>
              <a:t> or </a:t>
            </a:r>
            <a:r>
              <a:rPr lang="en-US" dirty="0" err="1" smtClean="0"/>
              <a:t>ellos</a:t>
            </a:r>
            <a:r>
              <a:rPr lang="en-US" dirty="0" smtClean="0"/>
              <a:t>/</a:t>
            </a:r>
            <a:r>
              <a:rPr lang="en-US" dirty="0" err="1" smtClean="0"/>
              <a:t>ellas</a:t>
            </a:r>
            <a:r>
              <a:rPr lang="en-US" dirty="0" smtClean="0"/>
              <a:t>:</a:t>
            </a:r>
          </a:p>
          <a:p>
            <a:pPr lvl="1"/>
            <a:r>
              <a:rPr lang="en-US" dirty="0" err="1" smtClean="0"/>
              <a:t>Mi</a:t>
            </a:r>
            <a:r>
              <a:rPr lang="en-US" dirty="0" smtClean="0"/>
              <a:t> </a:t>
            </a:r>
            <a:r>
              <a:rPr lang="en-US" dirty="0" err="1"/>
              <a:t>profesora</a:t>
            </a:r>
            <a:r>
              <a:rPr lang="en-US" dirty="0"/>
              <a:t> </a:t>
            </a:r>
            <a:r>
              <a:rPr lang="en-US" b="1" dirty="0" err="1"/>
              <a:t>es</a:t>
            </a:r>
            <a:r>
              <a:rPr lang="en-US" dirty="0"/>
              <a:t> de Cuba.		Juan y Carlos </a:t>
            </a:r>
            <a:r>
              <a:rPr lang="en-US" b="1" dirty="0"/>
              <a:t>son</a:t>
            </a:r>
            <a:r>
              <a:rPr lang="en-US" dirty="0"/>
              <a:t> de </a:t>
            </a:r>
            <a:r>
              <a:rPr lang="en-US" dirty="0" err="1" smtClean="0"/>
              <a:t>España</a:t>
            </a:r>
            <a:r>
              <a:rPr lang="en-US" dirty="0" smtClean="0"/>
              <a:t>.</a:t>
            </a:r>
          </a:p>
          <a:p>
            <a:pPr lvl="1"/>
            <a:r>
              <a:rPr lang="en-US" dirty="0" smtClean="0"/>
              <a:t>My </a:t>
            </a:r>
            <a:r>
              <a:rPr lang="en-US" dirty="0"/>
              <a:t>teacher is from Cuba.		Juan and Carlos are from Spain</a:t>
            </a:r>
            <a:r>
              <a:rPr lang="en-US" dirty="0" smtClean="0"/>
              <a:t>.</a:t>
            </a:r>
          </a:p>
          <a:p>
            <a:pPr lvl="1"/>
            <a:endParaRPr lang="en-US" dirty="0"/>
          </a:p>
          <a:p>
            <a:r>
              <a:rPr lang="en-US" dirty="0"/>
              <a:t>To make a sentence negative place no in front of the </a:t>
            </a:r>
            <a:r>
              <a:rPr lang="en-US" dirty="0" smtClean="0"/>
              <a:t>verb.</a:t>
            </a:r>
          </a:p>
          <a:p>
            <a:pPr lvl="1"/>
            <a:r>
              <a:rPr lang="en-US" dirty="0" smtClean="0"/>
              <a:t>Hoy </a:t>
            </a:r>
            <a:r>
              <a:rPr lang="en-US" b="1" dirty="0" err="1"/>
              <a:t>es</a:t>
            </a:r>
            <a:r>
              <a:rPr lang="en-US" dirty="0"/>
              <a:t> </a:t>
            </a:r>
            <a:r>
              <a:rPr lang="en-US" dirty="0" err="1"/>
              <a:t>martes</a:t>
            </a:r>
            <a:r>
              <a:rPr lang="en-US" dirty="0"/>
              <a:t>.				Hoy </a:t>
            </a:r>
            <a:r>
              <a:rPr lang="en-US" b="1" dirty="0"/>
              <a:t>no </a:t>
            </a:r>
            <a:r>
              <a:rPr lang="en-US" b="1" dirty="0" err="1"/>
              <a:t>es</a:t>
            </a:r>
            <a:r>
              <a:rPr lang="en-US" dirty="0"/>
              <a:t> </a:t>
            </a:r>
            <a:r>
              <a:rPr lang="en-US" dirty="0" err="1"/>
              <a:t>martes</a:t>
            </a:r>
            <a:r>
              <a:rPr lang="en-US" dirty="0"/>
              <a:t>. </a:t>
            </a:r>
            <a:endParaRPr lang="en-US" dirty="0" smtClean="0"/>
          </a:p>
          <a:p>
            <a:pPr lvl="1"/>
            <a:r>
              <a:rPr lang="en-US" dirty="0" smtClean="0"/>
              <a:t>Today </a:t>
            </a:r>
            <a:r>
              <a:rPr lang="en-US" dirty="0"/>
              <a:t>is </a:t>
            </a:r>
            <a:r>
              <a:rPr lang="en-US" dirty="0" err="1"/>
              <a:t>Tueasday</a:t>
            </a:r>
            <a:r>
              <a:rPr lang="en-US" dirty="0"/>
              <a:t>.			Today is not Tuesday.</a:t>
            </a:r>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6992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D446D-BFDC-49C5-A062-E7E3539A0B33}"/>
              </a:ext>
            </a:extLst>
          </p:cNvPr>
          <p:cNvSpPr>
            <a:spLocks noGrp="1"/>
          </p:cNvSpPr>
          <p:nvPr>
            <p:ph type="title"/>
          </p:nvPr>
        </p:nvSpPr>
        <p:spPr/>
        <p:txBody>
          <a:bodyPr>
            <a:normAutofit/>
          </a:bodyPr>
          <a:lstStyle/>
          <a:p>
            <a:r>
              <a:rPr lang="en-US" dirty="0" smtClean="0"/>
              <a:t>Beginning SPN – Chapter 1</a:t>
            </a:r>
            <a:br>
              <a:rPr lang="en-US" dirty="0" smtClean="0"/>
            </a:br>
            <a:r>
              <a:rPr lang="en-US" sz="2400" dirty="0" smtClean="0"/>
              <a:t>(Punctuations and accent marks)</a:t>
            </a:r>
            <a:endParaRPr lang="en-US" dirty="0"/>
          </a:p>
        </p:txBody>
      </p:sp>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1103312" y="2052918"/>
            <a:ext cx="10388472" cy="4195481"/>
          </a:xfrm>
        </p:spPr>
        <p:txBody>
          <a:bodyPr>
            <a:normAutofit fontScale="85000" lnSpcReduction="10000"/>
          </a:bodyPr>
          <a:lstStyle/>
          <a:p>
            <a:r>
              <a:rPr lang="en-US" dirty="0"/>
              <a:t>In Spanish, upside down punctuation marks such as </a:t>
            </a:r>
            <a:r>
              <a:rPr lang="en-US" b="1" dirty="0"/>
              <a:t>(¿)</a:t>
            </a:r>
            <a:r>
              <a:rPr lang="en-US" dirty="0"/>
              <a:t> or </a:t>
            </a:r>
            <a:r>
              <a:rPr lang="en-US" b="1" dirty="0"/>
              <a:t>(¡) </a:t>
            </a:r>
            <a:r>
              <a:rPr lang="en-US" dirty="0"/>
              <a:t> are placed at the beginning of the sentence to signal an exclamation or a question. These are used along with those that come at the end of sentences</a:t>
            </a:r>
            <a:r>
              <a:rPr lang="en-US" dirty="0" smtClean="0"/>
              <a:t>.</a:t>
            </a:r>
          </a:p>
          <a:p>
            <a:pPr lvl="1"/>
            <a:r>
              <a:rPr lang="en-US" dirty="0" smtClean="0"/>
              <a:t>¡</a:t>
            </a:r>
            <a:r>
              <a:rPr lang="en-US" dirty="0"/>
              <a:t>Hasta </a:t>
            </a:r>
            <a:r>
              <a:rPr lang="en-US" dirty="0" err="1"/>
              <a:t>luego</a:t>
            </a:r>
            <a:r>
              <a:rPr lang="en-US" dirty="0" smtClean="0"/>
              <a:t>!</a:t>
            </a:r>
          </a:p>
          <a:p>
            <a:pPr lvl="1"/>
            <a:r>
              <a:rPr lang="en-US" dirty="0" smtClean="0"/>
              <a:t>¿</a:t>
            </a:r>
            <a:r>
              <a:rPr lang="en-US" dirty="0" err="1"/>
              <a:t>Cómo</a:t>
            </a:r>
            <a:r>
              <a:rPr lang="en-US" dirty="0"/>
              <a:t> </a:t>
            </a:r>
            <a:r>
              <a:rPr lang="en-US" dirty="0" err="1"/>
              <a:t>te</a:t>
            </a:r>
            <a:r>
              <a:rPr lang="en-US" dirty="0"/>
              <a:t> llamas?</a:t>
            </a:r>
          </a:p>
          <a:p>
            <a:r>
              <a:rPr lang="en-US" dirty="0"/>
              <a:t>In Spanish, some words have written accent marks. An accent mark is a tilted line placed over the vowel. Putting accent marks over the vowel is part of spelling the word correctly. When learning new words memorize where the accent marks are. </a:t>
            </a:r>
            <a:endParaRPr lang="en-US" dirty="0" smtClean="0"/>
          </a:p>
          <a:p>
            <a:pPr lvl="1"/>
            <a:r>
              <a:rPr lang="en-US" dirty="0" err="1" smtClean="0"/>
              <a:t>Adiós</a:t>
            </a:r>
            <a:r>
              <a:rPr lang="en-US" dirty="0" smtClean="0"/>
              <a:t>.</a:t>
            </a:r>
          </a:p>
          <a:p>
            <a:pPr lvl="1"/>
            <a:r>
              <a:rPr lang="en-US" dirty="0" smtClean="0"/>
              <a:t>¿</a:t>
            </a:r>
            <a:r>
              <a:rPr lang="en-US" dirty="0" err="1"/>
              <a:t>Cuál</a:t>
            </a:r>
            <a:r>
              <a:rPr lang="en-US" dirty="0"/>
              <a:t>?</a:t>
            </a:r>
          </a:p>
          <a:p>
            <a:r>
              <a:rPr lang="en-US" dirty="0"/>
              <a:t>The wavy line in the letter ñ is called a tilde. The ñ is pronounced like </a:t>
            </a:r>
            <a:r>
              <a:rPr lang="en-US" dirty="0" err="1"/>
              <a:t>ny</a:t>
            </a:r>
            <a:r>
              <a:rPr lang="en-US" dirty="0"/>
              <a:t> in the word </a:t>
            </a:r>
            <a:r>
              <a:rPr lang="en-US" dirty="0" smtClean="0"/>
              <a:t>canyon:</a:t>
            </a:r>
          </a:p>
          <a:p>
            <a:pPr lvl="1"/>
            <a:r>
              <a:rPr lang="en-US" dirty="0" err="1" smtClean="0"/>
              <a:t>Señor</a:t>
            </a:r>
            <a:endParaRPr lang="en-US" dirty="0"/>
          </a:p>
          <a:p>
            <a:pPr lvl="1"/>
            <a:r>
              <a:rPr lang="en-US" dirty="0" err="1" smtClean="0"/>
              <a:t>Compañero</a:t>
            </a:r>
            <a:r>
              <a:rPr lang="en-US" dirty="0" smtClean="0"/>
              <a:t> </a:t>
            </a:r>
            <a:endParaRPr lang="en-US" dirty="0"/>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6876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D446D-BFDC-49C5-A062-E7E3539A0B33}"/>
              </a:ext>
            </a:extLst>
          </p:cNvPr>
          <p:cNvSpPr>
            <a:spLocks noGrp="1"/>
          </p:cNvSpPr>
          <p:nvPr>
            <p:ph type="title"/>
          </p:nvPr>
        </p:nvSpPr>
        <p:spPr/>
        <p:txBody>
          <a:bodyPr>
            <a:normAutofit/>
          </a:bodyPr>
          <a:lstStyle/>
          <a:p>
            <a:r>
              <a:rPr lang="en-US" dirty="0" smtClean="0"/>
              <a:t>Beginning SPN – Chapter 1</a:t>
            </a:r>
            <a:br>
              <a:rPr lang="en-US" dirty="0" smtClean="0"/>
            </a:br>
            <a:r>
              <a:rPr lang="en-US" sz="2400" dirty="0" smtClean="0"/>
              <a:t>(Subjects and verbs in sentences)</a:t>
            </a:r>
            <a:endParaRPr lang="en-US" dirty="0"/>
          </a:p>
        </p:txBody>
      </p:sp>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1103312" y="2052918"/>
            <a:ext cx="10388472" cy="4195481"/>
          </a:xfrm>
        </p:spPr>
        <p:txBody>
          <a:bodyPr>
            <a:normAutofit/>
          </a:bodyPr>
          <a:lstStyle/>
          <a:p>
            <a:pPr marL="0" indent="0">
              <a:buNone/>
            </a:pPr>
            <a:r>
              <a:rPr lang="en-US" sz="1800" dirty="0">
                <a:latin typeface="Arial" panose="020B0604020202020204" pitchFamily="34" charset="0"/>
                <a:cs typeface="Arial" panose="020B0604020202020204" pitchFamily="34" charset="0"/>
              </a:rPr>
              <a:t>In English sentences have a subject and a verb. The subject is the noun (person or thing) that is doing something or being described. The verb is the action word like run or sing, or a word like am, is, or are that links the subject to the description.</a:t>
            </a:r>
          </a:p>
          <a:p>
            <a:pPr marL="0" indent="0">
              <a:buNone/>
            </a:pP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Mrs. Parker is my teacher</a:t>
            </a:r>
            <a:r>
              <a:rPr lang="en-US" sz="1800" dirty="0" smtClean="0">
                <a:latin typeface="Arial" panose="020B0604020202020204" pitchFamily="34" charset="0"/>
                <a:cs typeface="Arial" panose="020B0604020202020204" pitchFamily="34" charset="0"/>
              </a:rPr>
              <a:t>.</a:t>
            </a:r>
          </a:p>
          <a:p>
            <a:pPr marL="0" indent="0">
              <a:buNone/>
            </a:pPr>
            <a:r>
              <a:rPr lang="en-US" sz="1800" dirty="0" smtClean="0">
                <a:latin typeface="Arial" panose="020B0604020202020204" pitchFamily="34" charset="0"/>
                <a:cs typeface="Arial" panose="020B0604020202020204" pitchFamily="34" charset="0"/>
              </a:rPr>
              <a:t>In Spanish, sentences also have a subject and verb.</a:t>
            </a:r>
          </a:p>
          <a:p>
            <a:pPr marL="0" indent="0">
              <a:buNone/>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La </a:t>
            </a:r>
            <a:r>
              <a:rPr lang="en-US" sz="1800" dirty="0" err="1" smtClean="0">
                <a:latin typeface="Arial" panose="020B0604020202020204" pitchFamily="34" charset="0"/>
                <a:cs typeface="Arial" panose="020B0604020202020204" pitchFamily="34" charset="0"/>
              </a:rPr>
              <a:t>señora</a:t>
            </a:r>
            <a:r>
              <a:rPr lang="en-US" sz="1800" dirty="0" smtClean="0">
                <a:latin typeface="Arial" panose="020B0604020202020204" pitchFamily="34" charset="0"/>
                <a:cs typeface="Arial" panose="020B0604020202020204" pitchFamily="34" charset="0"/>
              </a:rPr>
              <a:t> Parker </a:t>
            </a:r>
            <a:r>
              <a:rPr lang="en-US" sz="1800" dirty="0" err="1" smtClean="0">
                <a:latin typeface="Arial" panose="020B0604020202020204" pitchFamily="34" charset="0"/>
                <a:cs typeface="Arial" panose="020B0604020202020204" pitchFamily="34" charset="0"/>
              </a:rPr>
              <a:t>es</a:t>
            </a:r>
            <a:r>
              <a:rPr lang="en-US" sz="1800" dirty="0" smtClean="0">
                <a:latin typeface="Arial" panose="020B0604020202020204" pitchFamily="34" charset="0"/>
                <a:cs typeface="Arial" panose="020B0604020202020204" pitchFamily="34" charset="0"/>
              </a:rPr>
              <a:t> mi </a:t>
            </a:r>
            <a:r>
              <a:rPr lang="en-US" sz="1800" dirty="0" err="1" smtClean="0">
                <a:latin typeface="Arial" panose="020B0604020202020204" pitchFamily="34" charset="0"/>
                <a:cs typeface="Arial" panose="020B0604020202020204" pitchFamily="34" charset="0"/>
              </a:rPr>
              <a:t>profesora</a:t>
            </a:r>
            <a:r>
              <a:rPr lang="en-US" sz="1800" dirty="0" smtClean="0">
                <a:latin typeface="Arial" panose="020B0604020202020204" pitchFamily="34" charset="0"/>
                <a:cs typeface="Arial" panose="020B0604020202020204" pitchFamily="34" charset="0"/>
              </a:rPr>
              <a:t>.</a:t>
            </a:r>
          </a:p>
          <a:p>
            <a:pPr marL="0" indent="0">
              <a:buNone/>
            </a:pPr>
            <a:r>
              <a:rPr lang="en-US" sz="1800" dirty="0" smtClean="0">
                <a:latin typeface="Arial" panose="020B0604020202020204" pitchFamily="34" charset="0"/>
                <a:cs typeface="Arial" panose="020B0604020202020204" pitchFamily="34" charset="0"/>
              </a:rPr>
              <a:t>Both English and Spanish use nouns as subjects. Nouns can be replaced with pronouns. Some examples of Spanish pronouns you have seen are </a:t>
            </a:r>
            <a:r>
              <a:rPr lang="en-US" sz="1800" dirty="0" err="1" smtClean="0">
                <a:latin typeface="Arial" panose="020B0604020202020204" pitchFamily="34" charset="0"/>
                <a:cs typeface="Arial" panose="020B0604020202020204" pitchFamily="34" charset="0"/>
              </a:rPr>
              <a:t>él</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ella</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tú</a:t>
            </a:r>
            <a:r>
              <a:rPr lang="en-US" sz="1800" dirty="0" smtClean="0">
                <a:latin typeface="Arial" panose="020B0604020202020204" pitchFamily="34" charset="0"/>
                <a:cs typeface="Arial" panose="020B0604020202020204" pitchFamily="34" charset="0"/>
              </a:rPr>
              <a:t>, and </a:t>
            </a:r>
            <a:r>
              <a:rPr lang="en-US" sz="1800" dirty="0" err="1" smtClean="0">
                <a:latin typeface="Arial" panose="020B0604020202020204" pitchFamily="34" charset="0"/>
                <a:cs typeface="Arial" panose="020B0604020202020204" pitchFamily="34" charset="0"/>
              </a:rPr>
              <a:t>usted</a:t>
            </a:r>
            <a:r>
              <a:rPr lang="en-US" sz="1800" dirty="0" smtClean="0">
                <a:latin typeface="Arial" panose="020B0604020202020204" pitchFamily="34" charset="0"/>
                <a:cs typeface="Arial" panose="020B0604020202020204" pitchFamily="34" charset="0"/>
              </a:rPr>
              <a:t>.</a:t>
            </a:r>
          </a:p>
          <a:p>
            <a:pPr marL="0" indent="0">
              <a:buNone/>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Juan </a:t>
            </a:r>
            <a:r>
              <a:rPr lang="en-US" sz="1800" dirty="0" err="1" smtClean="0">
                <a:latin typeface="Arial" panose="020B0604020202020204" pitchFamily="34" charset="0"/>
                <a:cs typeface="Arial" panose="020B0604020202020204" pitchFamily="34" charset="0"/>
              </a:rPr>
              <a:t>es</a:t>
            </a:r>
            <a:r>
              <a:rPr lang="en-US" sz="1800" dirty="0" smtClean="0">
                <a:latin typeface="Arial" panose="020B0604020202020204" pitchFamily="34" charset="0"/>
                <a:cs typeface="Arial" panose="020B0604020202020204" pitchFamily="34" charset="0"/>
              </a:rPr>
              <a:t> un </a:t>
            </a:r>
            <a:r>
              <a:rPr lang="en-US" sz="1800" dirty="0" err="1" smtClean="0">
                <a:latin typeface="Arial" panose="020B0604020202020204" pitchFamily="34" charset="0"/>
                <a:cs typeface="Arial" panose="020B0604020202020204" pitchFamily="34" charset="0"/>
              </a:rPr>
              <a:t>compañero</a:t>
            </a:r>
            <a:r>
              <a:rPr lang="en-US" sz="1800" dirty="0" smtClean="0">
                <a:latin typeface="Arial" panose="020B0604020202020204" pitchFamily="34" charset="0"/>
                <a:cs typeface="Arial" panose="020B0604020202020204" pitchFamily="34" charset="0"/>
              </a:rPr>
              <a:t> de </a:t>
            </a:r>
            <a:r>
              <a:rPr lang="en-US" sz="1800" dirty="0" err="1" smtClean="0">
                <a:latin typeface="Arial" panose="020B0604020202020204" pitchFamily="34" charset="0"/>
                <a:cs typeface="Arial" panose="020B0604020202020204" pitchFamily="34" charset="0"/>
              </a:rPr>
              <a:t>clase</a:t>
            </a:r>
            <a:r>
              <a:rPr lang="en-US" sz="1800" dirty="0" smtClean="0">
                <a:latin typeface="Arial" panose="020B0604020202020204" pitchFamily="34" charset="0"/>
                <a:cs typeface="Arial" panose="020B0604020202020204" pitchFamily="34" charset="0"/>
              </a:rPr>
              <a:t>.			Juan is a classmate.</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Él</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es</a:t>
            </a:r>
            <a:r>
              <a:rPr lang="en-US" sz="1800" dirty="0" smtClean="0">
                <a:latin typeface="Arial" panose="020B0604020202020204" pitchFamily="34" charset="0"/>
                <a:cs typeface="Arial" panose="020B0604020202020204" pitchFamily="34" charset="0"/>
              </a:rPr>
              <a:t> un </a:t>
            </a:r>
            <a:r>
              <a:rPr lang="en-US" sz="1800" dirty="0" err="1" smtClean="0">
                <a:latin typeface="Arial" panose="020B0604020202020204" pitchFamily="34" charset="0"/>
                <a:cs typeface="Arial" panose="020B0604020202020204" pitchFamily="34" charset="0"/>
              </a:rPr>
              <a:t>compañero</a:t>
            </a:r>
            <a:r>
              <a:rPr lang="en-US" sz="1800" dirty="0" smtClean="0">
                <a:latin typeface="Arial" panose="020B0604020202020204" pitchFamily="34" charset="0"/>
                <a:cs typeface="Arial" panose="020B0604020202020204" pitchFamily="34" charset="0"/>
              </a:rPr>
              <a:t> de </a:t>
            </a:r>
            <a:r>
              <a:rPr lang="en-US" sz="1800" dirty="0" err="1" smtClean="0">
                <a:latin typeface="Arial" panose="020B0604020202020204" pitchFamily="34" charset="0"/>
                <a:cs typeface="Arial" panose="020B0604020202020204" pitchFamily="34" charset="0"/>
              </a:rPr>
              <a:t>clase</a:t>
            </a:r>
            <a:r>
              <a:rPr lang="en-US" sz="1800" dirty="0" smtClean="0">
                <a:latin typeface="Arial" panose="020B0604020202020204" pitchFamily="34" charset="0"/>
                <a:cs typeface="Arial" panose="020B0604020202020204" pitchFamily="34" charset="0"/>
              </a:rPr>
              <a:t>. 				He is a classmate.</a:t>
            </a:r>
          </a:p>
          <a:p>
            <a:pPr marL="0" indent="0">
              <a:buNone/>
            </a:pP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Él</a:t>
            </a:r>
            <a:r>
              <a:rPr lang="en-US" sz="1800" dirty="0" smtClean="0">
                <a:latin typeface="Arial" panose="020B0604020202020204" pitchFamily="34" charset="0"/>
                <a:cs typeface="Arial" panose="020B0604020202020204" pitchFamily="34" charset="0"/>
              </a:rPr>
              <a:t> stands in for Juan.</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5374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D446D-BFDC-49C5-A062-E7E3539A0B33}"/>
              </a:ext>
            </a:extLst>
          </p:cNvPr>
          <p:cNvSpPr>
            <a:spLocks noGrp="1"/>
          </p:cNvSpPr>
          <p:nvPr>
            <p:ph type="title"/>
          </p:nvPr>
        </p:nvSpPr>
        <p:spPr/>
        <p:txBody>
          <a:bodyPr>
            <a:normAutofit/>
          </a:bodyPr>
          <a:lstStyle/>
          <a:p>
            <a:r>
              <a:rPr lang="en-US" dirty="0" smtClean="0"/>
              <a:t>Beginning SPN – Chapter 1</a:t>
            </a:r>
            <a:br>
              <a:rPr lang="en-US" dirty="0" smtClean="0"/>
            </a:br>
            <a:r>
              <a:rPr lang="en-US" sz="2400" dirty="0" smtClean="0"/>
              <a:t>(Subjects and verbs in sentences)</a:t>
            </a:r>
            <a:endParaRPr lang="en-US" dirty="0"/>
          </a:p>
        </p:txBody>
      </p:sp>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1103312" y="2052918"/>
            <a:ext cx="10388472" cy="4195481"/>
          </a:xfrm>
        </p:spPr>
        <p:txBody>
          <a:bodyPr>
            <a:normAutofit/>
          </a:bodyPr>
          <a:lstStyle/>
          <a:p>
            <a:pPr marL="0" indent="0">
              <a:buNone/>
            </a:pPr>
            <a:r>
              <a:rPr lang="en-US" sz="1800" dirty="0" smtClean="0">
                <a:latin typeface="Arial" panose="020B0604020202020204" pitchFamily="34" charset="0"/>
                <a:cs typeface="Arial" panose="020B0604020202020204" pitchFamily="34" charset="0"/>
              </a:rPr>
              <a:t>English sentences always have a subject. But in Spanish the subject or subject pronoun can be left out if everyone knows who you’re talking about. </a:t>
            </a:r>
          </a:p>
          <a:p>
            <a:pPr marL="0" indent="0">
              <a:buNone/>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Maria is my friend.			Maria </a:t>
            </a:r>
            <a:r>
              <a:rPr lang="en-US" sz="1800" dirty="0" err="1" smtClean="0">
                <a:latin typeface="Arial" panose="020B0604020202020204" pitchFamily="34" charset="0"/>
                <a:cs typeface="Arial" panose="020B0604020202020204" pitchFamily="34" charset="0"/>
              </a:rPr>
              <a:t>es</a:t>
            </a:r>
            <a:r>
              <a:rPr lang="en-US" sz="1800" dirty="0" smtClean="0">
                <a:latin typeface="Arial" panose="020B0604020202020204" pitchFamily="34" charset="0"/>
                <a:cs typeface="Arial" panose="020B0604020202020204" pitchFamily="34" charset="0"/>
              </a:rPr>
              <a:t> mi </a:t>
            </a:r>
            <a:r>
              <a:rPr lang="en-US" sz="1800" dirty="0" err="1" smtClean="0">
                <a:latin typeface="Arial" panose="020B0604020202020204" pitchFamily="34" charset="0"/>
                <a:cs typeface="Arial" panose="020B0604020202020204" pitchFamily="34" charset="0"/>
              </a:rPr>
              <a:t>amiga</a:t>
            </a:r>
            <a:r>
              <a:rPr lang="en-US" sz="1800" dirty="0" smtClean="0">
                <a:latin typeface="Arial" panose="020B0604020202020204" pitchFamily="34" charset="0"/>
                <a:cs typeface="Arial" panose="020B0604020202020204" pitchFamily="34" charset="0"/>
              </a:rPr>
              <a:t>.</a:t>
            </a:r>
          </a:p>
          <a:p>
            <a:pPr marL="0" indent="0">
              <a:buNone/>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She is from Spain.			</a:t>
            </a:r>
            <a:r>
              <a:rPr lang="en-US" sz="1800" dirty="0" err="1" smtClean="0">
                <a:latin typeface="Arial" panose="020B0604020202020204" pitchFamily="34" charset="0"/>
                <a:cs typeface="Arial" panose="020B0604020202020204" pitchFamily="34" charset="0"/>
              </a:rPr>
              <a:t>Es</a:t>
            </a:r>
            <a:r>
              <a:rPr lang="en-US" sz="1800" dirty="0" smtClean="0">
                <a:latin typeface="Arial" panose="020B0604020202020204" pitchFamily="34" charset="0"/>
                <a:cs typeface="Arial" panose="020B0604020202020204" pitchFamily="34" charset="0"/>
              </a:rPr>
              <a:t> de </a:t>
            </a:r>
            <a:r>
              <a:rPr lang="en-US" sz="1800" dirty="0" err="1" smtClean="0">
                <a:latin typeface="Arial" panose="020B0604020202020204" pitchFamily="34" charset="0"/>
                <a:cs typeface="Arial" panose="020B0604020202020204" pitchFamily="34" charset="0"/>
              </a:rPr>
              <a:t>España</a:t>
            </a:r>
            <a:r>
              <a:rPr lang="en-US" sz="1800" dirty="0" smtClean="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a:p>
            <a:pPr marL="0" indent="0">
              <a:buNone/>
            </a:pPr>
            <a:r>
              <a:rPr lang="en-US" sz="1800" dirty="0" smtClean="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4354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D446D-BFDC-49C5-A062-E7E3539A0B33}"/>
              </a:ext>
            </a:extLst>
          </p:cNvPr>
          <p:cNvSpPr>
            <a:spLocks noGrp="1"/>
          </p:cNvSpPr>
          <p:nvPr>
            <p:ph type="title"/>
          </p:nvPr>
        </p:nvSpPr>
        <p:spPr/>
        <p:txBody>
          <a:bodyPr>
            <a:normAutofit/>
          </a:bodyPr>
          <a:lstStyle/>
          <a:p>
            <a:r>
              <a:rPr lang="en-US" dirty="0" smtClean="0"/>
              <a:t>Beginning SPN – Chapter 1</a:t>
            </a:r>
            <a:br>
              <a:rPr lang="en-US" dirty="0" smtClean="0"/>
            </a:br>
            <a:r>
              <a:rPr lang="en-US" sz="2400" dirty="0" smtClean="0"/>
              <a:t>(Subject pronouns)</a:t>
            </a:r>
            <a:endParaRPr lang="en-US" dirty="0"/>
          </a:p>
        </p:txBody>
      </p:sp>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1103312" y="2052918"/>
            <a:ext cx="4790861" cy="4195481"/>
          </a:xfrm>
        </p:spPr>
        <p:txBody>
          <a:bodyPr>
            <a:normAutofit lnSpcReduction="10000"/>
          </a:bodyPr>
          <a:lstStyle/>
          <a:p>
            <a:pPr marL="0" indent="0">
              <a:buNone/>
            </a:pPr>
            <a:r>
              <a:rPr lang="en-US" sz="1800" dirty="0" smtClean="0">
                <a:latin typeface="Arial" panose="020B0604020202020204" pitchFamily="34" charset="0"/>
                <a:cs typeface="Arial" panose="020B0604020202020204" pitchFamily="34" charset="0"/>
              </a:rPr>
              <a:t>These are the subject pronouns in Spanish:</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Yo</a:t>
            </a:r>
            <a:r>
              <a:rPr lang="en-US" sz="1800" dirty="0" smtClean="0">
                <a:latin typeface="Arial" panose="020B0604020202020204" pitchFamily="34" charset="0"/>
                <a:cs typeface="Arial" panose="020B0604020202020204" pitchFamily="34" charset="0"/>
              </a:rPr>
              <a:t> – I</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Tú</a:t>
            </a:r>
            <a:r>
              <a:rPr lang="en-US" sz="1800" dirty="0" smtClean="0">
                <a:latin typeface="Arial" panose="020B0604020202020204" pitchFamily="34" charset="0"/>
                <a:cs typeface="Arial" panose="020B0604020202020204" pitchFamily="34" charset="0"/>
              </a:rPr>
              <a:t> – you (informal)</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Usted</a:t>
            </a:r>
            <a:r>
              <a:rPr lang="en-US" sz="1800" dirty="0" smtClean="0">
                <a:latin typeface="Arial" panose="020B0604020202020204" pitchFamily="34" charset="0"/>
                <a:cs typeface="Arial" panose="020B0604020202020204" pitchFamily="34" charset="0"/>
              </a:rPr>
              <a:t> – you (formal)</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Él</a:t>
            </a:r>
            <a:r>
              <a:rPr lang="en-US" sz="1800" dirty="0" smtClean="0">
                <a:latin typeface="Arial" panose="020B0604020202020204" pitchFamily="34" charset="0"/>
                <a:cs typeface="Arial" panose="020B0604020202020204" pitchFamily="34" charset="0"/>
              </a:rPr>
              <a:t> – he</a:t>
            </a:r>
          </a:p>
          <a:p>
            <a:pPr marL="0" indent="0">
              <a:buNone/>
            </a:pPr>
            <a:r>
              <a:rPr lang="en-US" sz="1800" dirty="0" smtClean="0">
                <a:latin typeface="Arial" panose="020B0604020202020204" pitchFamily="34" charset="0"/>
                <a:cs typeface="Arial" panose="020B0604020202020204" pitchFamily="34" charset="0"/>
              </a:rPr>
              <a:t>	Ella – she</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Nosotros</a:t>
            </a:r>
            <a:r>
              <a:rPr lang="en-US" sz="1800" dirty="0" smtClean="0">
                <a:latin typeface="Arial" panose="020B0604020202020204" pitchFamily="34" charset="0"/>
                <a:cs typeface="Arial" panose="020B0604020202020204" pitchFamily="34" charset="0"/>
              </a:rPr>
              <a:t> – we</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Nosotras</a:t>
            </a:r>
            <a:r>
              <a:rPr lang="en-US" sz="1800" dirty="0" smtClean="0">
                <a:latin typeface="Arial" panose="020B0604020202020204" pitchFamily="34" charset="0"/>
                <a:cs typeface="Arial" panose="020B0604020202020204" pitchFamily="34" charset="0"/>
              </a:rPr>
              <a:t> – we (feminine)</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Ustedes</a:t>
            </a:r>
            <a:r>
              <a:rPr lang="en-US" sz="1800" dirty="0" smtClean="0">
                <a:latin typeface="Arial" panose="020B0604020202020204" pitchFamily="34" charset="0"/>
                <a:cs typeface="Arial" panose="020B0604020202020204" pitchFamily="34" charset="0"/>
              </a:rPr>
              <a:t> – you all</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Ellos</a:t>
            </a:r>
            <a:r>
              <a:rPr lang="en-US" sz="1800" dirty="0" smtClean="0">
                <a:latin typeface="Arial" panose="020B0604020202020204" pitchFamily="34" charset="0"/>
                <a:cs typeface="Arial" panose="020B0604020202020204" pitchFamily="34" charset="0"/>
              </a:rPr>
              <a:t> – they</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Ellas</a:t>
            </a:r>
            <a:r>
              <a:rPr lang="en-US" sz="1800" dirty="0" smtClean="0">
                <a:latin typeface="Arial" panose="020B0604020202020204" pitchFamily="34" charset="0"/>
                <a:cs typeface="Arial" panose="020B0604020202020204" pitchFamily="34" charset="0"/>
              </a:rPr>
              <a:t> – they (feminine)	</a:t>
            </a:r>
            <a:endParaRPr lang="en-US" sz="1800" dirty="0">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B3F86CB6-F9B3-44CD-87DB-08062B7F8848}"/>
              </a:ext>
            </a:extLst>
          </p:cNvPr>
          <p:cNvSpPr txBox="1">
            <a:spLocks/>
          </p:cNvSpPr>
          <p:nvPr/>
        </p:nvSpPr>
        <p:spPr>
          <a:xfrm>
            <a:off x="5877159" y="2032320"/>
            <a:ext cx="4790861" cy="419548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n-US" sz="1800" dirty="0" smtClean="0">
                <a:latin typeface="Arial" panose="020B0604020202020204" pitchFamily="34" charset="0"/>
                <a:cs typeface="Arial" panose="020B0604020202020204" pitchFamily="34" charset="0"/>
              </a:rPr>
              <a:t>Subject pronouns and the verb </a:t>
            </a:r>
            <a:r>
              <a:rPr lang="en-US" sz="1800" dirty="0" err="1" smtClean="0">
                <a:latin typeface="Arial" panose="020B0604020202020204" pitchFamily="34" charset="0"/>
                <a:cs typeface="Arial" panose="020B0604020202020204" pitchFamily="34" charset="0"/>
              </a:rPr>
              <a:t>ser</a:t>
            </a:r>
            <a:r>
              <a:rPr lang="en-US" sz="1800" dirty="0" smtClean="0">
                <a:latin typeface="Arial" panose="020B0604020202020204" pitchFamily="34" charset="0"/>
                <a:cs typeface="Arial" panose="020B0604020202020204" pitchFamily="34" charset="0"/>
              </a:rPr>
              <a:t>:</a:t>
            </a:r>
          </a:p>
          <a:p>
            <a:pPr marL="0" indent="0">
              <a:buNone/>
            </a:pP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Yo</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soy – I am</a:t>
            </a:r>
          </a:p>
          <a:p>
            <a:pPr marL="0" indent="0">
              <a:buNone/>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Tú</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eres</a:t>
            </a:r>
            <a:r>
              <a:rPr lang="en-US" sz="1800" dirty="0">
                <a:latin typeface="Arial" panose="020B0604020202020204" pitchFamily="34" charset="0"/>
                <a:cs typeface="Arial" panose="020B0604020202020204" pitchFamily="34" charset="0"/>
              </a:rPr>
              <a:t> – you are</a:t>
            </a:r>
          </a:p>
          <a:p>
            <a:pPr marL="0" indent="0">
              <a:buNone/>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Usted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es</a:t>
            </a:r>
            <a:r>
              <a:rPr lang="en-US" sz="1800" dirty="0">
                <a:latin typeface="Arial" panose="020B0604020202020204" pitchFamily="34" charset="0"/>
                <a:cs typeface="Arial" panose="020B0604020202020204" pitchFamily="34" charset="0"/>
              </a:rPr>
              <a:t> – you are</a:t>
            </a:r>
          </a:p>
          <a:p>
            <a:pPr marL="0" indent="0">
              <a:buNone/>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Él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es</a:t>
            </a:r>
            <a:r>
              <a:rPr lang="en-US" sz="1800" dirty="0">
                <a:latin typeface="Arial" panose="020B0604020202020204" pitchFamily="34" charset="0"/>
                <a:cs typeface="Arial" panose="020B0604020202020204" pitchFamily="34" charset="0"/>
              </a:rPr>
              <a:t> – he is</a:t>
            </a:r>
          </a:p>
          <a:p>
            <a:pPr marL="0" indent="0">
              <a:buNone/>
            </a:pPr>
            <a:r>
              <a:rPr lang="en-US" sz="1800" dirty="0">
                <a:latin typeface="Arial" panose="020B0604020202020204" pitchFamily="34" charset="0"/>
                <a:cs typeface="Arial" panose="020B0604020202020204" pitchFamily="34" charset="0"/>
              </a:rPr>
              <a:t>	Ella </a:t>
            </a:r>
            <a:r>
              <a:rPr lang="en-US" sz="1800" dirty="0" err="1">
                <a:latin typeface="Arial" panose="020B0604020202020204" pitchFamily="34" charset="0"/>
                <a:cs typeface="Arial" panose="020B0604020202020204" pitchFamily="34" charset="0"/>
              </a:rPr>
              <a:t>es</a:t>
            </a:r>
            <a:r>
              <a:rPr lang="en-US" sz="1800" dirty="0">
                <a:latin typeface="Arial" panose="020B0604020202020204" pitchFamily="34" charset="0"/>
                <a:cs typeface="Arial" panose="020B0604020202020204" pitchFamily="34" charset="0"/>
              </a:rPr>
              <a:t> – she is</a:t>
            </a:r>
          </a:p>
          <a:p>
            <a:pPr marL="0" indent="0">
              <a:buNone/>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Nosotros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somos</a:t>
            </a:r>
            <a:r>
              <a:rPr lang="en-US" sz="1800" dirty="0">
                <a:latin typeface="Arial" panose="020B0604020202020204" pitchFamily="34" charset="0"/>
                <a:cs typeface="Arial" panose="020B0604020202020204" pitchFamily="34" charset="0"/>
              </a:rPr>
              <a:t> – we are</a:t>
            </a:r>
          </a:p>
          <a:p>
            <a:pPr marL="0" indent="0">
              <a:buNone/>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Nosotras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somos</a:t>
            </a:r>
            <a:r>
              <a:rPr lang="en-US" sz="1800" dirty="0">
                <a:latin typeface="Arial" panose="020B0604020202020204" pitchFamily="34" charset="0"/>
                <a:cs typeface="Arial" panose="020B0604020202020204" pitchFamily="34" charset="0"/>
              </a:rPr>
              <a:t> – we are</a:t>
            </a:r>
          </a:p>
          <a:p>
            <a:pPr marL="0" indent="0">
              <a:buNone/>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Ustedes</a:t>
            </a:r>
            <a:r>
              <a:rPr lang="en-US" sz="1800" dirty="0">
                <a:latin typeface="Arial" panose="020B0604020202020204" pitchFamily="34" charset="0"/>
                <a:cs typeface="Arial" panose="020B0604020202020204" pitchFamily="34" charset="0"/>
              </a:rPr>
              <a:t> son – you all are</a:t>
            </a:r>
          </a:p>
          <a:p>
            <a:pPr marL="0" indent="0">
              <a:buNone/>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Ellos</a:t>
            </a:r>
            <a:r>
              <a:rPr lang="en-US" sz="1800" dirty="0">
                <a:latin typeface="Arial" panose="020B0604020202020204" pitchFamily="34" charset="0"/>
                <a:cs typeface="Arial" panose="020B0604020202020204" pitchFamily="34" charset="0"/>
              </a:rPr>
              <a:t> son – they are</a:t>
            </a:r>
          </a:p>
          <a:p>
            <a:pPr marL="0" indent="0">
              <a:buNone/>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Ellas</a:t>
            </a:r>
            <a:r>
              <a:rPr lang="en-US" sz="1800" dirty="0">
                <a:latin typeface="Arial" panose="020B0604020202020204" pitchFamily="34" charset="0"/>
                <a:cs typeface="Arial" panose="020B0604020202020204" pitchFamily="34" charset="0"/>
              </a:rPr>
              <a:t> son – they are</a:t>
            </a:r>
          </a:p>
        </p:txBody>
      </p:sp>
    </p:spTree>
    <p:extLst>
      <p:ext uri="{BB962C8B-B14F-4D97-AF65-F5344CB8AC3E}">
        <p14:creationId xmlns:p14="http://schemas.microsoft.com/office/powerpoint/2010/main" val="2317968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D446D-BFDC-49C5-A062-E7E3539A0B33}"/>
              </a:ext>
            </a:extLst>
          </p:cNvPr>
          <p:cNvSpPr>
            <a:spLocks noGrp="1"/>
          </p:cNvSpPr>
          <p:nvPr>
            <p:ph type="title"/>
          </p:nvPr>
        </p:nvSpPr>
        <p:spPr/>
        <p:txBody>
          <a:bodyPr>
            <a:normAutofit/>
          </a:bodyPr>
          <a:lstStyle/>
          <a:p>
            <a:r>
              <a:rPr lang="en-US" dirty="0" smtClean="0"/>
              <a:t>Beginning SPN – Chapter 1</a:t>
            </a:r>
            <a:br>
              <a:rPr lang="en-US" dirty="0" smtClean="0"/>
            </a:br>
            <a:r>
              <a:rPr lang="en-US" sz="2400" dirty="0" smtClean="0"/>
              <a:t>(Subject pronouns)</a:t>
            </a:r>
            <a:endParaRPr lang="en-US" dirty="0"/>
          </a:p>
        </p:txBody>
      </p:sp>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1103312" y="2052918"/>
            <a:ext cx="10388472" cy="4195481"/>
          </a:xfrm>
        </p:spPr>
        <p:txBody>
          <a:bodyPr>
            <a:normAutofit/>
          </a:bodyPr>
          <a:lstStyle/>
          <a:p>
            <a:pPr marL="0" indent="0">
              <a:buNone/>
            </a:pPr>
            <a:r>
              <a:rPr lang="en-US" sz="1800" dirty="0" smtClean="0">
                <a:latin typeface="Arial" panose="020B0604020202020204" pitchFamily="34" charset="0"/>
                <a:cs typeface="Arial" panose="020B0604020202020204" pitchFamily="34" charset="0"/>
              </a:rPr>
              <a:t>The subject pronouns </a:t>
            </a:r>
            <a:r>
              <a:rPr lang="en-US" sz="1800" dirty="0" err="1" smtClean="0">
                <a:latin typeface="Arial" panose="020B0604020202020204" pitchFamily="34" charset="0"/>
                <a:cs typeface="Arial" panose="020B0604020202020204" pitchFamily="34" charset="0"/>
              </a:rPr>
              <a:t>tú</a:t>
            </a:r>
            <a:r>
              <a:rPr lang="en-US" sz="1800" dirty="0" smtClean="0">
                <a:latin typeface="Arial" panose="020B0604020202020204" pitchFamily="34" charset="0"/>
                <a:cs typeface="Arial" panose="020B0604020202020204" pitchFamily="34" charset="0"/>
              </a:rPr>
              <a:t> and </a:t>
            </a:r>
            <a:r>
              <a:rPr lang="en-US" sz="1800" dirty="0" err="1" smtClean="0">
                <a:latin typeface="Arial" panose="020B0604020202020204" pitchFamily="34" charset="0"/>
                <a:cs typeface="Arial" panose="020B0604020202020204" pitchFamily="34" charset="0"/>
              </a:rPr>
              <a:t>usted</a:t>
            </a:r>
            <a:r>
              <a:rPr lang="en-US" sz="1800" dirty="0" smtClean="0">
                <a:latin typeface="Arial" panose="020B0604020202020204" pitchFamily="34" charset="0"/>
                <a:cs typeface="Arial" panose="020B0604020202020204" pitchFamily="34" charset="0"/>
              </a:rPr>
              <a:t> both mean you but they are used in different situations:</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tú</a:t>
            </a:r>
            <a:r>
              <a:rPr lang="en-US" sz="1800" dirty="0" smtClean="0">
                <a:latin typeface="Arial" panose="020B0604020202020204" pitchFamily="34" charset="0"/>
                <a:cs typeface="Arial" panose="020B0604020202020204" pitchFamily="34" charset="0"/>
              </a:rPr>
              <a:t> – friend or someone your age</a:t>
            </a:r>
          </a:p>
          <a:p>
            <a:pPr marL="0" indent="0">
              <a:buNone/>
            </a:pP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usted</a:t>
            </a:r>
            <a:r>
              <a:rPr lang="en-US" sz="1800" dirty="0" smtClean="0">
                <a:latin typeface="Arial" panose="020B0604020202020204" pitchFamily="34" charset="0"/>
                <a:cs typeface="Arial" panose="020B0604020202020204" pitchFamily="34" charset="0"/>
              </a:rPr>
              <a:t> – adult</a:t>
            </a:r>
          </a:p>
          <a:p>
            <a:pPr marL="0" indent="0">
              <a:buNone/>
            </a:pPr>
            <a:r>
              <a:rPr lang="en-US" sz="1800" dirty="0" smtClean="0">
                <a:latin typeface="Arial" panose="020B0604020202020204" pitchFamily="34" charset="0"/>
                <a:cs typeface="Arial" panose="020B0604020202020204" pitchFamily="34" charset="0"/>
              </a:rPr>
              <a:t>The subject pronoun </a:t>
            </a:r>
            <a:r>
              <a:rPr lang="en-US" sz="1800" dirty="0" err="1" smtClean="0">
                <a:latin typeface="Arial" panose="020B0604020202020204" pitchFamily="34" charset="0"/>
                <a:cs typeface="Arial" panose="020B0604020202020204" pitchFamily="34" charset="0"/>
              </a:rPr>
              <a:t>ustedes</a:t>
            </a:r>
            <a:r>
              <a:rPr lang="en-US" sz="1800" dirty="0" smtClean="0">
                <a:latin typeface="Arial" panose="020B0604020202020204" pitchFamily="34" charset="0"/>
                <a:cs typeface="Arial" panose="020B0604020202020204" pitchFamily="34" charset="0"/>
              </a:rPr>
              <a:t> is used when addressing a group of people.</a:t>
            </a:r>
          </a:p>
          <a:p>
            <a:pPr marL="0" indent="0">
              <a:buNone/>
            </a:pPr>
            <a:r>
              <a:rPr lang="en-US" sz="1800" dirty="0" smtClean="0">
                <a:latin typeface="Arial" panose="020B0604020202020204" pitchFamily="34" charset="0"/>
                <a:cs typeface="Arial" panose="020B0604020202020204" pitchFamily="34" charset="0"/>
              </a:rPr>
              <a:t>The subject pronouns </a:t>
            </a:r>
            <a:r>
              <a:rPr lang="en-US" sz="1800" dirty="0" err="1" smtClean="0">
                <a:latin typeface="Arial" panose="020B0604020202020204" pitchFamily="34" charset="0"/>
                <a:cs typeface="Arial" panose="020B0604020202020204" pitchFamily="34" charset="0"/>
              </a:rPr>
              <a:t>nosotras</a:t>
            </a:r>
            <a:r>
              <a:rPr lang="en-US" sz="1800" dirty="0" smtClean="0">
                <a:latin typeface="Arial" panose="020B0604020202020204" pitchFamily="34" charset="0"/>
                <a:cs typeface="Arial" panose="020B0604020202020204" pitchFamily="34" charset="0"/>
              </a:rPr>
              <a:t> (we) and </a:t>
            </a:r>
            <a:r>
              <a:rPr lang="en-US" sz="1800" dirty="0" err="1" smtClean="0">
                <a:latin typeface="Arial" panose="020B0604020202020204" pitchFamily="34" charset="0"/>
                <a:cs typeface="Arial" panose="020B0604020202020204" pitchFamily="34" charset="0"/>
              </a:rPr>
              <a:t>ellas</a:t>
            </a:r>
            <a:r>
              <a:rPr lang="en-US" sz="1800" dirty="0" smtClean="0">
                <a:latin typeface="Arial" panose="020B0604020202020204" pitchFamily="34" charset="0"/>
                <a:cs typeface="Arial" panose="020B0604020202020204" pitchFamily="34" charset="0"/>
              </a:rPr>
              <a:t> (they) refer to a group of all females. </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4970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D446D-BFDC-49C5-A062-E7E3539A0B33}"/>
              </a:ext>
            </a:extLst>
          </p:cNvPr>
          <p:cNvSpPr>
            <a:spLocks noGrp="1"/>
          </p:cNvSpPr>
          <p:nvPr>
            <p:ph type="title"/>
          </p:nvPr>
        </p:nvSpPr>
        <p:spPr/>
        <p:txBody>
          <a:bodyPr>
            <a:normAutofit/>
          </a:bodyPr>
          <a:lstStyle/>
          <a:p>
            <a:r>
              <a:rPr lang="en-US" dirty="0" smtClean="0"/>
              <a:t>Beginning SPN – Chapter 1</a:t>
            </a:r>
            <a:br>
              <a:rPr lang="en-US" dirty="0" smtClean="0"/>
            </a:br>
            <a:r>
              <a:rPr lang="en-US" sz="2400" dirty="0" smtClean="0"/>
              <a:t>(Verb </a:t>
            </a:r>
            <a:r>
              <a:rPr lang="en-US" sz="2400" dirty="0" err="1" smtClean="0"/>
              <a:t>ser</a:t>
            </a:r>
            <a:r>
              <a:rPr lang="en-US" sz="2400" dirty="0" smtClean="0"/>
              <a:t>)</a:t>
            </a:r>
            <a:endParaRPr lang="en-US" dirty="0"/>
          </a:p>
        </p:txBody>
      </p:sp>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1103312" y="2052918"/>
            <a:ext cx="10388472" cy="4195481"/>
          </a:xfrm>
        </p:spPr>
        <p:txBody>
          <a:bodyPr>
            <a:normAutofit/>
          </a:bodyPr>
          <a:lstStyle/>
          <a:p>
            <a:r>
              <a:rPr lang="en-US" dirty="0"/>
              <a:t>In Spanish a verb has different forms to tell you who the subject is. Changing the verb form so that it matches the subject is called conjugating. This is the conjugation of the verb </a:t>
            </a:r>
            <a:r>
              <a:rPr lang="en-US" b="1" dirty="0" err="1"/>
              <a:t>ser</a:t>
            </a:r>
            <a:r>
              <a:rPr lang="en-US" dirty="0"/>
              <a:t> (to be):</a:t>
            </a:r>
          </a:p>
          <a:p>
            <a:r>
              <a:rPr lang="en-US" dirty="0"/>
              <a:t>	</a:t>
            </a:r>
            <a:r>
              <a:rPr lang="en-US" dirty="0" smtClean="0"/>
              <a:t>	</a:t>
            </a:r>
            <a:r>
              <a:rPr lang="en-US" sz="1800" dirty="0" smtClean="0"/>
              <a:t>I </a:t>
            </a:r>
            <a:r>
              <a:rPr lang="en-US" sz="1800" dirty="0"/>
              <a:t>am – </a:t>
            </a:r>
            <a:r>
              <a:rPr lang="en-US" sz="1800" dirty="0" err="1"/>
              <a:t>yo</a:t>
            </a:r>
            <a:r>
              <a:rPr lang="en-US" sz="1800" dirty="0"/>
              <a:t> soy						We are (masculine) – </a:t>
            </a:r>
            <a:r>
              <a:rPr lang="en-US" sz="1800" dirty="0" err="1"/>
              <a:t>nosotros</a:t>
            </a:r>
            <a:r>
              <a:rPr lang="en-US" sz="1800" dirty="0"/>
              <a:t> </a:t>
            </a:r>
            <a:r>
              <a:rPr lang="en-US" sz="1800" dirty="0" err="1"/>
              <a:t>somos</a:t>
            </a:r>
            <a:endParaRPr lang="en-US" sz="1800" dirty="0"/>
          </a:p>
          <a:p>
            <a:r>
              <a:rPr lang="en-US" sz="1800" dirty="0"/>
              <a:t>	</a:t>
            </a:r>
            <a:r>
              <a:rPr lang="en-US" sz="1800" dirty="0" smtClean="0"/>
              <a:t>	You </a:t>
            </a:r>
            <a:r>
              <a:rPr lang="en-US" sz="1800" dirty="0"/>
              <a:t>are (informal) – </a:t>
            </a:r>
            <a:r>
              <a:rPr lang="en-US" sz="1800" dirty="0" err="1"/>
              <a:t>tú</a:t>
            </a:r>
            <a:r>
              <a:rPr lang="en-US" sz="1800" dirty="0"/>
              <a:t> </a:t>
            </a:r>
            <a:r>
              <a:rPr lang="en-US" sz="1800" dirty="0" err="1"/>
              <a:t>eres</a:t>
            </a:r>
            <a:r>
              <a:rPr lang="en-US" sz="1800" dirty="0"/>
              <a:t>		</a:t>
            </a:r>
            <a:r>
              <a:rPr lang="en-US" sz="1800" dirty="0" smtClean="0"/>
              <a:t>	We </a:t>
            </a:r>
            <a:r>
              <a:rPr lang="en-US" sz="1800" dirty="0"/>
              <a:t>are (feminine) – </a:t>
            </a:r>
            <a:r>
              <a:rPr lang="en-US" sz="1800" dirty="0" err="1"/>
              <a:t>nosotras</a:t>
            </a:r>
            <a:r>
              <a:rPr lang="en-US" sz="1800" dirty="0"/>
              <a:t> </a:t>
            </a:r>
            <a:r>
              <a:rPr lang="en-US" sz="1800" dirty="0" err="1"/>
              <a:t>somos</a:t>
            </a:r>
            <a:endParaRPr lang="en-US" sz="1800" dirty="0"/>
          </a:p>
          <a:p>
            <a:r>
              <a:rPr lang="en-US" sz="1800" dirty="0"/>
              <a:t>	</a:t>
            </a:r>
            <a:r>
              <a:rPr lang="en-US" sz="1800" dirty="0" smtClean="0"/>
              <a:t>	You </a:t>
            </a:r>
            <a:r>
              <a:rPr lang="en-US" sz="1800" dirty="0"/>
              <a:t>are (formal) – </a:t>
            </a:r>
            <a:r>
              <a:rPr lang="en-US" sz="1800" dirty="0" err="1"/>
              <a:t>usted</a:t>
            </a:r>
            <a:r>
              <a:rPr lang="en-US" sz="1800" dirty="0"/>
              <a:t> </a:t>
            </a:r>
            <a:r>
              <a:rPr lang="en-US" sz="1800" dirty="0" err="1"/>
              <a:t>es</a:t>
            </a:r>
            <a:r>
              <a:rPr lang="en-US" sz="1800" dirty="0"/>
              <a:t>		</a:t>
            </a:r>
            <a:r>
              <a:rPr lang="en-US" sz="1800" dirty="0" smtClean="0"/>
              <a:t>	You </a:t>
            </a:r>
            <a:r>
              <a:rPr lang="en-US" sz="1800" dirty="0"/>
              <a:t>all are – </a:t>
            </a:r>
            <a:r>
              <a:rPr lang="en-US" sz="1800" dirty="0" err="1"/>
              <a:t>ustedes</a:t>
            </a:r>
            <a:r>
              <a:rPr lang="en-US" sz="1800" dirty="0"/>
              <a:t> son</a:t>
            </a:r>
          </a:p>
          <a:p>
            <a:r>
              <a:rPr lang="en-US" sz="1800" dirty="0"/>
              <a:t>	</a:t>
            </a:r>
            <a:r>
              <a:rPr lang="en-US" sz="1800" dirty="0" smtClean="0"/>
              <a:t>	He </a:t>
            </a:r>
            <a:r>
              <a:rPr lang="en-US" sz="1800" dirty="0"/>
              <a:t>is – </a:t>
            </a:r>
            <a:r>
              <a:rPr lang="en-US" sz="1800" dirty="0" err="1"/>
              <a:t>él</a:t>
            </a:r>
            <a:r>
              <a:rPr lang="en-US" sz="1800" dirty="0"/>
              <a:t> </a:t>
            </a:r>
            <a:r>
              <a:rPr lang="en-US" sz="1800" dirty="0" err="1"/>
              <a:t>es</a:t>
            </a:r>
            <a:r>
              <a:rPr lang="en-US" sz="1800" dirty="0"/>
              <a:t>						</a:t>
            </a:r>
            <a:r>
              <a:rPr lang="en-US" sz="1800" dirty="0" smtClean="0"/>
              <a:t>	They </a:t>
            </a:r>
            <a:r>
              <a:rPr lang="en-US" sz="1800" dirty="0"/>
              <a:t>are (masculine) – </a:t>
            </a:r>
            <a:r>
              <a:rPr lang="en-US" sz="1800" dirty="0" err="1"/>
              <a:t>ellos</a:t>
            </a:r>
            <a:r>
              <a:rPr lang="en-US" sz="1800" dirty="0"/>
              <a:t> son</a:t>
            </a:r>
          </a:p>
          <a:p>
            <a:r>
              <a:rPr lang="en-US" sz="1800" dirty="0"/>
              <a:t>	</a:t>
            </a:r>
            <a:r>
              <a:rPr lang="en-US" sz="1800" dirty="0" smtClean="0"/>
              <a:t>	She </a:t>
            </a:r>
            <a:r>
              <a:rPr lang="en-US" sz="1800" dirty="0"/>
              <a:t>is – </a:t>
            </a:r>
            <a:r>
              <a:rPr lang="en-US" sz="1800" dirty="0" err="1"/>
              <a:t>ella</a:t>
            </a:r>
            <a:r>
              <a:rPr lang="en-US" sz="1800" dirty="0"/>
              <a:t> </a:t>
            </a:r>
            <a:r>
              <a:rPr lang="en-US" sz="1800" dirty="0" err="1"/>
              <a:t>es</a:t>
            </a:r>
            <a:r>
              <a:rPr lang="en-US" sz="1800" dirty="0"/>
              <a:t>						They are (feminine) </a:t>
            </a:r>
            <a:r>
              <a:rPr lang="en-US" sz="1800" dirty="0" err="1"/>
              <a:t>ellas</a:t>
            </a:r>
            <a:r>
              <a:rPr lang="en-US" sz="1800" dirty="0"/>
              <a:t> son	</a:t>
            </a:r>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4283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D446D-BFDC-49C5-A062-E7E3539A0B33}"/>
              </a:ext>
            </a:extLst>
          </p:cNvPr>
          <p:cNvSpPr>
            <a:spLocks noGrp="1"/>
          </p:cNvSpPr>
          <p:nvPr>
            <p:ph type="title"/>
          </p:nvPr>
        </p:nvSpPr>
        <p:spPr/>
        <p:txBody>
          <a:bodyPr>
            <a:normAutofit/>
          </a:bodyPr>
          <a:lstStyle/>
          <a:p>
            <a:r>
              <a:rPr lang="en-US" dirty="0" smtClean="0"/>
              <a:t>Beginning SPN – Chapter 1</a:t>
            </a:r>
            <a:br>
              <a:rPr lang="en-US" dirty="0" smtClean="0"/>
            </a:br>
            <a:r>
              <a:rPr lang="en-US" sz="2400" dirty="0" smtClean="0"/>
              <a:t>(Verb </a:t>
            </a:r>
            <a:r>
              <a:rPr lang="en-US" sz="2400" dirty="0" err="1" smtClean="0"/>
              <a:t>ser</a:t>
            </a:r>
            <a:r>
              <a:rPr lang="en-US" sz="2400" dirty="0" smtClean="0"/>
              <a:t>)</a:t>
            </a:r>
            <a:endParaRPr lang="en-US" dirty="0"/>
          </a:p>
        </p:txBody>
      </p:sp>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1103312" y="2052918"/>
            <a:ext cx="10388472" cy="4195481"/>
          </a:xfrm>
        </p:spPr>
        <p:txBody>
          <a:bodyPr>
            <a:normAutofit/>
          </a:bodyPr>
          <a:lstStyle/>
          <a:p>
            <a:r>
              <a:rPr lang="en-US" dirty="0"/>
              <a:t>In Spanish a verb has different forms to tell you who the subject is. Changing the verb form so that it matches the subject is called conjugating. This is the conjugation of the verb </a:t>
            </a:r>
            <a:r>
              <a:rPr lang="en-US" b="1" dirty="0" err="1"/>
              <a:t>ser</a:t>
            </a:r>
            <a:r>
              <a:rPr lang="en-US" dirty="0"/>
              <a:t> (to be</a:t>
            </a:r>
            <a:r>
              <a:rPr lang="en-US" dirty="0" smtClean="0"/>
              <a:t>):</a:t>
            </a:r>
            <a:endParaRPr lang="en-US" dirty="0"/>
          </a:p>
        </p:txBody>
      </p:sp>
      <p:graphicFrame>
        <p:nvGraphicFramePr>
          <p:cNvPr id="4" name="Table 3">
            <a:extLst>
              <a:ext uri="{FF2B5EF4-FFF2-40B4-BE49-F238E27FC236}">
                <a16:creationId xmlns:a16="http://schemas.microsoft.com/office/drawing/2014/main" id="{864F063A-3B85-493D-86D7-BE21B0D4E985}"/>
              </a:ext>
            </a:extLst>
          </p:cNvPr>
          <p:cNvGraphicFramePr>
            <a:graphicFrameLocks noGrp="1"/>
          </p:cNvGraphicFramePr>
          <p:nvPr>
            <p:extLst>
              <p:ext uri="{D42A27DB-BD31-4B8C-83A1-F6EECF244321}">
                <p14:modId xmlns:p14="http://schemas.microsoft.com/office/powerpoint/2010/main" val="1337155182"/>
              </p:ext>
            </p:extLst>
          </p:nvPr>
        </p:nvGraphicFramePr>
        <p:xfrm>
          <a:off x="1725902" y="3470503"/>
          <a:ext cx="8766366" cy="2777896"/>
        </p:xfrm>
        <a:graphic>
          <a:graphicData uri="http://schemas.openxmlformats.org/drawingml/2006/table">
            <a:tbl>
              <a:tblPr firstRow="1" bandRow="1">
                <a:tableStyleId>{5C22544A-7EE6-4342-B048-85BDC9FD1C3A}</a:tableStyleId>
              </a:tblPr>
              <a:tblGrid>
                <a:gridCol w="1461061">
                  <a:extLst>
                    <a:ext uri="{9D8B030D-6E8A-4147-A177-3AD203B41FA5}">
                      <a16:colId xmlns:a16="http://schemas.microsoft.com/office/drawing/2014/main" val="3677873167"/>
                    </a:ext>
                  </a:extLst>
                </a:gridCol>
                <a:gridCol w="1461061">
                  <a:extLst>
                    <a:ext uri="{9D8B030D-6E8A-4147-A177-3AD203B41FA5}">
                      <a16:colId xmlns:a16="http://schemas.microsoft.com/office/drawing/2014/main" val="1754389225"/>
                    </a:ext>
                  </a:extLst>
                </a:gridCol>
                <a:gridCol w="1461061">
                  <a:extLst>
                    <a:ext uri="{9D8B030D-6E8A-4147-A177-3AD203B41FA5}">
                      <a16:colId xmlns:a16="http://schemas.microsoft.com/office/drawing/2014/main" val="2380123148"/>
                    </a:ext>
                  </a:extLst>
                </a:gridCol>
                <a:gridCol w="1461061">
                  <a:extLst>
                    <a:ext uri="{9D8B030D-6E8A-4147-A177-3AD203B41FA5}">
                      <a16:colId xmlns:a16="http://schemas.microsoft.com/office/drawing/2014/main" val="3973166377"/>
                    </a:ext>
                  </a:extLst>
                </a:gridCol>
                <a:gridCol w="1461061">
                  <a:extLst>
                    <a:ext uri="{9D8B030D-6E8A-4147-A177-3AD203B41FA5}">
                      <a16:colId xmlns:a16="http://schemas.microsoft.com/office/drawing/2014/main" val="1197632967"/>
                    </a:ext>
                  </a:extLst>
                </a:gridCol>
                <a:gridCol w="1461061">
                  <a:extLst>
                    <a:ext uri="{9D8B030D-6E8A-4147-A177-3AD203B41FA5}">
                      <a16:colId xmlns:a16="http://schemas.microsoft.com/office/drawing/2014/main" val="1502721219"/>
                    </a:ext>
                  </a:extLst>
                </a:gridCol>
              </a:tblGrid>
              <a:tr h="386260">
                <a:tc gridSpan="6">
                  <a:txBody>
                    <a:bodyPr/>
                    <a:lstStyle/>
                    <a:p>
                      <a:r>
                        <a:rPr lang="en-US" dirty="0"/>
                        <a:t>VERBO SER (TO BE). PRESENT TENSE</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854286872"/>
                  </a:ext>
                </a:extLst>
              </a:tr>
              <a:tr h="386260">
                <a:tc gridSpan="3">
                  <a:txBody>
                    <a:bodyPr/>
                    <a:lstStyle/>
                    <a:p>
                      <a:r>
                        <a:rPr lang="en-US" dirty="0"/>
                        <a:t>Singular</a:t>
                      </a:r>
                    </a:p>
                  </a:txBody>
                  <a:tcPr/>
                </a:tc>
                <a:tc hMerge="1">
                  <a:txBody>
                    <a:bodyPr/>
                    <a:lstStyle/>
                    <a:p>
                      <a:endParaRPr lang="en-US" dirty="0"/>
                    </a:p>
                  </a:txBody>
                  <a:tcPr/>
                </a:tc>
                <a:tc hMerge="1">
                  <a:txBody>
                    <a:bodyPr/>
                    <a:lstStyle/>
                    <a:p>
                      <a:endParaRPr lang="en-US" dirty="0"/>
                    </a:p>
                  </a:txBody>
                  <a:tcPr/>
                </a:tc>
                <a:tc gridSpan="3">
                  <a:txBody>
                    <a:bodyPr/>
                    <a:lstStyle/>
                    <a:p>
                      <a:r>
                        <a:rPr lang="en-US" dirty="0"/>
                        <a:t>Plural</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026768072"/>
                  </a:ext>
                </a:extLst>
              </a:tr>
              <a:tr h="666695">
                <a:tc>
                  <a:txBody>
                    <a:bodyPr/>
                    <a:lstStyle/>
                    <a:p>
                      <a:r>
                        <a:rPr lang="en-US" dirty="0" err="1"/>
                        <a:t>Yo</a:t>
                      </a:r>
                      <a:r>
                        <a:rPr lang="en-US" dirty="0"/>
                        <a:t> </a:t>
                      </a:r>
                    </a:p>
                  </a:txBody>
                  <a:tcPr/>
                </a:tc>
                <a:tc>
                  <a:txBody>
                    <a:bodyPr/>
                    <a:lstStyle/>
                    <a:p>
                      <a:r>
                        <a:rPr lang="en-US" dirty="0"/>
                        <a:t>soy </a:t>
                      </a:r>
                    </a:p>
                  </a:txBody>
                  <a:tcPr/>
                </a:tc>
                <a:tc>
                  <a:txBody>
                    <a:bodyPr/>
                    <a:lstStyle/>
                    <a:p>
                      <a:r>
                        <a:rPr lang="en-US" dirty="0"/>
                        <a:t>I am</a:t>
                      </a:r>
                    </a:p>
                  </a:txBody>
                  <a:tcPr/>
                </a:tc>
                <a:tc>
                  <a:txBody>
                    <a:bodyPr/>
                    <a:lstStyle/>
                    <a:p>
                      <a:r>
                        <a:rPr lang="en-US" dirty="0" err="1"/>
                        <a:t>Nosotros</a:t>
                      </a:r>
                      <a:endParaRPr lang="en-US" dirty="0"/>
                    </a:p>
                    <a:p>
                      <a:r>
                        <a:rPr lang="en-US" dirty="0" err="1"/>
                        <a:t>Nosotras</a:t>
                      </a:r>
                      <a:endParaRPr lang="en-US" dirty="0"/>
                    </a:p>
                  </a:txBody>
                  <a:tcPr/>
                </a:tc>
                <a:tc>
                  <a:txBody>
                    <a:bodyPr/>
                    <a:lstStyle/>
                    <a:p>
                      <a:r>
                        <a:rPr lang="en-US" dirty="0" err="1"/>
                        <a:t>somos</a:t>
                      </a:r>
                      <a:endParaRPr lang="en-US" dirty="0"/>
                    </a:p>
                  </a:txBody>
                  <a:tcPr/>
                </a:tc>
                <a:tc>
                  <a:txBody>
                    <a:bodyPr/>
                    <a:lstStyle/>
                    <a:p>
                      <a:r>
                        <a:rPr lang="en-US" dirty="0"/>
                        <a:t>We are</a:t>
                      </a:r>
                    </a:p>
                  </a:txBody>
                  <a:tcPr/>
                </a:tc>
                <a:extLst>
                  <a:ext uri="{0D108BD9-81ED-4DB2-BD59-A6C34878D82A}">
                    <a16:rowId xmlns:a16="http://schemas.microsoft.com/office/drawing/2014/main" val="1827983660"/>
                  </a:ext>
                </a:extLst>
              </a:tr>
              <a:tr h="386260">
                <a:tc>
                  <a:txBody>
                    <a:bodyPr/>
                    <a:lstStyle/>
                    <a:p>
                      <a:r>
                        <a:rPr lang="en-US" dirty="0"/>
                        <a:t>Tú</a:t>
                      </a:r>
                    </a:p>
                  </a:txBody>
                  <a:tcPr/>
                </a:tc>
                <a:tc>
                  <a:txBody>
                    <a:bodyPr/>
                    <a:lstStyle/>
                    <a:p>
                      <a:r>
                        <a:rPr lang="en-US" dirty="0" err="1"/>
                        <a:t>eres</a:t>
                      </a:r>
                      <a:endParaRPr lang="en-US" dirty="0"/>
                    </a:p>
                  </a:txBody>
                  <a:tcPr/>
                </a:tc>
                <a:tc>
                  <a:txBody>
                    <a:bodyPr/>
                    <a:lstStyle/>
                    <a:p>
                      <a:r>
                        <a:rPr lang="en-US" dirty="0"/>
                        <a:t>You are</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0260665"/>
                  </a:ext>
                </a:extLst>
              </a:tr>
              <a:tr h="952421">
                <a:tc>
                  <a:txBody>
                    <a:bodyPr/>
                    <a:lstStyle/>
                    <a:p>
                      <a:r>
                        <a:rPr lang="en-US" dirty="0" err="1"/>
                        <a:t>Usted</a:t>
                      </a:r>
                      <a:endParaRPr lang="en-US" dirty="0"/>
                    </a:p>
                    <a:p>
                      <a:r>
                        <a:rPr lang="en-US" dirty="0" err="1"/>
                        <a:t>Él</a:t>
                      </a:r>
                      <a:endParaRPr lang="en-US" dirty="0"/>
                    </a:p>
                    <a:p>
                      <a:r>
                        <a:rPr lang="en-US" dirty="0"/>
                        <a:t>Ella</a:t>
                      </a:r>
                    </a:p>
                  </a:txBody>
                  <a:tcPr/>
                </a:tc>
                <a:tc>
                  <a:txBody>
                    <a:bodyPr/>
                    <a:lstStyle/>
                    <a:p>
                      <a:endParaRPr lang="en-US" dirty="0"/>
                    </a:p>
                    <a:p>
                      <a:r>
                        <a:rPr lang="en-US" dirty="0"/>
                        <a:t>es</a:t>
                      </a:r>
                    </a:p>
                  </a:txBody>
                  <a:tcPr/>
                </a:tc>
                <a:tc>
                  <a:txBody>
                    <a:bodyPr/>
                    <a:lstStyle/>
                    <a:p>
                      <a:r>
                        <a:rPr lang="en-US" dirty="0"/>
                        <a:t>You are</a:t>
                      </a:r>
                    </a:p>
                    <a:p>
                      <a:r>
                        <a:rPr lang="en-US" dirty="0"/>
                        <a:t>He is</a:t>
                      </a:r>
                    </a:p>
                    <a:p>
                      <a:r>
                        <a:rPr lang="en-US" dirty="0"/>
                        <a:t>She is</a:t>
                      </a:r>
                    </a:p>
                  </a:txBody>
                  <a:tcPr/>
                </a:tc>
                <a:tc>
                  <a:txBody>
                    <a:bodyPr/>
                    <a:lstStyle/>
                    <a:p>
                      <a:r>
                        <a:rPr lang="en-US" dirty="0" err="1"/>
                        <a:t>Ustedes</a:t>
                      </a:r>
                      <a:endParaRPr lang="en-US" dirty="0"/>
                    </a:p>
                    <a:p>
                      <a:r>
                        <a:rPr lang="en-US" dirty="0" err="1"/>
                        <a:t>Ellos</a:t>
                      </a:r>
                      <a:endParaRPr lang="en-US" dirty="0"/>
                    </a:p>
                    <a:p>
                      <a:r>
                        <a:rPr lang="en-US" dirty="0" err="1"/>
                        <a:t>Ellas</a:t>
                      </a:r>
                      <a:endParaRPr lang="en-US" dirty="0"/>
                    </a:p>
                  </a:txBody>
                  <a:tcPr/>
                </a:tc>
                <a:tc>
                  <a:txBody>
                    <a:bodyPr/>
                    <a:lstStyle/>
                    <a:p>
                      <a:endParaRPr lang="en-US" dirty="0"/>
                    </a:p>
                    <a:p>
                      <a:r>
                        <a:rPr lang="en-US" dirty="0"/>
                        <a:t>son</a:t>
                      </a:r>
                    </a:p>
                  </a:txBody>
                  <a:tcPr/>
                </a:tc>
                <a:tc>
                  <a:txBody>
                    <a:bodyPr/>
                    <a:lstStyle/>
                    <a:p>
                      <a:r>
                        <a:rPr lang="en-US" dirty="0"/>
                        <a:t>You all are</a:t>
                      </a:r>
                    </a:p>
                    <a:p>
                      <a:r>
                        <a:rPr lang="en-US" dirty="0"/>
                        <a:t>They are</a:t>
                      </a:r>
                    </a:p>
                    <a:p>
                      <a:r>
                        <a:rPr lang="en-US" dirty="0"/>
                        <a:t>They are</a:t>
                      </a:r>
                    </a:p>
                  </a:txBody>
                  <a:tcPr/>
                </a:tc>
                <a:extLst>
                  <a:ext uri="{0D108BD9-81ED-4DB2-BD59-A6C34878D82A}">
                    <a16:rowId xmlns:a16="http://schemas.microsoft.com/office/drawing/2014/main" val="2246864872"/>
                  </a:ext>
                </a:extLst>
              </a:tr>
            </a:tbl>
          </a:graphicData>
        </a:graphic>
      </p:graphicFrame>
    </p:spTree>
    <p:extLst>
      <p:ext uri="{BB962C8B-B14F-4D97-AF65-F5344CB8AC3E}">
        <p14:creationId xmlns:p14="http://schemas.microsoft.com/office/powerpoint/2010/main" val="2676211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644315" y="146967"/>
            <a:ext cx="9718413" cy="4195481"/>
          </a:xfrm>
        </p:spPr>
        <p:txBody>
          <a:bodyPr>
            <a:normAutofit/>
          </a:bodyPr>
          <a:lstStyle/>
          <a:p>
            <a:pPr lvl="1"/>
            <a:r>
              <a:rPr lang="en-US" dirty="0" smtClean="0">
                <a:latin typeface="Arial" panose="020B0604020202020204" pitchFamily="34" charset="0"/>
                <a:cs typeface="Arial" panose="020B0604020202020204" pitchFamily="34" charset="0"/>
              </a:rPr>
              <a:t>There </a:t>
            </a:r>
            <a:r>
              <a:rPr lang="en-US" dirty="0">
                <a:latin typeface="Arial" panose="020B0604020202020204" pitchFamily="34" charset="0"/>
                <a:cs typeface="Arial" panose="020B0604020202020204" pitchFamily="34" charset="0"/>
              </a:rPr>
              <a:t>is a singular side and a plural side of the chart. If the subject is singular, use the left side of the chart.</a:t>
            </a:r>
          </a:p>
          <a:p>
            <a:pPr lvl="2"/>
            <a:r>
              <a:rPr lang="en-US" dirty="0">
                <a:latin typeface="Arial" panose="020B0604020202020204" pitchFamily="34" charset="0"/>
                <a:cs typeface="Arial" panose="020B0604020202020204" pitchFamily="34" charset="0"/>
              </a:rPr>
              <a:t>Ex. I -&gt; </a:t>
            </a:r>
            <a:r>
              <a:rPr lang="en-US" dirty="0" err="1">
                <a:latin typeface="Arial" panose="020B0604020202020204" pitchFamily="34" charset="0"/>
                <a:cs typeface="Arial" panose="020B0604020202020204" pitchFamily="34" charset="0"/>
              </a:rPr>
              <a:t>yo</a:t>
            </a:r>
            <a:r>
              <a:rPr lang="en-US" dirty="0">
                <a:latin typeface="Arial" panose="020B0604020202020204" pitchFamily="34" charset="0"/>
                <a:cs typeface="Arial" panose="020B0604020202020204" pitchFamily="34" charset="0"/>
              </a:rPr>
              <a:t>,		You -&gt; </a:t>
            </a:r>
            <a:r>
              <a:rPr lang="en-US" dirty="0" err="1">
                <a:latin typeface="Arial" panose="020B0604020202020204" pitchFamily="34" charset="0"/>
                <a:cs typeface="Arial" panose="020B0604020202020204" pitchFamily="34" charset="0"/>
              </a:rPr>
              <a:t>tú</a:t>
            </a:r>
            <a:r>
              <a:rPr lang="en-US" dirty="0">
                <a:latin typeface="Arial" panose="020B0604020202020204" pitchFamily="34" charset="0"/>
                <a:cs typeface="Arial" panose="020B0604020202020204" pitchFamily="34" charset="0"/>
              </a:rPr>
              <a:t>			Bobby -&gt; </a:t>
            </a:r>
            <a:r>
              <a:rPr lang="en-US" dirty="0" err="1">
                <a:latin typeface="Arial" panose="020B0604020202020204" pitchFamily="34" charset="0"/>
                <a:cs typeface="Arial" panose="020B0604020202020204" pitchFamily="34" charset="0"/>
              </a:rPr>
              <a:t>él</a:t>
            </a:r>
            <a:r>
              <a:rPr lang="en-US" dirty="0">
                <a:latin typeface="Arial" panose="020B0604020202020204" pitchFamily="34" charset="0"/>
                <a:cs typeface="Arial" panose="020B0604020202020204" pitchFamily="34" charset="0"/>
              </a:rPr>
              <a:t>  		Maria -&gt; </a:t>
            </a:r>
            <a:r>
              <a:rPr lang="en-US" dirty="0" err="1" smtClean="0">
                <a:latin typeface="Arial" panose="020B0604020202020204" pitchFamily="34" charset="0"/>
                <a:cs typeface="Arial" panose="020B0604020202020204" pitchFamily="34" charset="0"/>
              </a:rPr>
              <a:t>ella</a:t>
            </a:r>
            <a:endParaRPr lang="en-US" dirty="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If </a:t>
            </a:r>
            <a:r>
              <a:rPr lang="en-US" dirty="0">
                <a:latin typeface="Arial" panose="020B0604020202020204" pitchFamily="34" charset="0"/>
                <a:cs typeface="Arial" panose="020B0604020202020204" pitchFamily="34" charset="0"/>
              </a:rPr>
              <a:t>the subject is somebody and I (</a:t>
            </a:r>
            <a:r>
              <a:rPr lang="en-US" dirty="0" err="1">
                <a:latin typeface="Arial" panose="020B0604020202020204" pitchFamily="34" charset="0"/>
                <a:cs typeface="Arial" panose="020B0604020202020204" pitchFamily="34" charset="0"/>
              </a:rPr>
              <a:t>yo</a:t>
            </a:r>
            <a:r>
              <a:rPr lang="en-US" dirty="0">
                <a:latin typeface="Arial" panose="020B0604020202020204" pitchFamily="34" charset="0"/>
                <a:cs typeface="Arial" panose="020B0604020202020204" pitchFamily="34" charset="0"/>
              </a:rPr>
              <a:t>) the pronoun is </a:t>
            </a:r>
            <a:r>
              <a:rPr lang="en-US" dirty="0" err="1">
                <a:latin typeface="Arial" panose="020B0604020202020204" pitchFamily="34" charset="0"/>
                <a:cs typeface="Arial" panose="020B0604020202020204" pitchFamily="34" charset="0"/>
              </a:rPr>
              <a:t>nosotros</a:t>
            </a:r>
            <a:r>
              <a:rPr lang="en-US" dirty="0">
                <a:latin typeface="Arial" panose="020B0604020202020204" pitchFamily="34" charset="0"/>
                <a:cs typeface="Arial" panose="020B0604020202020204" pitchFamily="34" charset="0"/>
              </a:rPr>
              <a:t>/as.</a:t>
            </a:r>
          </a:p>
          <a:p>
            <a:pPr lvl="2"/>
            <a:r>
              <a:rPr lang="en-US" dirty="0">
                <a:latin typeface="Arial" panose="020B0604020202020204" pitchFamily="34" charset="0"/>
                <a:cs typeface="Arial" panose="020B0604020202020204" pitchFamily="34" charset="0"/>
              </a:rPr>
              <a:t>Ex. Barry y </a:t>
            </a:r>
            <a:r>
              <a:rPr lang="en-US" dirty="0" err="1">
                <a:latin typeface="Arial" panose="020B0604020202020204" pitchFamily="34" charset="0"/>
                <a:cs typeface="Arial" panose="020B0604020202020204" pitchFamily="34" charset="0"/>
              </a:rPr>
              <a:t>yo</a:t>
            </a:r>
            <a:r>
              <a:rPr lang="en-US" dirty="0">
                <a:latin typeface="Arial" panose="020B0604020202020204" pitchFamily="34" charset="0"/>
                <a:cs typeface="Arial" panose="020B0604020202020204" pitchFamily="34" charset="0"/>
              </a:rPr>
              <a:t>		Maria y </a:t>
            </a:r>
            <a:r>
              <a:rPr lang="en-US" dirty="0" err="1">
                <a:latin typeface="Arial" panose="020B0604020202020204" pitchFamily="34" charset="0"/>
                <a:cs typeface="Arial" panose="020B0604020202020204" pitchFamily="34" charset="0"/>
              </a:rPr>
              <a:t>yo</a:t>
            </a:r>
            <a:r>
              <a:rPr lang="en-US" dirty="0">
                <a:latin typeface="Arial" panose="020B0604020202020204" pitchFamily="34" charset="0"/>
                <a:cs typeface="Arial" panose="020B0604020202020204" pitchFamily="34" charset="0"/>
              </a:rPr>
              <a:t>			Johnny y </a:t>
            </a:r>
            <a:r>
              <a:rPr lang="en-US" dirty="0" err="1">
                <a:latin typeface="Arial" panose="020B0604020202020204" pitchFamily="34" charset="0"/>
                <a:cs typeface="Arial" panose="020B0604020202020204" pitchFamily="34" charset="0"/>
              </a:rPr>
              <a:t>yo</a:t>
            </a:r>
            <a:r>
              <a:rPr lang="en-US" dirty="0">
                <a:latin typeface="Arial" panose="020B0604020202020204" pitchFamily="34" charset="0"/>
                <a:cs typeface="Arial" panose="020B0604020202020204" pitchFamily="34" charset="0"/>
              </a:rPr>
              <a:t>		Teresa, Janet, y </a:t>
            </a:r>
            <a:r>
              <a:rPr lang="en-US" dirty="0" err="1">
                <a:latin typeface="Arial" panose="020B0604020202020204" pitchFamily="34" charset="0"/>
                <a:cs typeface="Arial" panose="020B0604020202020204" pitchFamily="34" charset="0"/>
              </a:rPr>
              <a:t>yo</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If the subject is somebody and you (</a:t>
            </a:r>
            <a:r>
              <a:rPr lang="en-US" dirty="0" err="1">
                <a:latin typeface="Arial" panose="020B0604020202020204" pitchFamily="34" charset="0"/>
                <a:cs typeface="Arial" panose="020B0604020202020204" pitchFamily="34" charset="0"/>
              </a:rPr>
              <a:t>tú</a:t>
            </a:r>
            <a:r>
              <a:rPr lang="en-US" dirty="0">
                <a:latin typeface="Arial" panose="020B0604020202020204" pitchFamily="34" charset="0"/>
                <a:cs typeface="Arial" panose="020B0604020202020204" pitchFamily="34" charset="0"/>
              </a:rPr>
              <a:t>) the pronoun is </a:t>
            </a:r>
            <a:r>
              <a:rPr lang="en-US" dirty="0" err="1">
                <a:latin typeface="Arial" panose="020B0604020202020204" pitchFamily="34" charset="0"/>
                <a:cs typeface="Arial" panose="020B0604020202020204" pitchFamily="34" charset="0"/>
              </a:rPr>
              <a:t>ustedes</a:t>
            </a:r>
            <a:r>
              <a:rPr lang="en-US" dirty="0">
                <a:latin typeface="Arial" panose="020B0604020202020204" pitchFamily="34" charset="0"/>
                <a:cs typeface="Arial" panose="020B0604020202020204" pitchFamily="34" charset="0"/>
              </a:rPr>
              <a:t>.</a:t>
            </a:r>
          </a:p>
          <a:p>
            <a:pPr lvl="2"/>
            <a:r>
              <a:rPr lang="en-US" dirty="0">
                <a:latin typeface="Arial" panose="020B0604020202020204" pitchFamily="34" charset="0"/>
                <a:cs typeface="Arial" panose="020B0604020202020204" pitchFamily="34" charset="0"/>
              </a:rPr>
              <a:t>Ex. Barry y </a:t>
            </a:r>
            <a:r>
              <a:rPr lang="en-US" dirty="0" err="1">
                <a:latin typeface="Arial" panose="020B0604020202020204" pitchFamily="34" charset="0"/>
                <a:cs typeface="Arial" panose="020B0604020202020204" pitchFamily="34" charset="0"/>
              </a:rPr>
              <a:t>tú</a:t>
            </a:r>
            <a:r>
              <a:rPr lang="en-US" dirty="0">
                <a:latin typeface="Arial" panose="020B0604020202020204" pitchFamily="34" charset="0"/>
                <a:cs typeface="Arial" panose="020B0604020202020204" pitchFamily="34" charset="0"/>
              </a:rPr>
              <a:t> 		Maria y </a:t>
            </a:r>
            <a:r>
              <a:rPr lang="en-US" dirty="0" err="1">
                <a:latin typeface="Arial" panose="020B0604020202020204" pitchFamily="34" charset="0"/>
                <a:cs typeface="Arial" panose="020B0604020202020204" pitchFamily="34" charset="0"/>
              </a:rPr>
              <a:t>tú</a:t>
            </a:r>
            <a:r>
              <a:rPr lang="en-US" dirty="0">
                <a:latin typeface="Arial" panose="020B0604020202020204" pitchFamily="34" charset="0"/>
                <a:cs typeface="Arial" panose="020B0604020202020204" pitchFamily="34" charset="0"/>
              </a:rPr>
              <a:t> 			Johnny y </a:t>
            </a:r>
            <a:r>
              <a:rPr lang="en-US" dirty="0" err="1">
                <a:latin typeface="Arial" panose="020B0604020202020204" pitchFamily="34" charset="0"/>
                <a:cs typeface="Arial" panose="020B0604020202020204" pitchFamily="34" charset="0"/>
              </a:rPr>
              <a:t>tú</a:t>
            </a:r>
            <a:r>
              <a:rPr lang="en-US" dirty="0">
                <a:latin typeface="Arial" panose="020B0604020202020204" pitchFamily="34" charset="0"/>
                <a:cs typeface="Arial" panose="020B0604020202020204" pitchFamily="34" charset="0"/>
              </a:rPr>
              <a:t> 		Teresa, Janet, y </a:t>
            </a:r>
            <a:r>
              <a:rPr lang="en-US" dirty="0" err="1" smtClean="0">
                <a:latin typeface="Arial" panose="020B0604020202020204" pitchFamily="34" charset="0"/>
                <a:cs typeface="Arial" panose="020B0604020202020204" pitchFamily="34" charset="0"/>
              </a:rPr>
              <a:t>tú</a:t>
            </a:r>
            <a:endParaRPr lang="en-US" dirty="0" smtClean="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If the subject is two or more people use </a:t>
            </a:r>
            <a:r>
              <a:rPr lang="en-US" dirty="0" err="1">
                <a:latin typeface="Arial" panose="020B0604020202020204" pitchFamily="34" charset="0"/>
                <a:cs typeface="Arial" panose="020B0604020202020204" pitchFamily="34" charset="0"/>
              </a:rPr>
              <a:t>ellos</a:t>
            </a:r>
            <a:r>
              <a:rPr lang="en-US" dirty="0">
                <a:latin typeface="Arial" panose="020B0604020202020204" pitchFamily="34" charset="0"/>
                <a:cs typeface="Arial" panose="020B0604020202020204" pitchFamily="34" charset="0"/>
              </a:rPr>
              <a:t>/as.</a:t>
            </a:r>
          </a:p>
          <a:p>
            <a:pPr lvl="2"/>
            <a:r>
              <a:rPr lang="en-US" dirty="0">
                <a:latin typeface="Arial" panose="020B0604020202020204" pitchFamily="34" charset="0"/>
                <a:cs typeface="Arial" panose="020B0604020202020204" pitchFamily="34" charset="0"/>
              </a:rPr>
              <a:t>Ex. Barry y Johnny -&gt; </a:t>
            </a:r>
            <a:r>
              <a:rPr lang="en-US" dirty="0" err="1">
                <a:latin typeface="Arial" panose="020B0604020202020204" pitchFamily="34" charset="0"/>
                <a:cs typeface="Arial" panose="020B0604020202020204" pitchFamily="34" charset="0"/>
              </a:rPr>
              <a:t>Ellos</a:t>
            </a:r>
            <a:r>
              <a:rPr lang="en-US" dirty="0">
                <a:latin typeface="Arial" panose="020B0604020202020204" pitchFamily="34" charset="0"/>
                <a:cs typeface="Arial" panose="020B0604020202020204" pitchFamily="34" charset="0"/>
              </a:rPr>
              <a:t>		Maria y Sandra -&gt; </a:t>
            </a:r>
            <a:r>
              <a:rPr lang="en-US" dirty="0" err="1">
                <a:latin typeface="Arial" panose="020B0604020202020204" pitchFamily="34" charset="0"/>
                <a:cs typeface="Arial" panose="020B0604020202020204" pitchFamily="34" charset="0"/>
              </a:rPr>
              <a:t>Ellas</a:t>
            </a:r>
            <a:r>
              <a:rPr lang="en-US" dirty="0">
                <a:latin typeface="Arial" panose="020B0604020202020204" pitchFamily="34" charset="0"/>
                <a:cs typeface="Arial" panose="020B0604020202020204" pitchFamily="34" charset="0"/>
              </a:rPr>
              <a:t>			Johnny, Douglas, y Maria -&gt; </a:t>
            </a:r>
            <a:r>
              <a:rPr lang="en-US" dirty="0" err="1">
                <a:latin typeface="Arial" panose="020B0604020202020204" pitchFamily="34" charset="0"/>
                <a:cs typeface="Arial" panose="020B0604020202020204" pitchFamily="34" charset="0"/>
              </a:rPr>
              <a:t>Ellos</a:t>
            </a:r>
            <a:r>
              <a:rPr lang="en-US" dirty="0">
                <a:latin typeface="Arial" panose="020B0604020202020204" pitchFamily="34" charset="0"/>
                <a:cs typeface="Arial" panose="020B0604020202020204" pitchFamily="34" charset="0"/>
              </a:rPr>
              <a:t>		Teresa, Janet, y Joe -&gt; </a:t>
            </a:r>
            <a:r>
              <a:rPr lang="en-US" dirty="0" err="1">
                <a:latin typeface="Arial" panose="020B0604020202020204" pitchFamily="34" charset="0"/>
                <a:cs typeface="Arial" panose="020B0604020202020204" pitchFamily="34" charset="0"/>
              </a:rPr>
              <a:t>Ellos</a:t>
            </a:r>
            <a:endParaRPr lang="en-US" dirty="0">
              <a:latin typeface="Arial" panose="020B0604020202020204" pitchFamily="34" charset="0"/>
              <a:cs typeface="Arial" panose="020B0604020202020204" pitchFamily="34" charset="0"/>
            </a:endParaRPr>
          </a:p>
          <a:p>
            <a:pPr lvl="2"/>
            <a:endParaRPr lang="en-US" dirty="0">
              <a:latin typeface="Arial" panose="020B0604020202020204" pitchFamily="34" charset="0"/>
              <a:cs typeface="Arial" panose="020B0604020202020204" pitchFamily="34" charset="0"/>
            </a:endParaRPr>
          </a:p>
          <a:p>
            <a:pPr lvl="2"/>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marL="1371600" lvl="3" indent="0">
              <a:buNone/>
            </a:pPr>
            <a:endParaRPr lang="en-US"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923C4539-DD4D-48F2-B52B-A2B8A513A742}"/>
              </a:ext>
            </a:extLst>
          </p:cNvPr>
          <p:cNvGraphicFramePr>
            <a:graphicFrameLocks noGrp="1"/>
          </p:cNvGraphicFramePr>
          <p:nvPr>
            <p:extLst/>
          </p:nvPr>
        </p:nvGraphicFramePr>
        <p:xfrm>
          <a:off x="1439521" y="3823569"/>
          <a:ext cx="8128000" cy="26670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903632617"/>
                    </a:ext>
                  </a:extLst>
                </a:gridCol>
                <a:gridCol w="2032000">
                  <a:extLst>
                    <a:ext uri="{9D8B030D-6E8A-4147-A177-3AD203B41FA5}">
                      <a16:colId xmlns:a16="http://schemas.microsoft.com/office/drawing/2014/main" val="3618541834"/>
                    </a:ext>
                  </a:extLst>
                </a:gridCol>
                <a:gridCol w="2032000">
                  <a:extLst>
                    <a:ext uri="{9D8B030D-6E8A-4147-A177-3AD203B41FA5}">
                      <a16:colId xmlns:a16="http://schemas.microsoft.com/office/drawing/2014/main" val="3072396134"/>
                    </a:ext>
                  </a:extLst>
                </a:gridCol>
                <a:gridCol w="2032000">
                  <a:extLst>
                    <a:ext uri="{9D8B030D-6E8A-4147-A177-3AD203B41FA5}">
                      <a16:colId xmlns:a16="http://schemas.microsoft.com/office/drawing/2014/main" val="2354089246"/>
                    </a:ext>
                  </a:extLst>
                </a:gridCol>
              </a:tblGrid>
              <a:tr h="370840">
                <a:tc gridSpan="4">
                  <a:txBody>
                    <a:bodyPr/>
                    <a:lstStyle/>
                    <a:p>
                      <a:r>
                        <a:rPr lang="en-US" dirty="0"/>
                        <a:t>SUBJECT PRONOUNS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503643504"/>
                  </a:ext>
                </a:extLst>
              </a:tr>
              <a:tr h="370840">
                <a:tc gridSpan="2">
                  <a:txBody>
                    <a:bodyPr/>
                    <a:lstStyle/>
                    <a:p>
                      <a:r>
                        <a:rPr lang="en-US" dirty="0"/>
                        <a:t>Singular</a:t>
                      </a:r>
                    </a:p>
                  </a:txBody>
                  <a:tcPr/>
                </a:tc>
                <a:tc hMerge="1">
                  <a:txBody>
                    <a:bodyPr/>
                    <a:lstStyle/>
                    <a:p>
                      <a:endParaRPr lang="en-US" dirty="0"/>
                    </a:p>
                  </a:txBody>
                  <a:tcPr/>
                </a:tc>
                <a:tc gridSpan="2">
                  <a:txBody>
                    <a:bodyPr/>
                    <a:lstStyle/>
                    <a:p>
                      <a:r>
                        <a:rPr lang="en-US" dirty="0"/>
                        <a:t>Plural</a:t>
                      </a:r>
                    </a:p>
                  </a:txBody>
                  <a:tcPr/>
                </a:tc>
                <a:tc hMerge="1">
                  <a:txBody>
                    <a:bodyPr/>
                    <a:lstStyle/>
                    <a:p>
                      <a:endParaRPr lang="en-US" dirty="0"/>
                    </a:p>
                  </a:txBody>
                  <a:tcPr/>
                </a:tc>
                <a:extLst>
                  <a:ext uri="{0D108BD9-81ED-4DB2-BD59-A6C34878D82A}">
                    <a16:rowId xmlns:a16="http://schemas.microsoft.com/office/drawing/2014/main" val="3802488752"/>
                  </a:ext>
                </a:extLst>
              </a:tr>
              <a:tr h="370840">
                <a:tc>
                  <a:txBody>
                    <a:bodyPr/>
                    <a:lstStyle/>
                    <a:p>
                      <a:r>
                        <a:rPr lang="en-US" dirty="0" err="1"/>
                        <a:t>Yo</a:t>
                      </a:r>
                      <a:endParaRPr lang="en-US" dirty="0"/>
                    </a:p>
                  </a:txBody>
                  <a:tcPr/>
                </a:tc>
                <a:tc>
                  <a:txBody>
                    <a:bodyPr/>
                    <a:lstStyle/>
                    <a:p>
                      <a:r>
                        <a:rPr lang="en-US" dirty="0"/>
                        <a:t>I</a:t>
                      </a:r>
                    </a:p>
                  </a:txBody>
                  <a:tcPr/>
                </a:tc>
                <a:tc>
                  <a:txBody>
                    <a:bodyPr/>
                    <a:lstStyle/>
                    <a:p>
                      <a:r>
                        <a:rPr lang="en-US" dirty="0" err="1"/>
                        <a:t>Nosotros</a:t>
                      </a:r>
                      <a:endParaRPr lang="en-US" dirty="0"/>
                    </a:p>
                    <a:p>
                      <a:r>
                        <a:rPr lang="en-US" dirty="0" err="1"/>
                        <a:t>Nosotras</a:t>
                      </a:r>
                      <a:endParaRPr lang="en-US" dirty="0"/>
                    </a:p>
                  </a:txBody>
                  <a:tcPr/>
                </a:tc>
                <a:tc>
                  <a:txBody>
                    <a:bodyPr/>
                    <a:lstStyle/>
                    <a:p>
                      <a:r>
                        <a:rPr lang="en-US" dirty="0"/>
                        <a:t>We</a:t>
                      </a:r>
                    </a:p>
                  </a:txBody>
                  <a:tcPr/>
                </a:tc>
                <a:extLst>
                  <a:ext uri="{0D108BD9-81ED-4DB2-BD59-A6C34878D82A}">
                    <a16:rowId xmlns:a16="http://schemas.microsoft.com/office/drawing/2014/main" val="3650414023"/>
                  </a:ext>
                </a:extLst>
              </a:tr>
              <a:tr h="370840">
                <a:tc>
                  <a:txBody>
                    <a:bodyPr/>
                    <a:lstStyle/>
                    <a:p>
                      <a:r>
                        <a:rPr lang="en-US" dirty="0"/>
                        <a:t>Tú</a:t>
                      </a:r>
                    </a:p>
                  </a:txBody>
                  <a:tcPr/>
                </a:tc>
                <a:tc>
                  <a:txBody>
                    <a:bodyPr/>
                    <a:lstStyle/>
                    <a:p>
                      <a:r>
                        <a:rPr lang="en-US" dirty="0"/>
                        <a:t>You (informal)</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87951457"/>
                  </a:ext>
                </a:extLst>
              </a:tr>
              <a:tr h="370840">
                <a:tc>
                  <a:txBody>
                    <a:bodyPr/>
                    <a:lstStyle/>
                    <a:p>
                      <a:r>
                        <a:rPr lang="en-US" dirty="0" err="1"/>
                        <a:t>Usted</a:t>
                      </a:r>
                      <a:endParaRPr lang="en-US" dirty="0"/>
                    </a:p>
                    <a:p>
                      <a:r>
                        <a:rPr lang="en-US" dirty="0" err="1"/>
                        <a:t>Él</a:t>
                      </a:r>
                      <a:endParaRPr lang="en-US" dirty="0"/>
                    </a:p>
                    <a:p>
                      <a:r>
                        <a:rPr lang="en-US" dirty="0"/>
                        <a:t>Ella</a:t>
                      </a:r>
                    </a:p>
                  </a:txBody>
                  <a:tcPr/>
                </a:tc>
                <a:tc>
                  <a:txBody>
                    <a:bodyPr/>
                    <a:lstStyle/>
                    <a:p>
                      <a:r>
                        <a:rPr lang="en-US" dirty="0"/>
                        <a:t>You (formal)</a:t>
                      </a:r>
                    </a:p>
                    <a:p>
                      <a:r>
                        <a:rPr lang="en-US" dirty="0"/>
                        <a:t>He</a:t>
                      </a:r>
                    </a:p>
                    <a:p>
                      <a:r>
                        <a:rPr lang="en-US" dirty="0"/>
                        <a:t>She</a:t>
                      </a:r>
                    </a:p>
                  </a:txBody>
                  <a:tcPr/>
                </a:tc>
                <a:tc>
                  <a:txBody>
                    <a:bodyPr/>
                    <a:lstStyle/>
                    <a:p>
                      <a:r>
                        <a:rPr lang="en-US" dirty="0" err="1"/>
                        <a:t>Ustedes</a:t>
                      </a:r>
                      <a:endParaRPr lang="en-US" dirty="0"/>
                    </a:p>
                    <a:p>
                      <a:r>
                        <a:rPr lang="en-US" dirty="0" err="1"/>
                        <a:t>Ellos</a:t>
                      </a:r>
                      <a:endParaRPr lang="en-US" dirty="0"/>
                    </a:p>
                    <a:p>
                      <a:r>
                        <a:rPr lang="en-US" dirty="0" err="1"/>
                        <a:t>Ellas</a:t>
                      </a:r>
                      <a:endParaRPr lang="en-US" dirty="0"/>
                    </a:p>
                  </a:txBody>
                  <a:tcPr/>
                </a:tc>
                <a:tc>
                  <a:txBody>
                    <a:bodyPr/>
                    <a:lstStyle/>
                    <a:p>
                      <a:r>
                        <a:rPr lang="en-US" dirty="0"/>
                        <a:t>You all</a:t>
                      </a:r>
                    </a:p>
                    <a:p>
                      <a:r>
                        <a:rPr lang="en-US" dirty="0"/>
                        <a:t>They </a:t>
                      </a:r>
                      <a:r>
                        <a:rPr lang="en-US" sz="1600" dirty="0"/>
                        <a:t>(masculine)</a:t>
                      </a:r>
                      <a:endParaRPr lang="en-US" dirty="0"/>
                    </a:p>
                    <a:p>
                      <a:r>
                        <a:rPr lang="en-US" dirty="0"/>
                        <a:t>They </a:t>
                      </a:r>
                      <a:r>
                        <a:rPr lang="en-US" sz="1600" dirty="0"/>
                        <a:t>(feminine)</a:t>
                      </a:r>
                      <a:endParaRPr lang="en-US" dirty="0"/>
                    </a:p>
                  </a:txBody>
                  <a:tcPr/>
                </a:tc>
                <a:extLst>
                  <a:ext uri="{0D108BD9-81ED-4DB2-BD59-A6C34878D82A}">
                    <a16:rowId xmlns:a16="http://schemas.microsoft.com/office/drawing/2014/main" val="645332856"/>
                  </a:ext>
                </a:extLst>
              </a:tr>
            </a:tbl>
          </a:graphicData>
        </a:graphic>
      </p:graphicFrame>
    </p:spTree>
    <p:extLst>
      <p:ext uri="{BB962C8B-B14F-4D97-AF65-F5344CB8AC3E}">
        <p14:creationId xmlns:p14="http://schemas.microsoft.com/office/powerpoint/2010/main" val="923941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F86CB6-F9B3-44CD-87DB-08062B7F8848}"/>
              </a:ext>
            </a:extLst>
          </p:cNvPr>
          <p:cNvSpPr>
            <a:spLocks noGrp="1"/>
          </p:cNvSpPr>
          <p:nvPr>
            <p:ph idx="1"/>
          </p:nvPr>
        </p:nvSpPr>
        <p:spPr>
          <a:xfrm>
            <a:off x="893248" y="863659"/>
            <a:ext cx="9718413" cy="4195481"/>
          </a:xfrm>
        </p:spPr>
        <p:txBody>
          <a:bodyPr>
            <a:normAutofit/>
          </a:bodyPr>
          <a:lstStyle/>
          <a:p>
            <a:r>
              <a:rPr lang="en-US" dirty="0">
                <a:latin typeface="Arial" panose="020B0604020202020204" pitchFamily="34" charset="0"/>
                <a:cs typeface="Arial" panose="020B0604020202020204" pitchFamily="34" charset="0"/>
              </a:rPr>
              <a:t>The verb ser</a:t>
            </a:r>
          </a:p>
          <a:p>
            <a:pPr lvl="1"/>
            <a:r>
              <a:rPr lang="en-US" dirty="0">
                <a:latin typeface="Arial" panose="020B0604020202020204" pitchFamily="34" charset="0"/>
                <a:cs typeface="Arial" panose="020B0604020202020204" pitchFamily="34" charset="0"/>
              </a:rPr>
              <a:t>The verb ser (to be) is used to identify people, places, and things.</a:t>
            </a:r>
          </a:p>
          <a:p>
            <a:pPr lvl="2"/>
            <a:r>
              <a:rPr lang="en-US" dirty="0">
                <a:latin typeface="Arial" panose="020B0604020202020204" pitchFamily="34" charset="0"/>
                <a:cs typeface="Arial" panose="020B0604020202020204" pitchFamily="34" charset="0"/>
              </a:rPr>
              <a:t>These are the forms of the verb ser in the present tense.</a:t>
            </a:r>
          </a:p>
          <a:p>
            <a:pPr marL="914400" lvl="2" indent="0">
              <a:buNone/>
            </a:pPr>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marL="1371600" lvl="3" indent="0">
              <a:buNone/>
            </a:pPr>
            <a:endParaRPr lang="en-US"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02D9B540-436C-430D-9F69-C35D12D3F032}"/>
              </a:ext>
            </a:extLst>
          </p:cNvPr>
          <p:cNvGraphicFramePr>
            <a:graphicFrameLocks noGrp="1"/>
          </p:cNvGraphicFramePr>
          <p:nvPr>
            <p:extLst/>
          </p:nvPr>
        </p:nvGraphicFramePr>
        <p:xfrm>
          <a:off x="1346315" y="2805612"/>
          <a:ext cx="8128002" cy="266700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3677873167"/>
                    </a:ext>
                  </a:extLst>
                </a:gridCol>
                <a:gridCol w="1354667">
                  <a:extLst>
                    <a:ext uri="{9D8B030D-6E8A-4147-A177-3AD203B41FA5}">
                      <a16:colId xmlns:a16="http://schemas.microsoft.com/office/drawing/2014/main" val="1754389225"/>
                    </a:ext>
                  </a:extLst>
                </a:gridCol>
                <a:gridCol w="1354667">
                  <a:extLst>
                    <a:ext uri="{9D8B030D-6E8A-4147-A177-3AD203B41FA5}">
                      <a16:colId xmlns:a16="http://schemas.microsoft.com/office/drawing/2014/main" val="2380123148"/>
                    </a:ext>
                  </a:extLst>
                </a:gridCol>
                <a:gridCol w="1354667">
                  <a:extLst>
                    <a:ext uri="{9D8B030D-6E8A-4147-A177-3AD203B41FA5}">
                      <a16:colId xmlns:a16="http://schemas.microsoft.com/office/drawing/2014/main" val="3973166377"/>
                    </a:ext>
                  </a:extLst>
                </a:gridCol>
                <a:gridCol w="1354667">
                  <a:extLst>
                    <a:ext uri="{9D8B030D-6E8A-4147-A177-3AD203B41FA5}">
                      <a16:colId xmlns:a16="http://schemas.microsoft.com/office/drawing/2014/main" val="1197632967"/>
                    </a:ext>
                  </a:extLst>
                </a:gridCol>
                <a:gridCol w="1354667">
                  <a:extLst>
                    <a:ext uri="{9D8B030D-6E8A-4147-A177-3AD203B41FA5}">
                      <a16:colId xmlns:a16="http://schemas.microsoft.com/office/drawing/2014/main" val="1502721219"/>
                    </a:ext>
                  </a:extLst>
                </a:gridCol>
              </a:tblGrid>
              <a:tr h="370840">
                <a:tc gridSpan="6">
                  <a:txBody>
                    <a:bodyPr/>
                    <a:lstStyle/>
                    <a:p>
                      <a:r>
                        <a:rPr lang="en-US" dirty="0"/>
                        <a:t>VERBO SER (TO BE). PRESENT TENSE</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854286872"/>
                  </a:ext>
                </a:extLst>
              </a:tr>
              <a:tr h="370840">
                <a:tc gridSpan="3">
                  <a:txBody>
                    <a:bodyPr/>
                    <a:lstStyle/>
                    <a:p>
                      <a:r>
                        <a:rPr lang="en-US" dirty="0"/>
                        <a:t>Singular</a:t>
                      </a:r>
                    </a:p>
                  </a:txBody>
                  <a:tcPr/>
                </a:tc>
                <a:tc hMerge="1">
                  <a:txBody>
                    <a:bodyPr/>
                    <a:lstStyle/>
                    <a:p>
                      <a:endParaRPr lang="en-US" dirty="0"/>
                    </a:p>
                  </a:txBody>
                  <a:tcPr/>
                </a:tc>
                <a:tc hMerge="1">
                  <a:txBody>
                    <a:bodyPr/>
                    <a:lstStyle/>
                    <a:p>
                      <a:endParaRPr lang="en-US" dirty="0"/>
                    </a:p>
                  </a:txBody>
                  <a:tcPr/>
                </a:tc>
                <a:tc gridSpan="3">
                  <a:txBody>
                    <a:bodyPr/>
                    <a:lstStyle/>
                    <a:p>
                      <a:r>
                        <a:rPr lang="en-US" dirty="0"/>
                        <a:t>Plural</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026768072"/>
                  </a:ext>
                </a:extLst>
              </a:tr>
              <a:tr h="370840">
                <a:tc>
                  <a:txBody>
                    <a:bodyPr/>
                    <a:lstStyle/>
                    <a:p>
                      <a:r>
                        <a:rPr lang="en-US" dirty="0" err="1"/>
                        <a:t>Yo</a:t>
                      </a:r>
                      <a:r>
                        <a:rPr lang="en-US" dirty="0"/>
                        <a:t> </a:t>
                      </a:r>
                    </a:p>
                  </a:txBody>
                  <a:tcPr/>
                </a:tc>
                <a:tc>
                  <a:txBody>
                    <a:bodyPr/>
                    <a:lstStyle/>
                    <a:p>
                      <a:r>
                        <a:rPr lang="en-US" dirty="0"/>
                        <a:t>soy </a:t>
                      </a:r>
                    </a:p>
                  </a:txBody>
                  <a:tcPr/>
                </a:tc>
                <a:tc>
                  <a:txBody>
                    <a:bodyPr/>
                    <a:lstStyle/>
                    <a:p>
                      <a:r>
                        <a:rPr lang="en-US" dirty="0"/>
                        <a:t>I am</a:t>
                      </a:r>
                    </a:p>
                  </a:txBody>
                  <a:tcPr/>
                </a:tc>
                <a:tc>
                  <a:txBody>
                    <a:bodyPr/>
                    <a:lstStyle/>
                    <a:p>
                      <a:r>
                        <a:rPr lang="en-US" dirty="0" err="1"/>
                        <a:t>Nosotros</a:t>
                      </a:r>
                      <a:endParaRPr lang="en-US" dirty="0"/>
                    </a:p>
                    <a:p>
                      <a:r>
                        <a:rPr lang="en-US" dirty="0" err="1"/>
                        <a:t>Nosotras</a:t>
                      </a:r>
                      <a:endParaRPr lang="en-US" dirty="0"/>
                    </a:p>
                  </a:txBody>
                  <a:tcPr/>
                </a:tc>
                <a:tc>
                  <a:txBody>
                    <a:bodyPr/>
                    <a:lstStyle/>
                    <a:p>
                      <a:r>
                        <a:rPr lang="en-US" dirty="0" err="1"/>
                        <a:t>somos</a:t>
                      </a:r>
                      <a:endParaRPr lang="en-US" dirty="0"/>
                    </a:p>
                  </a:txBody>
                  <a:tcPr/>
                </a:tc>
                <a:tc>
                  <a:txBody>
                    <a:bodyPr/>
                    <a:lstStyle/>
                    <a:p>
                      <a:r>
                        <a:rPr lang="en-US" dirty="0"/>
                        <a:t>We are</a:t>
                      </a:r>
                    </a:p>
                  </a:txBody>
                  <a:tcPr/>
                </a:tc>
                <a:extLst>
                  <a:ext uri="{0D108BD9-81ED-4DB2-BD59-A6C34878D82A}">
                    <a16:rowId xmlns:a16="http://schemas.microsoft.com/office/drawing/2014/main" val="1827983660"/>
                  </a:ext>
                </a:extLst>
              </a:tr>
              <a:tr h="370840">
                <a:tc>
                  <a:txBody>
                    <a:bodyPr/>
                    <a:lstStyle/>
                    <a:p>
                      <a:r>
                        <a:rPr lang="en-US" dirty="0"/>
                        <a:t>Tú</a:t>
                      </a:r>
                    </a:p>
                  </a:txBody>
                  <a:tcPr/>
                </a:tc>
                <a:tc>
                  <a:txBody>
                    <a:bodyPr/>
                    <a:lstStyle/>
                    <a:p>
                      <a:r>
                        <a:rPr lang="en-US" dirty="0" err="1"/>
                        <a:t>eres</a:t>
                      </a:r>
                      <a:endParaRPr lang="en-US" dirty="0"/>
                    </a:p>
                  </a:txBody>
                  <a:tcPr/>
                </a:tc>
                <a:tc>
                  <a:txBody>
                    <a:bodyPr/>
                    <a:lstStyle/>
                    <a:p>
                      <a:r>
                        <a:rPr lang="en-US" dirty="0"/>
                        <a:t>You are</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0260665"/>
                  </a:ext>
                </a:extLst>
              </a:tr>
              <a:tr h="370840">
                <a:tc>
                  <a:txBody>
                    <a:bodyPr/>
                    <a:lstStyle/>
                    <a:p>
                      <a:r>
                        <a:rPr lang="en-US" dirty="0" err="1"/>
                        <a:t>Usted</a:t>
                      </a:r>
                      <a:endParaRPr lang="en-US" dirty="0"/>
                    </a:p>
                    <a:p>
                      <a:r>
                        <a:rPr lang="en-US" dirty="0" err="1"/>
                        <a:t>Él</a:t>
                      </a:r>
                      <a:endParaRPr lang="en-US" dirty="0"/>
                    </a:p>
                    <a:p>
                      <a:r>
                        <a:rPr lang="en-US" dirty="0"/>
                        <a:t>Ella</a:t>
                      </a:r>
                    </a:p>
                  </a:txBody>
                  <a:tcPr/>
                </a:tc>
                <a:tc>
                  <a:txBody>
                    <a:bodyPr/>
                    <a:lstStyle/>
                    <a:p>
                      <a:endParaRPr lang="en-US" dirty="0"/>
                    </a:p>
                    <a:p>
                      <a:r>
                        <a:rPr lang="en-US" dirty="0"/>
                        <a:t>es</a:t>
                      </a:r>
                    </a:p>
                  </a:txBody>
                  <a:tcPr/>
                </a:tc>
                <a:tc>
                  <a:txBody>
                    <a:bodyPr/>
                    <a:lstStyle/>
                    <a:p>
                      <a:r>
                        <a:rPr lang="en-US" dirty="0"/>
                        <a:t>You are</a:t>
                      </a:r>
                    </a:p>
                    <a:p>
                      <a:r>
                        <a:rPr lang="en-US" dirty="0"/>
                        <a:t>He is</a:t>
                      </a:r>
                    </a:p>
                    <a:p>
                      <a:r>
                        <a:rPr lang="en-US" dirty="0"/>
                        <a:t>She is</a:t>
                      </a:r>
                    </a:p>
                  </a:txBody>
                  <a:tcPr/>
                </a:tc>
                <a:tc>
                  <a:txBody>
                    <a:bodyPr/>
                    <a:lstStyle/>
                    <a:p>
                      <a:r>
                        <a:rPr lang="en-US" dirty="0" err="1"/>
                        <a:t>Ustedes</a:t>
                      </a:r>
                      <a:endParaRPr lang="en-US" dirty="0"/>
                    </a:p>
                    <a:p>
                      <a:r>
                        <a:rPr lang="en-US" dirty="0" err="1"/>
                        <a:t>Ellos</a:t>
                      </a:r>
                      <a:endParaRPr lang="en-US" dirty="0"/>
                    </a:p>
                    <a:p>
                      <a:r>
                        <a:rPr lang="en-US" dirty="0" err="1"/>
                        <a:t>Ellas</a:t>
                      </a:r>
                      <a:endParaRPr lang="en-US" dirty="0"/>
                    </a:p>
                  </a:txBody>
                  <a:tcPr/>
                </a:tc>
                <a:tc>
                  <a:txBody>
                    <a:bodyPr/>
                    <a:lstStyle/>
                    <a:p>
                      <a:endParaRPr lang="en-US" dirty="0"/>
                    </a:p>
                    <a:p>
                      <a:r>
                        <a:rPr lang="en-US" dirty="0"/>
                        <a:t>son</a:t>
                      </a:r>
                    </a:p>
                  </a:txBody>
                  <a:tcPr/>
                </a:tc>
                <a:tc>
                  <a:txBody>
                    <a:bodyPr/>
                    <a:lstStyle/>
                    <a:p>
                      <a:r>
                        <a:rPr lang="en-US" dirty="0"/>
                        <a:t>You all are</a:t>
                      </a:r>
                    </a:p>
                    <a:p>
                      <a:r>
                        <a:rPr lang="en-US" dirty="0"/>
                        <a:t>They are</a:t>
                      </a:r>
                    </a:p>
                    <a:p>
                      <a:r>
                        <a:rPr lang="en-US" dirty="0"/>
                        <a:t>They are</a:t>
                      </a:r>
                    </a:p>
                  </a:txBody>
                  <a:tcPr/>
                </a:tc>
                <a:extLst>
                  <a:ext uri="{0D108BD9-81ED-4DB2-BD59-A6C34878D82A}">
                    <a16:rowId xmlns:a16="http://schemas.microsoft.com/office/drawing/2014/main" val="2246864872"/>
                  </a:ext>
                </a:extLst>
              </a:tr>
            </a:tbl>
          </a:graphicData>
        </a:graphic>
      </p:graphicFrame>
    </p:spTree>
    <p:extLst>
      <p:ext uri="{BB962C8B-B14F-4D97-AF65-F5344CB8AC3E}">
        <p14:creationId xmlns:p14="http://schemas.microsoft.com/office/powerpoint/2010/main" val="37954925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11375</TotalTime>
  <Words>600</Words>
  <Application>Microsoft Office PowerPoint</Application>
  <PresentationFormat>Widescreen</PresentationFormat>
  <Paragraphs>166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Beginning Spanish Chapter 1</vt:lpstr>
      <vt:lpstr>Beginning SPN – Chapter 1 (Subjects and verbs in sentences)</vt:lpstr>
      <vt:lpstr>Beginning SPN – Chapter 1 (Subjects and verbs in sentences)</vt:lpstr>
      <vt:lpstr>Beginning SPN – Chapter 1 (Subject pronouns)</vt:lpstr>
      <vt:lpstr>Beginning SPN – Chapter 1 (Subject pronouns)</vt:lpstr>
      <vt:lpstr>Beginning SPN – Chapter 1 (Verb ser)</vt:lpstr>
      <vt:lpstr>Beginning SPN – Chapter 1 (Verb ser)</vt:lpstr>
      <vt:lpstr>PowerPoint Presentation</vt:lpstr>
      <vt:lpstr>PowerPoint Presentation</vt:lpstr>
      <vt:lpstr>Beginning SPN – Chapter 1 (Verb ser)</vt:lpstr>
      <vt:lpstr>Beginning SPN – Chapter 1 (Punctuations and accent marks)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Crash Course 1</dc:title>
  <dc:creator>savery</dc:creator>
  <cp:lastModifiedBy>Savery, Derick</cp:lastModifiedBy>
  <cp:revision>66</cp:revision>
  <dcterms:created xsi:type="dcterms:W3CDTF">2019-07-27T12:02:36Z</dcterms:created>
  <dcterms:modified xsi:type="dcterms:W3CDTF">2019-10-18T20:26:00Z</dcterms:modified>
</cp:coreProperties>
</file>