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0.wmf"/><Relationship Id="rId4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2.wmf"/><Relationship Id="rId5" Type="http://schemas.openxmlformats.org/officeDocument/2006/relationships/image" Target="../media/image13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5" Type="http://schemas.openxmlformats.org/officeDocument/2006/relationships/image" Target="../media/image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5.wmf"/><Relationship Id="rId18" Type="http://schemas.openxmlformats.org/officeDocument/2006/relationships/image" Target="../media/image40.wmf"/><Relationship Id="rId3" Type="http://schemas.openxmlformats.org/officeDocument/2006/relationships/image" Target="../media/image20.wmf"/><Relationship Id="rId21" Type="http://schemas.openxmlformats.org/officeDocument/2006/relationships/image" Target="../media/image2.wmf"/><Relationship Id="rId7" Type="http://schemas.openxmlformats.org/officeDocument/2006/relationships/image" Target="../media/image30.wmf"/><Relationship Id="rId12" Type="http://schemas.openxmlformats.org/officeDocument/2006/relationships/image" Target="../media/image34.wmf"/><Relationship Id="rId17" Type="http://schemas.openxmlformats.org/officeDocument/2006/relationships/image" Target="../media/image39.wmf"/><Relationship Id="rId2" Type="http://schemas.openxmlformats.org/officeDocument/2006/relationships/image" Target="../media/image19.wmf"/><Relationship Id="rId16" Type="http://schemas.openxmlformats.org/officeDocument/2006/relationships/image" Target="../media/image38.wmf"/><Relationship Id="rId20" Type="http://schemas.openxmlformats.org/officeDocument/2006/relationships/image" Target="../media/image42.wmf"/><Relationship Id="rId1" Type="http://schemas.openxmlformats.org/officeDocument/2006/relationships/image" Target="../media/image18.wmf"/><Relationship Id="rId6" Type="http://schemas.openxmlformats.org/officeDocument/2006/relationships/image" Target="../media/image29.wmf"/><Relationship Id="rId11" Type="http://schemas.openxmlformats.org/officeDocument/2006/relationships/image" Target="../media/image33.wmf"/><Relationship Id="rId5" Type="http://schemas.openxmlformats.org/officeDocument/2006/relationships/image" Target="../media/image28.wmf"/><Relationship Id="rId15" Type="http://schemas.openxmlformats.org/officeDocument/2006/relationships/image" Target="../media/image37.wmf"/><Relationship Id="rId10" Type="http://schemas.openxmlformats.org/officeDocument/2006/relationships/image" Target="../media/image32.wmf"/><Relationship Id="rId19" Type="http://schemas.openxmlformats.org/officeDocument/2006/relationships/image" Target="../media/image41.wmf"/><Relationship Id="rId4" Type="http://schemas.openxmlformats.org/officeDocument/2006/relationships/image" Target="../media/image27.wmf"/><Relationship Id="rId9" Type="http://schemas.openxmlformats.org/officeDocument/2006/relationships/image" Target="../media/image13.wmf"/><Relationship Id="rId14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2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B2B00B-CD32-4920-97AE-91447C80AE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5C4B8-7C50-4B51-8F25-5CB6EBDA8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A4308-5283-456C-86DD-B2D28D4E37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A19DA-B6A8-4F49-B1EE-6E9CA0122C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3B9FD-A2EF-415C-B3D8-DE21E8DD12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DAEC1-6BF6-4ED6-A999-C20A65A5B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A8314-8A5E-42C2-9F00-C6E14CC3A3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E2067-BE03-4035-A069-739FA24873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98ACF-33A4-4028-8863-4E8846ABF2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BD2243-4A96-4DC6-8E6E-E7012AD475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A73E9-8A06-4B0D-941D-CC20A45962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2B2F3D7-51D7-44E0-A286-0E2B700E4E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5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0.wmf"/><Relationship Id="rId9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25.wmf"/><Relationship Id="rId26" Type="http://schemas.openxmlformats.org/officeDocument/2006/relationships/image" Target="../media/image29.wmf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29" Type="http://schemas.openxmlformats.org/officeDocument/2006/relationships/oleObject" Target="../embeddings/oleObject39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30.bin"/><Relationship Id="rId24" Type="http://schemas.openxmlformats.org/officeDocument/2006/relationships/image" Target="../media/image28.wmf"/><Relationship Id="rId32" Type="http://schemas.openxmlformats.org/officeDocument/2006/relationships/image" Target="../media/image2.wmf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28" Type="http://schemas.openxmlformats.org/officeDocument/2006/relationships/image" Target="../media/image30.wmf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34.bin"/><Relationship Id="rId31" Type="http://schemas.openxmlformats.org/officeDocument/2006/relationships/oleObject" Target="../embeddings/oleObject40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23.wmf"/><Relationship Id="rId22" Type="http://schemas.openxmlformats.org/officeDocument/2006/relationships/image" Target="../media/image27.wmf"/><Relationship Id="rId27" Type="http://schemas.openxmlformats.org/officeDocument/2006/relationships/oleObject" Target="../embeddings/oleObject38.bin"/><Relationship Id="rId30" Type="http://schemas.openxmlformats.org/officeDocument/2006/relationships/image" Target="../media/image3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31.wmf"/><Relationship Id="rId26" Type="http://schemas.openxmlformats.org/officeDocument/2006/relationships/image" Target="../media/image34.wmf"/><Relationship Id="rId39" Type="http://schemas.openxmlformats.org/officeDocument/2006/relationships/oleObject" Target="../embeddings/oleObject60.bin"/><Relationship Id="rId3" Type="http://schemas.openxmlformats.org/officeDocument/2006/relationships/oleObject" Target="../embeddings/oleObject41.bin"/><Relationship Id="rId21" Type="http://schemas.openxmlformats.org/officeDocument/2006/relationships/oleObject" Target="../embeddings/oleObject50.bin"/><Relationship Id="rId34" Type="http://schemas.openxmlformats.org/officeDocument/2006/relationships/image" Target="../media/image37.wmf"/><Relationship Id="rId42" Type="http://schemas.openxmlformats.org/officeDocument/2006/relationships/image" Target="../media/image41.wmf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48.bin"/><Relationship Id="rId25" Type="http://schemas.openxmlformats.org/officeDocument/2006/relationships/oleObject" Target="../embeddings/oleObject52.bin"/><Relationship Id="rId33" Type="http://schemas.openxmlformats.org/officeDocument/2006/relationships/oleObject" Target="../embeddings/oleObject57.bin"/><Relationship Id="rId38" Type="http://schemas.openxmlformats.org/officeDocument/2006/relationships/image" Target="../media/image39.wmf"/><Relationship Id="rId46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13.wmf"/><Relationship Id="rId29" Type="http://schemas.openxmlformats.org/officeDocument/2006/relationships/oleObject" Target="../embeddings/oleObject55.bin"/><Relationship Id="rId41" Type="http://schemas.openxmlformats.org/officeDocument/2006/relationships/oleObject" Target="../embeddings/oleObject61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45.bin"/><Relationship Id="rId24" Type="http://schemas.openxmlformats.org/officeDocument/2006/relationships/image" Target="../media/image33.wmf"/><Relationship Id="rId32" Type="http://schemas.openxmlformats.org/officeDocument/2006/relationships/image" Target="../media/image36.wmf"/><Relationship Id="rId37" Type="http://schemas.openxmlformats.org/officeDocument/2006/relationships/oleObject" Target="../embeddings/oleObject59.bin"/><Relationship Id="rId40" Type="http://schemas.openxmlformats.org/officeDocument/2006/relationships/image" Target="../media/image40.wmf"/><Relationship Id="rId45" Type="http://schemas.openxmlformats.org/officeDocument/2006/relationships/oleObject" Target="../embeddings/oleObject63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23" Type="http://schemas.openxmlformats.org/officeDocument/2006/relationships/oleObject" Target="../embeddings/oleObject51.bin"/><Relationship Id="rId28" Type="http://schemas.openxmlformats.org/officeDocument/2006/relationships/oleObject" Target="../embeddings/oleObject54.bin"/><Relationship Id="rId36" Type="http://schemas.openxmlformats.org/officeDocument/2006/relationships/image" Target="../media/image38.wmf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49.bin"/><Relationship Id="rId31" Type="http://schemas.openxmlformats.org/officeDocument/2006/relationships/oleObject" Target="../embeddings/oleObject56.bin"/><Relationship Id="rId44" Type="http://schemas.openxmlformats.org/officeDocument/2006/relationships/image" Target="../media/image42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29.wmf"/><Relationship Id="rId22" Type="http://schemas.openxmlformats.org/officeDocument/2006/relationships/image" Target="../media/image32.wmf"/><Relationship Id="rId27" Type="http://schemas.openxmlformats.org/officeDocument/2006/relationships/oleObject" Target="../embeddings/oleObject53.bin"/><Relationship Id="rId30" Type="http://schemas.openxmlformats.org/officeDocument/2006/relationships/image" Target="../media/image35.wmf"/><Relationship Id="rId35" Type="http://schemas.openxmlformats.org/officeDocument/2006/relationships/oleObject" Target="../embeddings/oleObject58.bin"/><Relationship Id="rId43" Type="http://schemas.openxmlformats.org/officeDocument/2006/relationships/oleObject" Target="../embeddings/oleObject6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acoma_Narrows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69914"/>
            <a:ext cx="9144000" cy="6288087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395539" y="-9525"/>
            <a:ext cx="75657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</a:rPr>
              <a:t>11:10  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</a:rPr>
              <a:t>Taylor’s Theorem: Error Analysis for Series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660525" y="6400800"/>
            <a:ext cx="570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Tacoma Narrows Bridge: November 7, 1940 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7359650" y="6613526"/>
            <a:ext cx="33083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chemeClr val="bg1"/>
                </a:solidFill>
              </a:rPr>
              <a:t>Greg Kelly, Hanford High School, Richland, Washington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133601" y="990601"/>
          <a:ext cx="324961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1752480" imgH="419040" progId="Equation.DSMT4">
                  <p:embed/>
                </p:oleObj>
              </mc:Choice>
              <mc:Fallback>
                <p:oleObj name="Equation" r:id="rId3" imgW="175248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1" y="990601"/>
                        <a:ext cx="3249613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724401" y="304800"/>
            <a:ext cx="476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An amazing use for infinite series: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775326" y="1057276"/>
            <a:ext cx="2644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Substitute </a:t>
            </a:r>
            <a:r>
              <a:rPr lang="en-US" sz="2800" i="1">
                <a:solidFill>
                  <a:schemeClr val="accent2"/>
                </a:solidFill>
                <a:latin typeface="Times New Roman" pitchFamily="18" charset="0"/>
              </a:rPr>
              <a:t>xi</a:t>
            </a:r>
            <a:r>
              <a:rPr lang="en-US">
                <a:solidFill>
                  <a:schemeClr val="accent2"/>
                </a:solidFill>
              </a:rPr>
              <a:t> for </a:t>
            </a:r>
            <a:r>
              <a:rPr lang="en-US" sz="2800" i="1">
                <a:solidFill>
                  <a:schemeClr val="accent2"/>
                </a:solidFill>
                <a:latin typeface="Times New Roman" pitchFamily="18" charset="0"/>
              </a:rPr>
              <a:t>x</a:t>
            </a:r>
            <a:r>
              <a:rPr lang="en-US">
                <a:solidFill>
                  <a:schemeClr val="accent2"/>
                </a:solidFill>
              </a:rPr>
              <a:t>.</a:t>
            </a:r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981201" y="2209801"/>
          <a:ext cx="60991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5" imgW="3288960" imgH="419040" progId="Equation.DSMT4">
                  <p:embed/>
                </p:oleObj>
              </mc:Choice>
              <mc:Fallback>
                <p:oleObj name="Equation" r:id="rId5" imgW="328896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1" y="2209801"/>
                        <a:ext cx="6099175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2057401" y="3276601"/>
          <a:ext cx="551021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7" imgW="2971800" imgH="419040" progId="Equation.DSMT4">
                  <p:embed/>
                </p:oleObj>
              </mc:Choice>
              <mc:Fallback>
                <p:oleObj name="Equation" r:id="rId7" imgW="297180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3276601"/>
                        <a:ext cx="5510213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446339" y="4343401"/>
          <a:ext cx="4732337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9" imgW="2552400" imgH="419040" progId="Equation.DSMT4">
                  <p:embed/>
                </p:oleObj>
              </mc:Choice>
              <mc:Fallback>
                <p:oleObj name="Equation" r:id="rId9" imgW="255240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9" y="4343401"/>
                        <a:ext cx="4732337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1968501" y="5524501"/>
          <a:ext cx="56737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11" imgW="3060360" imgH="444240" progId="Equation.DSMT4">
                  <p:embed/>
                </p:oleObj>
              </mc:Choice>
              <mc:Fallback>
                <p:oleObj name="Equation" r:id="rId11" imgW="3060360" imgH="444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1" y="5524501"/>
                        <a:ext cx="567372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7239000" y="4446588"/>
            <a:ext cx="3176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Factor out the </a:t>
            </a:r>
            <a:r>
              <a:rPr lang="en-US" sz="2800" i="1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en-US">
                <a:solidFill>
                  <a:schemeClr val="accent2"/>
                </a:solidFill>
              </a:rPr>
              <a:t> terms.</a:t>
            </a:r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13" imgW="190440" imgH="139680" progId="Equation.DSMT4">
                  <p:embed/>
                </p:oleObj>
              </mc:Choice>
              <mc:Fallback>
                <p:oleObj name="Equation" r:id="rId13" imgW="190440" imgH="1396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905001" y="304801"/>
            <a:ext cx="2348143" cy="46166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Euler’s Formula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1"/>
      <p:bldP spid="14340" grpId="0" autoUpdateAnimBg="0"/>
      <p:bldP spid="143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2057401" y="304801"/>
          <a:ext cx="56737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3" imgW="3060360" imgH="444240" progId="Equation.DSMT4">
                  <p:embed/>
                </p:oleObj>
              </mc:Choice>
              <mc:Fallback>
                <p:oleObj name="Equation" r:id="rId3" imgW="306036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304801"/>
                        <a:ext cx="567372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438401" y="1524001"/>
            <a:ext cx="2835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This is the series for cosine.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546726" y="1524001"/>
            <a:ext cx="2835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This is the series for sine.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V="1">
            <a:off x="3657600" y="11430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6705600" y="11430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2133601" y="2743201"/>
          <a:ext cx="26590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5" imgW="1434960" imgH="228600" progId="Equation.DSMT4">
                  <p:embed/>
                </p:oleObj>
              </mc:Choice>
              <mc:Fallback>
                <p:oleObj name="Equation" r:id="rId5" imgW="143496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1" y="2743201"/>
                        <a:ext cx="2659063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5562600" y="2743200"/>
            <a:ext cx="1676400" cy="457200"/>
            <a:chOff x="2544" y="1728"/>
            <a:chExt cx="1056" cy="288"/>
          </a:xfrm>
        </p:grpSpPr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2544" y="1728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</a:rPr>
                <a:t>Let</a:t>
              </a:r>
            </a:p>
          </p:txBody>
        </p:sp>
        <p:graphicFrame>
          <p:nvGraphicFramePr>
            <p:cNvPr id="15370" name="Object 10"/>
            <p:cNvGraphicFramePr>
              <a:graphicFrameLocks noChangeAspect="1"/>
            </p:cNvGraphicFramePr>
            <p:nvPr/>
          </p:nvGraphicFramePr>
          <p:xfrm>
            <a:off x="2976" y="1776"/>
            <a:ext cx="624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6" name="Equation" r:id="rId7" imgW="368280" imgH="139680" progId="Equation.DSMT4">
                    <p:embed/>
                  </p:oleObj>
                </mc:Choice>
                <mc:Fallback>
                  <p:oleObj name="Equation" r:id="rId7" imgW="368280" imgH="13968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1776"/>
                          <a:ext cx="624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2057400" y="3581401"/>
          <a:ext cx="27305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9" imgW="1473120" imgH="228600" progId="Equation.DSMT4">
                  <p:embed/>
                </p:oleObj>
              </mc:Choice>
              <mc:Fallback>
                <p:oleObj name="Equation" r:id="rId9" imgW="147312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81401"/>
                        <a:ext cx="2730500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2674939" y="4367214"/>
          <a:ext cx="16478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11" imgW="888840" imgH="203040" progId="Equation.DSMT4">
                  <p:embed/>
                </p:oleObj>
              </mc:Choice>
              <mc:Fallback>
                <p:oleObj name="Equation" r:id="rId11" imgW="88884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939" y="4367214"/>
                        <a:ext cx="164782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3" name="Object 13"/>
          <p:cNvGraphicFramePr>
            <a:graphicFrameLocks noChangeAspect="1"/>
          </p:cNvGraphicFramePr>
          <p:nvPr/>
        </p:nvGraphicFramePr>
        <p:xfrm>
          <a:off x="2286000" y="5262563"/>
          <a:ext cx="2725738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Equation" r:id="rId13" imgW="622080" imgH="203040" progId="Equation.DSMT4">
                  <p:embed/>
                </p:oleObj>
              </mc:Choice>
              <mc:Fallback>
                <p:oleObj name="Equation" r:id="rId13" imgW="62208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262563"/>
                        <a:ext cx="2725738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2057400" y="5181600"/>
            <a:ext cx="3200400" cy="1219200"/>
          </a:xfrm>
          <a:prstGeom prst="roundRect">
            <a:avLst>
              <a:gd name="adj" fmla="val 16667"/>
            </a:avLst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5943601" y="4876800"/>
            <a:ext cx="43592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This amazing identity contains the five most famous numbers in mathematics, and shows that they are interrelated.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10210800" y="6272214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Symbol" pitchFamily="18" charset="2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nimBg="1"/>
      <p:bldP spid="15366" grpId="0" animBg="1"/>
      <p:bldP spid="15374" grpId="0" animBg="1"/>
      <p:bldP spid="15375" grpId="0" autoUpdateAnimBg="0"/>
      <p:bldP spid="1537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981200" y="3124200"/>
            <a:ext cx="8229600" cy="1600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057400" y="1981200"/>
            <a:ext cx="7391400" cy="8382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057400" y="1981200"/>
            <a:ext cx="7391400" cy="83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81200" y="457200"/>
            <a:ext cx="7924800" cy="1295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981200" y="457200"/>
            <a:ext cx="7924800" cy="1295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041526" y="488951"/>
            <a:ext cx="81692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Taylor series are used to estimate the value of functions (at least theoretically - now days we can usually use the calculator or computer to calculate directly.)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1" y="2012951"/>
            <a:ext cx="8169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An estimate is only useful if we have an idea of how accurate the estimate is.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057401" y="3140075"/>
            <a:ext cx="81692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When we use part of a Taylor series to estimate the value of a function, the end of the series that we do not use is called the remainder.  If we know the size of the remainder, then we know how close our estimate is.</a:t>
            </a:r>
          </a:p>
        </p:txBody>
      </p:sp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190440" imgH="139680" progId="Equation.DSMT4">
                  <p:embed/>
                </p:oleObj>
              </mc:Choice>
              <mc:Fallback>
                <p:oleObj name="Equation" r:id="rId3" imgW="190440" imgH="1396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nimBg="1"/>
      <p:bldP spid="4103" grpId="0" animBg="1"/>
      <p:bldP spid="4104" grpId="0" animBg="1"/>
      <p:bldP spid="4102" grpId="0" animBg="1"/>
      <p:bldP spid="4099" grpId="0" autoUpdateAnimBg="0"/>
      <p:bldP spid="410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041525" y="420688"/>
            <a:ext cx="497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For a geometric series, this is easy:</a:t>
            </a:r>
          </a:p>
        </p:txBody>
      </p:sp>
      <p:grpSp>
        <p:nvGrpSpPr>
          <p:cNvPr id="5130" name="Group 10"/>
          <p:cNvGrpSpPr>
            <a:grpSpLocks/>
          </p:cNvGrpSpPr>
          <p:nvPr/>
        </p:nvGrpSpPr>
        <p:grpSpPr bwMode="auto">
          <a:xfrm>
            <a:off x="1851026" y="914400"/>
            <a:ext cx="8512175" cy="762000"/>
            <a:chOff x="206" y="576"/>
            <a:chExt cx="5362" cy="480"/>
          </a:xfrm>
        </p:grpSpPr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206" y="720"/>
              <a:ext cx="528" cy="240"/>
            </a:xfrm>
            <a:prstGeom prst="rect">
              <a:avLst/>
            </a:prstGeom>
            <a:solidFill>
              <a:srgbClr val="CCEC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1"/>
            </a:p>
          </p:txBody>
        </p:sp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244" y="727"/>
              <a:ext cx="5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ex. 2:</a:t>
              </a:r>
            </a:p>
          </p:txBody>
        </p:sp>
        <p:sp>
          <p:nvSpPr>
            <p:cNvPr id="5124" name="Text Box 4"/>
            <p:cNvSpPr txBox="1">
              <a:spLocks noChangeArrowheads="1"/>
            </p:cNvSpPr>
            <p:nvPr/>
          </p:nvSpPr>
          <p:spPr bwMode="auto">
            <a:xfrm>
              <a:off x="868" y="697"/>
              <a:ext cx="47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Use                          to approximate            over          .</a:t>
              </a:r>
            </a:p>
          </p:txBody>
        </p:sp>
        <p:graphicFrame>
          <p:nvGraphicFramePr>
            <p:cNvPr id="5125" name="Object 5"/>
            <p:cNvGraphicFramePr>
              <a:graphicFrameLocks noChangeAspect="1"/>
            </p:cNvGraphicFramePr>
            <p:nvPr/>
          </p:nvGraphicFramePr>
          <p:xfrm>
            <a:off x="1310" y="672"/>
            <a:ext cx="1296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2" name="Equation" r:id="rId3" imgW="914400" imgH="203040" progId="Equation.DSMT4">
                    <p:embed/>
                  </p:oleObj>
                </mc:Choice>
                <mc:Fallback>
                  <p:oleObj name="Equation" r:id="rId3" imgW="914400" imgH="2030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10" y="672"/>
                          <a:ext cx="1296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6" name="Object 6"/>
            <p:cNvGraphicFramePr>
              <a:graphicFrameLocks noChangeAspect="1"/>
            </p:cNvGraphicFramePr>
            <p:nvPr/>
          </p:nvGraphicFramePr>
          <p:xfrm>
            <a:off x="3998" y="576"/>
            <a:ext cx="480" cy="4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3" name="Equation" r:id="rId5" imgW="393480" imgH="393480" progId="Equation.DSMT4">
                    <p:embed/>
                  </p:oleObj>
                </mc:Choice>
                <mc:Fallback>
                  <p:oleObj name="Equation" r:id="rId5" imgW="393480" imgH="39348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8" y="576"/>
                          <a:ext cx="480" cy="4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7" name="Object 7"/>
            <p:cNvGraphicFramePr>
              <a:graphicFrameLocks noChangeAspect="1"/>
            </p:cNvGraphicFramePr>
            <p:nvPr/>
          </p:nvGraphicFramePr>
          <p:xfrm>
            <a:off x="4958" y="672"/>
            <a:ext cx="52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4" name="Equation" r:id="rId7" imgW="419040" imgH="228600" progId="Equation.DSMT4">
                    <p:embed/>
                  </p:oleObj>
                </mc:Choice>
                <mc:Fallback>
                  <p:oleObj name="Equation" r:id="rId7" imgW="419040" imgH="2286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8" y="672"/>
                          <a:ext cx="528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2057401" y="2057400"/>
            <a:ext cx="8247063" cy="457200"/>
            <a:chOff x="336" y="1248"/>
            <a:chExt cx="5195" cy="288"/>
          </a:xfrm>
        </p:grpSpPr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336" y="1248"/>
              <a:ext cx="5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Since the truncated part of the series is:                               ,</a:t>
              </a:r>
            </a:p>
          </p:txBody>
        </p:sp>
        <p:graphicFrame>
          <p:nvGraphicFramePr>
            <p:cNvPr id="5132" name="Object 12"/>
            <p:cNvGraphicFramePr>
              <a:graphicFrameLocks noChangeAspect="1"/>
            </p:cNvGraphicFramePr>
            <p:nvPr/>
          </p:nvGraphicFramePr>
          <p:xfrm>
            <a:off x="3840" y="1248"/>
            <a:ext cx="148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5" name="Equation" r:id="rId9" imgW="1143000" imgH="203040" progId="Equation.DSMT4">
                    <p:embed/>
                  </p:oleObj>
                </mc:Choice>
                <mc:Fallback>
                  <p:oleObj name="Equation" r:id="rId9" imgW="1143000" imgH="20304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1248"/>
                          <a:ext cx="1488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36" name="Group 16"/>
          <p:cNvGrpSpPr>
            <a:grpSpLocks/>
          </p:cNvGrpSpPr>
          <p:nvPr/>
        </p:nvGrpSpPr>
        <p:grpSpPr bwMode="auto">
          <a:xfrm>
            <a:off x="2117726" y="2743200"/>
            <a:ext cx="8105775" cy="838200"/>
            <a:chOff x="374" y="1488"/>
            <a:chExt cx="5106" cy="528"/>
          </a:xfrm>
        </p:grpSpPr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374" y="1609"/>
              <a:ext cx="510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the </a:t>
              </a:r>
              <a:r>
                <a:rPr lang="en-US" u="sng"/>
                <a:t>truncation error</a:t>
              </a:r>
              <a:r>
                <a:rPr lang="en-US"/>
                <a:t> is                              , which is              .</a:t>
              </a:r>
            </a:p>
          </p:txBody>
        </p:sp>
        <p:graphicFrame>
          <p:nvGraphicFramePr>
            <p:cNvPr id="5134" name="Object 14"/>
            <p:cNvGraphicFramePr>
              <a:graphicFrameLocks noChangeAspect="1"/>
            </p:cNvGraphicFramePr>
            <p:nvPr/>
          </p:nvGraphicFramePr>
          <p:xfrm>
            <a:off x="2286" y="1584"/>
            <a:ext cx="1554" cy="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6" name="Equation" r:id="rId11" imgW="1193760" imgH="228600" progId="Equation.DSMT4">
                    <p:embed/>
                  </p:oleObj>
                </mc:Choice>
                <mc:Fallback>
                  <p:oleObj name="Equation" r:id="rId11" imgW="1193760" imgH="228600" progId="Equation.DSMT4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" y="1584"/>
                          <a:ext cx="1554" cy="2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5" name="Object 15"/>
            <p:cNvGraphicFramePr>
              <a:graphicFrameLocks noChangeAspect="1"/>
            </p:cNvGraphicFramePr>
            <p:nvPr/>
          </p:nvGraphicFramePr>
          <p:xfrm>
            <a:off x="4752" y="1488"/>
            <a:ext cx="496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7" name="Equation" r:id="rId13" imgW="393480" imgH="419040" progId="Equation.DSMT4">
                    <p:embed/>
                  </p:oleObj>
                </mc:Choice>
                <mc:Fallback>
                  <p:oleObj name="Equation" r:id="rId13" imgW="393480" imgH="419040" progId="Equation.DSMT4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2" y="1488"/>
                          <a:ext cx="496" cy="5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8" name="Freeform 18"/>
          <p:cNvSpPr>
            <a:spLocks/>
          </p:cNvSpPr>
          <p:nvPr/>
        </p:nvSpPr>
        <p:spPr bwMode="auto">
          <a:xfrm>
            <a:off x="3505200" y="3429000"/>
            <a:ext cx="990600" cy="609600"/>
          </a:xfrm>
          <a:custGeom>
            <a:avLst/>
            <a:gdLst/>
            <a:ahLst/>
            <a:cxnLst>
              <a:cxn ang="0">
                <a:pos x="624" y="384"/>
              </a:cxn>
              <a:cxn ang="0">
                <a:pos x="144" y="384"/>
              </a:cxn>
              <a:cxn ang="0">
                <a:pos x="0" y="0"/>
              </a:cxn>
            </a:cxnLst>
            <a:rect l="0" t="0" r="r" b="b"/>
            <a:pathLst>
              <a:path w="624" h="384">
                <a:moveTo>
                  <a:pt x="624" y="384"/>
                </a:moveTo>
                <a:lnTo>
                  <a:pt x="144" y="38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556126" y="3773489"/>
            <a:ext cx="5730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When you “truncate” a number, you drop off the end.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193926" y="4916489"/>
            <a:ext cx="80930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Of course this is also trivial, because we have a formula that allows us to calculate the sum of a geometric series directly.</a:t>
            </a:r>
          </a:p>
        </p:txBody>
      </p:sp>
      <p:graphicFrame>
        <p:nvGraphicFramePr>
          <p:cNvPr id="5141" name="Object 21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15" imgW="190440" imgH="139680" progId="Equation.DSMT4">
                  <p:embed/>
                </p:oleObj>
              </mc:Choice>
              <mc:Fallback>
                <p:oleObj name="Equation" r:id="rId15" imgW="190440" imgH="13968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8" grpId="0" animBg="1"/>
      <p:bldP spid="5139" grpId="0" autoUpdateAnimBg="0"/>
      <p:bldP spid="514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828800" y="304800"/>
            <a:ext cx="8610600" cy="3048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695700" y="420688"/>
            <a:ext cx="476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Taylor’s Theorem with Remainder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117726" y="1030289"/>
            <a:ext cx="82454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If  </a:t>
            </a:r>
            <a:r>
              <a:rPr lang="en-US" sz="2800" i="1">
                <a:latin typeface="Times New Roman" pitchFamily="18" charset="0"/>
              </a:rPr>
              <a:t>f</a:t>
            </a:r>
            <a:r>
              <a:rPr lang="en-US"/>
              <a:t>  has derivatives of all orders in an open interval </a:t>
            </a:r>
            <a:r>
              <a:rPr lang="en-US" sz="2800" i="1">
                <a:latin typeface="Times New Roman" pitchFamily="18" charset="0"/>
              </a:rPr>
              <a:t>I</a:t>
            </a:r>
            <a:r>
              <a:rPr lang="en-US"/>
              <a:t> containing </a:t>
            </a:r>
            <a:r>
              <a:rPr lang="en-US" sz="2800" i="1">
                <a:latin typeface="Times New Roman" pitchFamily="18" charset="0"/>
              </a:rPr>
              <a:t>a</a:t>
            </a:r>
            <a:r>
              <a:rPr lang="en-US"/>
              <a:t>, then for each positive integer </a:t>
            </a:r>
            <a:r>
              <a:rPr lang="en-US" sz="2800" i="1">
                <a:latin typeface="Times New Roman" pitchFamily="18" charset="0"/>
              </a:rPr>
              <a:t>n</a:t>
            </a:r>
            <a:r>
              <a:rPr lang="en-US"/>
              <a:t> and for each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 in </a:t>
            </a:r>
            <a:r>
              <a:rPr lang="en-US" sz="2800" i="1">
                <a:latin typeface="Times New Roman" pitchFamily="18" charset="0"/>
              </a:rPr>
              <a:t>I</a:t>
            </a:r>
            <a:r>
              <a:rPr lang="en-US"/>
              <a:t>: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981200" y="2514601"/>
          <a:ext cx="82296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3" imgW="4698720" imgH="419040" progId="Equation.DSMT4">
                  <p:embed/>
                </p:oleObj>
              </mc:Choice>
              <mc:Fallback>
                <p:oleObj name="Equation" r:id="rId3" imgW="469872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14601"/>
                        <a:ext cx="8229600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55" name="Group 11"/>
          <p:cNvGrpSpPr>
            <a:grpSpLocks/>
          </p:cNvGrpSpPr>
          <p:nvPr/>
        </p:nvGrpSpPr>
        <p:grpSpPr bwMode="auto">
          <a:xfrm>
            <a:off x="1905000" y="3810000"/>
            <a:ext cx="4800600" cy="1981200"/>
            <a:chOff x="240" y="2400"/>
            <a:chExt cx="3024" cy="1248"/>
          </a:xfrm>
        </p:grpSpPr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240" y="2400"/>
              <a:ext cx="3024" cy="124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288" y="2425"/>
              <a:ext cx="29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Lagrange Form of the Remainder</a:t>
              </a:r>
            </a:p>
          </p:txBody>
        </p:sp>
        <p:graphicFrame>
          <p:nvGraphicFramePr>
            <p:cNvPr id="6151" name="Object 7"/>
            <p:cNvGraphicFramePr>
              <a:graphicFrameLocks noChangeAspect="1"/>
            </p:cNvGraphicFramePr>
            <p:nvPr/>
          </p:nvGraphicFramePr>
          <p:xfrm>
            <a:off x="480" y="2880"/>
            <a:ext cx="2496" cy="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8" name="Equation" r:id="rId5" imgW="1688760" imgH="495000" progId="Equation.DSMT4">
                    <p:embed/>
                  </p:oleObj>
                </mc:Choice>
                <mc:Fallback>
                  <p:oleObj name="Equation" r:id="rId5" imgW="1688760" imgH="4950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2880"/>
                          <a:ext cx="2496" cy="7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467601" y="3886201"/>
            <a:ext cx="2911475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Remainder after partial sum </a:t>
            </a:r>
            <a:r>
              <a:rPr lang="en-US" sz="2800" i="1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800" i="1" baseline="-2500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rgbClr val="0000FF"/>
                </a:solidFill>
              </a:rPr>
              <a:t> where </a:t>
            </a:r>
            <a:r>
              <a:rPr lang="en-US" sz="2800" i="1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>
                <a:solidFill>
                  <a:srgbClr val="0000FF"/>
                </a:solidFill>
              </a:rPr>
              <a:t> is between </a:t>
            </a:r>
            <a:r>
              <a:rPr lang="en-US" sz="2800" i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FF"/>
                </a:solidFill>
              </a:rPr>
              <a:t> and </a:t>
            </a:r>
            <a:r>
              <a:rPr lang="en-US" sz="2800" i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6858000" y="4724400"/>
            <a:ext cx="5334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7" imgW="190440" imgH="139680" progId="Equation.DSMT4">
                  <p:embed/>
                </p:oleObj>
              </mc:Choice>
              <mc:Fallback>
                <p:oleObj name="Equation" r:id="rId7" imgW="190440" imgH="1396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autoUpdateAnimBg="0"/>
      <p:bldP spid="61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1828800" y="5257800"/>
            <a:ext cx="8534400" cy="1219200"/>
          </a:xfrm>
          <a:prstGeom prst="rect">
            <a:avLst/>
          </a:prstGeom>
          <a:solidFill>
            <a:srgbClr val="CCEC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1905000" y="3733800"/>
            <a:ext cx="8305800" cy="13716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1905000" y="3733800"/>
            <a:ext cx="8305800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1905000" y="2590800"/>
            <a:ext cx="8458200" cy="9144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1905000" y="2590800"/>
            <a:ext cx="8458200" cy="914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1905000" y="304800"/>
            <a:ext cx="4800600" cy="1981200"/>
            <a:chOff x="240" y="2400"/>
            <a:chExt cx="3024" cy="1248"/>
          </a:xfrm>
        </p:grpSpPr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240" y="2400"/>
              <a:ext cx="3024" cy="124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Text Box 8"/>
            <p:cNvSpPr txBox="1">
              <a:spLocks noChangeArrowheads="1"/>
            </p:cNvSpPr>
            <p:nvPr/>
          </p:nvSpPr>
          <p:spPr bwMode="auto">
            <a:xfrm>
              <a:off x="288" y="2425"/>
              <a:ext cx="29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Lagrange Form of the Remainder</a:t>
              </a:r>
            </a:p>
          </p:txBody>
        </p:sp>
        <p:graphicFrame>
          <p:nvGraphicFramePr>
            <p:cNvPr id="7177" name="Object 9"/>
            <p:cNvGraphicFramePr>
              <a:graphicFrameLocks noChangeAspect="1"/>
            </p:cNvGraphicFramePr>
            <p:nvPr/>
          </p:nvGraphicFramePr>
          <p:xfrm>
            <a:off x="480" y="2880"/>
            <a:ext cx="2496" cy="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6" name="Equation" r:id="rId3" imgW="1688760" imgH="495000" progId="Equation.DSMT4">
                    <p:embed/>
                  </p:oleObj>
                </mc:Choice>
                <mc:Fallback>
                  <p:oleObj name="Equation" r:id="rId3" imgW="1688760" imgH="49500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2880"/>
                          <a:ext cx="2496" cy="7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467601" y="381001"/>
            <a:ext cx="2911475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Remainder after partial sum </a:t>
            </a:r>
            <a:r>
              <a:rPr lang="en-US" sz="2800" i="1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800" i="1" baseline="-2500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US">
                <a:solidFill>
                  <a:srgbClr val="0000FF"/>
                </a:solidFill>
              </a:rPr>
              <a:t> where </a:t>
            </a:r>
            <a:r>
              <a:rPr lang="en-US" sz="2800" i="1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>
                <a:solidFill>
                  <a:srgbClr val="0000FF"/>
                </a:solidFill>
              </a:rPr>
              <a:t> is between </a:t>
            </a:r>
            <a:r>
              <a:rPr lang="en-US" sz="2800" i="1">
                <a:solidFill>
                  <a:srgbClr val="0000FF"/>
                </a:solidFill>
                <a:latin typeface="Times New Roman" pitchFamily="18" charset="0"/>
              </a:rPr>
              <a:t>a</a:t>
            </a:r>
            <a:r>
              <a:rPr lang="en-US">
                <a:solidFill>
                  <a:srgbClr val="0000FF"/>
                </a:solidFill>
              </a:rPr>
              <a:t> and </a:t>
            </a:r>
            <a:r>
              <a:rPr lang="en-US" sz="2800" i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6858000" y="1219200"/>
            <a:ext cx="533400" cy="2286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965325" y="2733676"/>
            <a:ext cx="8326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This is also called the </a:t>
            </a:r>
            <a:r>
              <a:rPr lang="en-US" u="sng"/>
              <a:t>remainder of order </a:t>
            </a:r>
            <a:r>
              <a:rPr lang="en-US" sz="2800" i="1" u="sng">
                <a:latin typeface="Times New Roman" pitchFamily="18" charset="0"/>
              </a:rPr>
              <a:t>n</a:t>
            </a:r>
            <a:r>
              <a:rPr lang="en-US"/>
              <a:t> or the </a:t>
            </a:r>
            <a:r>
              <a:rPr lang="en-US" u="sng"/>
              <a:t>error term</a:t>
            </a:r>
            <a:r>
              <a:rPr lang="en-US"/>
              <a:t>.</a:t>
            </a:r>
          </a:p>
        </p:txBody>
      </p:sp>
      <p:grpSp>
        <p:nvGrpSpPr>
          <p:cNvPr id="7183" name="Group 15"/>
          <p:cNvGrpSpPr>
            <a:grpSpLocks/>
          </p:cNvGrpSpPr>
          <p:nvPr/>
        </p:nvGrpSpPr>
        <p:grpSpPr bwMode="auto">
          <a:xfrm>
            <a:off x="2057400" y="3657601"/>
            <a:ext cx="8229600" cy="1312863"/>
            <a:chOff x="336" y="2304"/>
            <a:chExt cx="5184" cy="827"/>
          </a:xfrm>
        </p:grpSpPr>
        <p:sp>
          <p:nvSpPr>
            <p:cNvPr id="7181" name="Text Box 13"/>
            <p:cNvSpPr txBox="1">
              <a:spLocks noChangeArrowheads="1"/>
            </p:cNvSpPr>
            <p:nvPr/>
          </p:nvSpPr>
          <p:spPr bwMode="auto">
            <a:xfrm>
              <a:off x="336" y="2304"/>
              <a:ext cx="5184" cy="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/>
                <a:t>Note that this looks just like the next term in the series, but “</a:t>
              </a:r>
              <a:r>
                <a:rPr lang="en-US" sz="2800" i="1">
                  <a:latin typeface="Times New Roman" pitchFamily="18" charset="0"/>
                </a:rPr>
                <a:t>a</a:t>
              </a:r>
              <a:r>
                <a:rPr lang="en-US"/>
                <a:t>” has been replaced by the number “</a:t>
              </a:r>
              <a:r>
                <a:rPr lang="en-US" sz="2800" i="1">
                  <a:latin typeface="Times New Roman" pitchFamily="18" charset="0"/>
                </a:rPr>
                <a:t>c</a:t>
              </a:r>
              <a:r>
                <a:rPr lang="en-US"/>
                <a:t>” in                  .</a:t>
              </a:r>
            </a:p>
          </p:txBody>
        </p:sp>
        <p:graphicFrame>
          <p:nvGraphicFramePr>
            <p:cNvPr id="7182" name="Object 14"/>
            <p:cNvGraphicFramePr>
              <a:graphicFrameLocks noChangeAspect="1"/>
            </p:cNvGraphicFramePr>
            <p:nvPr/>
          </p:nvGraphicFramePr>
          <p:xfrm>
            <a:off x="4080" y="2736"/>
            <a:ext cx="864" cy="3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7" name="Equation" r:id="rId5" imgW="583920" imgH="266400" progId="Equation.DSMT4">
                    <p:embed/>
                  </p:oleObj>
                </mc:Choice>
                <mc:Fallback>
                  <p:oleObj name="Equation" r:id="rId5" imgW="583920" imgH="266400" progId="Equation.DSMT4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2736"/>
                          <a:ext cx="864" cy="3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93" name="Group 25"/>
          <p:cNvGrpSpPr>
            <a:grpSpLocks/>
          </p:cNvGrpSpPr>
          <p:nvPr/>
        </p:nvGrpSpPr>
        <p:grpSpPr bwMode="auto">
          <a:xfrm>
            <a:off x="1828800" y="5181600"/>
            <a:ext cx="8534400" cy="1295400"/>
            <a:chOff x="192" y="3264"/>
            <a:chExt cx="5376" cy="816"/>
          </a:xfrm>
        </p:grpSpPr>
        <p:sp>
          <p:nvSpPr>
            <p:cNvPr id="7191" name="Text Box 23"/>
            <p:cNvSpPr txBox="1">
              <a:spLocks noChangeArrowheads="1"/>
            </p:cNvSpPr>
            <p:nvPr/>
          </p:nvSpPr>
          <p:spPr bwMode="auto">
            <a:xfrm>
              <a:off x="192" y="3264"/>
              <a:ext cx="5376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/>
                <a:t>This seems kind of vague, since we don’t know the value of c, but we can sometimes find a maximum value for                  .</a:t>
              </a:r>
            </a:p>
          </p:txBody>
        </p:sp>
        <p:graphicFrame>
          <p:nvGraphicFramePr>
            <p:cNvPr id="7192" name="Object 24"/>
            <p:cNvGraphicFramePr>
              <a:graphicFrameLocks noChangeAspect="1"/>
            </p:cNvGraphicFramePr>
            <p:nvPr/>
          </p:nvGraphicFramePr>
          <p:xfrm>
            <a:off x="4416" y="3685"/>
            <a:ext cx="864" cy="3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8" name="Equation" r:id="rId7" imgW="583920" imgH="266400" progId="Equation.DSMT4">
                    <p:embed/>
                  </p:oleObj>
                </mc:Choice>
                <mc:Fallback>
                  <p:oleObj name="Equation" r:id="rId7" imgW="583920" imgH="266400" progId="Equation.DSMT4">
                    <p:embed/>
                    <p:pic>
                      <p:nvPicPr>
                        <p:cNvPr id="0" name="Picture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3685"/>
                          <a:ext cx="864" cy="3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195" name="Object 27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8" imgW="190440" imgH="139680" progId="Equation.DSMT4">
                  <p:embed/>
                </p:oleObj>
              </mc:Choice>
              <mc:Fallback>
                <p:oleObj name="Equation" r:id="rId8" imgW="190440" imgH="13968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4" grpId="0" animBg="1"/>
      <p:bldP spid="7186" grpId="0" animBg="1"/>
      <p:bldP spid="7188" grpId="0" animBg="1"/>
      <p:bldP spid="7184" grpId="0" animBg="1"/>
      <p:bldP spid="7185" grpId="0" animBg="1"/>
      <p:bldP spid="718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7086601" y="4146551"/>
            <a:ext cx="32924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This is called </a:t>
            </a:r>
            <a:r>
              <a:rPr lang="en-US" u="sng" dirty="0">
                <a:solidFill>
                  <a:srgbClr val="0000FF"/>
                </a:solidFill>
              </a:rPr>
              <a:t>Taylor’s Inequality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1905000" y="304800"/>
            <a:ext cx="4800600" cy="1981200"/>
            <a:chOff x="240" y="2400"/>
            <a:chExt cx="3024" cy="1248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240" y="2400"/>
              <a:ext cx="3024" cy="124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288" y="2425"/>
              <a:ext cx="29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Lagrange Form of the Remainder</a:t>
              </a:r>
            </a:p>
          </p:txBody>
        </p:sp>
        <p:graphicFrame>
          <p:nvGraphicFramePr>
            <p:cNvPr id="8197" name="Object 5"/>
            <p:cNvGraphicFramePr>
              <a:graphicFrameLocks noChangeAspect="1"/>
            </p:cNvGraphicFramePr>
            <p:nvPr/>
          </p:nvGraphicFramePr>
          <p:xfrm>
            <a:off x="480" y="2880"/>
            <a:ext cx="2496" cy="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7" name="Equation" r:id="rId3" imgW="1688760" imgH="495000" progId="Equation.DSMT4">
                    <p:embed/>
                  </p:oleObj>
                </mc:Choice>
                <mc:Fallback>
                  <p:oleObj name="Equation" r:id="rId3" imgW="1688760" imgH="4950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2880"/>
                          <a:ext cx="2496" cy="7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15" name="Group 23"/>
          <p:cNvGrpSpPr>
            <a:grpSpLocks/>
          </p:cNvGrpSpPr>
          <p:nvPr/>
        </p:nvGrpSpPr>
        <p:grpSpPr bwMode="auto">
          <a:xfrm>
            <a:off x="1965326" y="2514600"/>
            <a:ext cx="8093075" cy="985838"/>
            <a:chOff x="278" y="1584"/>
            <a:chExt cx="5098" cy="621"/>
          </a:xfrm>
        </p:grpSpPr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278" y="1609"/>
              <a:ext cx="5098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/>
                <a:t>If  </a:t>
              </a:r>
              <a:r>
                <a:rPr lang="en-US" sz="2800" i="1">
                  <a:latin typeface="Times New Roman" pitchFamily="18" charset="0"/>
                </a:rPr>
                <a:t>M </a:t>
              </a:r>
              <a:r>
                <a:rPr lang="en-US"/>
                <a:t> is the maximum value of                    on the interval between </a:t>
              </a:r>
              <a:r>
                <a:rPr lang="en-US" sz="2800" i="1">
                  <a:latin typeface="Times New Roman" pitchFamily="18" charset="0"/>
                </a:rPr>
                <a:t>a</a:t>
              </a:r>
              <a:r>
                <a:rPr lang="en-US"/>
                <a:t> and </a:t>
              </a:r>
              <a:r>
                <a:rPr lang="en-US" sz="2800" i="1">
                  <a:latin typeface="Times New Roman" pitchFamily="18" charset="0"/>
                </a:rPr>
                <a:t>x</a:t>
              </a:r>
              <a:r>
                <a:rPr lang="en-US"/>
                <a:t>, then:</a:t>
              </a:r>
            </a:p>
          </p:txBody>
        </p:sp>
        <p:graphicFrame>
          <p:nvGraphicFramePr>
            <p:cNvPr id="8199" name="Object 7"/>
            <p:cNvGraphicFramePr>
              <a:graphicFrameLocks noChangeAspect="1"/>
            </p:cNvGraphicFramePr>
            <p:nvPr/>
          </p:nvGraphicFramePr>
          <p:xfrm>
            <a:off x="2976" y="1584"/>
            <a:ext cx="912" cy="4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8" name="Equation" r:id="rId5" imgW="583920" imgH="266400" progId="Equation.DSMT4">
                    <p:embed/>
                  </p:oleObj>
                </mc:Choice>
                <mc:Fallback>
                  <p:oleObj name="Equation" r:id="rId5" imgW="583920" imgH="2664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1584"/>
                          <a:ext cx="912" cy="4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2347914" y="4419600"/>
          <a:ext cx="3665537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7" imgW="1562040" imgH="444240" progId="Equation.DSMT4">
                  <p:embed/>
                </p:oleObj>
              </mc:Choice>
              <mc:Fallback>
                <p:oleObj name="Equation" r:id="rId7" imgW="1562040" imgH="4442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4" y="4419600"/>
                        <a:ext cx="3665537" cy="1042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6" name="Object 24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9" imgW="190440" imgH="139680" progId="Equation.DSMT4">
                  <p:embed/>
                </p:oleObj>
              </mc:Choice>
              <mc:Fallback>
                <p:oleObj name="Equation" r:id="rId9" imgW="190440" imgH="13968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981200" y="533400"/>
            <a:ext cx="762000" cy="381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965326" y="544514"/>
            <a:ext cx="80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ex. 2: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108326" y="381001"/>
            <a:ext cx="7102475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/>
              <a:t>Prove that                             , which is the Taylor series for </a:t>
            </a:r>
            <a:r>
              <a:rPr lang="en-US" sz="2800">
                <a:latin typeface="Times New Roman" pitchFamily="18" charset="0"/>
              </a:rPr>
              <a:t>sin</a:t>
            </a:r>
            <a:r>
              <a:rPr lang="en-US"/>
              <a:t>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, converges for all real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.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724400" y="381000"/>
          <a:ext cx="22098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3" imgW="1257120" imgH="444240" progId="Equation.DSMT4">
                  <p:embed/>
                </p:oleObj>
              </mc:Choice>
              <mc:Fallback>
                <p:oleObj name="Equation" r:id="rId3" imgW="125712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81000"/>
                        <a:ext cx="2209800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422526" y="1868488"/>
            <a:ext cx="8016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Since the maximum value of </a:t>
            </a:r>
            <a:r>
              <a:rPr lang="en-US" sz="2800">
                <a:latin typeface="Times New Roman" pitchFamily="18" charset="0"/>
              </a:rPr>
              <a:t>sin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 or any of it’s derivatives is </a:t>
            </a:r>
            <a:r>
              <a:rPr lang="en-US" sz="2800">
                <a:latin typeface="Times New Roman" pitchFamily="18" charset="0"/>
              </a:rPr>
              <a:t>1</a:t>
            </a:r>
            <a:r>
              <a:rPr lang="en-US"/>
              <a:t>, for all real </a:t>
            </a:r>
            <a:r>
              <a:rPr lang="en-US" sz="2800" i="1">
                <a:latin typeface="Times New Roman" pitchFamily="18" charset="0"/>
              </a:rPr>
              <a:t>x</a:t>
            </a:r>
            <a:r>
              <a:rPr lang="en-US"/>
              <a:t>,  </a:t>
            </a:r>
            <a:r>
              <a:rPr lang="en-US" sz="2800" i="1">
                <a:latin typeface="Times New Roman" pitchFamily="18" charset="0"/>
              </a:rPr>
              <a:t>M </a:t>
            </a:r>
            <a:r>
              <a:rPr lang="en-US" sz="2800">
                <a:latin typeface="Times New Roman" pitchFamily="18" charset="0"/>
              </a:rPr>
              <a:t>= 1</a:t>
            </a:r>
            <a:r>
              <a:rPr lang="en-US"/>
              <a:t>.</a:t>
            </a: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514600" y="3048000"/>
          <a:ext cx="3505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5" imgW="1676160" imgH="419040" progId="Equation.DSMT4">
                  <p:embed/>
                </p:oleObj>
              </mc:Choice>
              <mc:Fallback>
                <p:oleObj name="Equation" r:id="rId5" imgW="167616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35052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6096001" y="3021014"/>
          <a:ext cx="12747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7" imgW="609480" imgH="444240" progId="Equation.DSMT4">
                  <p:embed/>
                </p:oleObj>
              </mc:Choice>
              <mc:Fallback>
                <p:oleObj name="Equation" r:id="rId7" imgW="609480" imgH="444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3021014"/>
                        <a:ext cx="1274763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7102476" y="4572001"/>
          <a:ext cx="196532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9" imgW="939600" imgH="444240" progId="Equation.DSMT4">
                  <p:embed/>
                </p:oleObj>
              </mc:Choice>
              <mc:Fallback>
                <p:oleObj name="Equation" r:id="rId9" imgW="939600" imgH="4442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02476" y="4572001"/>
                        <a:ext cx="1965325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873876" y="5791200"/>
            <a:ext cx="348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 the series converges.</a:t>
            </a:r>
          </a:p>
        </p:txBody>
      </p:sp>
      <p:grpSp>
        <p:nvGrpSpPr>
          <p:cNvPr id="9240" name="Group 24"/>
          <p:cNvGrpSpPr>
            <a:grpSpLocks/>
          </p:cNvGrpSpPr>
          <p:nvPr/>
        </p:nvGrpSpPr>
        <p:grpSpPr bwMode="auto">
          <a:xfrm>
            <a:off x="1676400" y="4648200"/>
            <a:ext cx="4800600" cy="1981200"/>
            <a:chOff x="96" y="2928"/>
            <a:chExt cx="3024" cy="1248"/>
          </a:xfrm>
        </p:grpSpPr>
        <p:grpSp>
          <p:nvGrpSpPr>
            <p:cNvPr id="9228" name="Group 12"/>
            <p:cNvGrpSpPr>
              <a:grpSpLocks/>
            </p:cNvGrpSpPr>
            <p:nvPr/>
          </p:nvGrpSpPr>
          <p:grpSpPr bwMode="auto">
            <a:xfrm>
              <a:off x="96" y="2928"/>
              <a:ext cx="3024" cy="1248"/>
              <a:chOff x="240" y="2304"/>
              <a:chExt cx="3024" cy="1248"/>
            </a:xfrm>
          </p:grpSpPr>
          <p:sp>
            <p:nvSpPr>
              <p:cNvPr id="9229" name="Rectangle 13"/>
              <p:cNvSpPr>
                <a:spLocks noChangeArrowheads="1"/>
              </p:cNvSpPr>
              <p:nvPr/>
            </p:nvSpPr>
            <p:spPr bwMode="auto">
              <a:xfrm>
                <a:off x="240" y="2304"/>
                <a:ext cx="3024" cy="1248"/>
              </a:xfrm>
              <a:prstGeom prst="rect">
                <a:avLst/>
              </a:prstGeom>
              <a:solidFill>
                <a:srgbClr val="FFFF99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0" name="Text Box 14"/>
              <p:cNvSpPr txBox="1">
                <a:spLocks noChangeArrowheads="1"/>
              </p:cNvSpPr>
              <p:nvPr/>
            </p:nvSpPr>
            <p:spPr bwMode="auto">
              <a:xfrm>
                <a:off x="339" y="2329"/>
                <a:ext cx="166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FF0000"/>
                    </a:solidFill>
                  </a:rPr>
                  <a:t>Taylor’s Inequality</a:t>
                </a:r>
              </a:p>
            </p:txBody>
          </p:sp>
        </p:grpSp>
        <p:graphicFrame>
          <p:nvGraphicFramePr>
            <p:cNvPr id="9233" name="Object 17"/>
            <p:cNvGraphicFramePr>
              <a:graphicFrameLocks noChangeAspect="1"/>
            </p:cNvGraphicFramePr>
            <p:nvPr/>
          </p:nvGraphicFramePr>
          <p:xfrm>
            <a:off x="431" y="3360"/>
            <a:ext cx="2308" cy="6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46" name="Equation" r:id="rId11" imgW="1562040" imgH="444240" progId="Equation.DSMT4">
                    <p:embed/>
                  </p:oleObj>
                </mc:Choice>
                <mc:Fallback>
                  <p:oleObj name="Equation" r:id="rId11" imgW="1562040" imgH="444240" progId="Equation.DSMT4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" y="3360"/>
                          <a:ext cx="2308" cy="6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13" imgW="190440" imgH="139680" progId="Equation.DSMT4">
                  <p:embed/>
                </p:oleObj>
              </mc:Choice>
              <mc:Fallback>
                <p:oleObj name="Equation" r:id="rId13" imgW="190440" imgH="13968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autoUpdateAnimBg="0"/>
      <p:bldP spid="922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981200" y="533400"/>
            <a:ext cx="762000" cy="381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965326" y="544514"/>
            <a:ext cx="80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ex. 5: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32126" y="420689"/>
            <a:ext cx="73310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/>
              <a:t>Find the </a:t>
            </a:r>
            <a:r>
              <a:rPr lang="en-US" u="sng"/>
              <a:t>Lagrange Error Bound</a:t>
            </a:r>
            <a:r>
              <a:rPr lang="en-US"/>
              <a:t> when             is used to approximate                 and               .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8305800" y="381000"/>
          <a:ext cx="8382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7" name="Equation" r:id="rId3" imgW="431640" imgH="419040" progId="Equation.DSMT4">
                  <p:embed/>
                </p:oleObj>
              </mc:Choice>
              <mc:Fallback>
                <p:oleObj name="Equation" r:id="rId3" imgW="43164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381000"/>
                        <a:ext cx="838200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5181600" y="1139826"/>
          <a:ext cx="12954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Equation" r:id="rId5" imgW="571320" imgH="203040" progId="Equation.DSMT4">
                  <p:embed/>
                </p:oleObj>
              </mc:Choice>
              <mc:Fallback>
                <p:oleObj name="Equation" r:id="rId5" imgW="57132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139826"/>
                        <a:ext cx="129540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7162801" y="1139826"/>
          <a:ext cx="11223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7" imgW="495000" imgH="203040" progId="Equation.DSMT4">
                  <p:embed/>
                </p:oleObj>
              </mc:Choice>
              <mc:Fallback>
                <p:oleObj name="Equation" r:id="rId7" imgW="49500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1" y="1139826"/>
                        <a:ext cx="112236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1752600" y="1828800"/>
          <a:ext cx="2286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9" imgW="1041120" imgH="203040" progId="Equation.DSMT4">
                  <p:embed/>
                </p:oleObj>
              </mc:Choice>
              <mc:Fallback>
                <p:oleObj name="Equation" r:id="rId9" imgW="104112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8800"/>
                        <a:ext cx="2286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1752601" y="2651126"/>
          <a:ext cx="22574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Equation" r:id="rId11" imgW="1028520" imgH="228600" progId="Equation.DSMT4">
                  <p:embed/>
                </p:oleObj>
              </mc:Choice>
              <mc:Fallback>
                <p:oleObj name="Equation" r:id="rId11" imgW="10285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1" y="2651126"/>
                        <a:ext cx="225742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1752601" y="3738563"/>
          <a:ext cx="25368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13" imgW="1155600" imgH="228600" progId="Equation.DSMT4">
                  <p:embed/>
                </p:oleObj>
              </mc:Choice>
              <mc:Fallback>
                <p:oleObj name="Equation" r:id="rId13" imgW="11556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1" y="3738563"/>
                        <a:ext cx="25368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1752601" y="4681538"/>
          <a:ext cx="25368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15" imgW="1155600" imgH="228600" progId="Equation.DSMT4">
                  <p:embed/>
                </p:oleObj>
              </mc:Choice>
              <mc:Fallback>
                <p:oleObj name="Equation" r:id="rId15" imgW="115560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1" y="4681538"/>
                        <a:ext cx="25368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1752600" y="5486401"/>
          <a:ext cx="579755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quation" r:id="rId17" imgW="2641320" imgH="393480" progId="Equation.DSMT4">
                  <p:embed/>
                </p:oleObj>
              </mc:Choice>
              <mc:Fallback>
                <p:oleObj name="Equation" r:id="rId17" imgW="2641320" imgH="39348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486401"/>
                        <a:ext cx="579755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3" name="Freeform 13"/>
          <p:cNvSpPr>
            <a:spLocks/>
          </p:cNvSpPr>
          <p:nvPr/>
        </p:nvSpPr>
        <p:spPr bwMode="auto">
          <a:xfrm>
            <a:off x="5873750" y="6172200"/>
            <a:ext cx="838200" cy="457200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288" y="288"/>
              </a:cxn>
              <a:cxn ang="0">
                <a:pos x="0" y="288"/>
              </a:cxn>
            </a:cxnLst>
            <a:rect l="0" t="0" r="r" b="b"/>
            <a:pathLst>
              <a:path w="528" h="288">
                <a:moveTo>
                  <a:pt x="528" y="0"/>
                </a:moveTo>
                <a:lnTo>
                  <a:pt x="288" y="288"/>
                </a:lnTo>
                <a:lnTo>
                  <a:pt x="0" y="288"/>
                </a:lnTo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489200" y="641508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Remainder after 2nd order term</a:t>
            </a:r>
          </a:p>
        </p:txBody>
      </p:sp>
      <p:graphicFrame>
        <p:nvGraphicFramePr>
          <p:cNvPr id="10255" name="Object 15"/>
          <p:cNvGraphicFramePr>
            <a:graphicFrameLocks noChangeAspect="1"/>
          </p:cNvGraphicFramePr>
          <p:nvPr/>
        </p:nvGraphicFramePr>
        <p:xfrm>
          <a:off x="6172201" y="1752600"/>
          <a:ext cx="3541713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name="Equation" r:id="rId19" imgW="1612800" imgH="419040" progId="Equation.DSMT4">
                  <p:embed/>
                </p:oleObj>
              </mc:Choice>
              <mc:Fallback>
                <p:oleObj name="Equation" r:id="rId19" imgW="1612800" imgH="41904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1" y="1752600"/>
                        <a:ext cx="3541713" cy="915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69" name="Group 29"/>
          <p:cNvGrpSpPr>
            <a:grpSpLocks/>
          </p:cNvGrpSpPr>
          <p:nvPr/>
        </p:nvGrpSpPr>
        <p:grpSpPr bwMode="auto">
          <a:xfrm>
            <a:off x="4648200" y="2962276"/>
            <a:ext cx="5638800" cy="1082675"/>
            <a:chOff x="1968" y="1728"/>
            <a:chExt cx="3552" cy="682"/>
          </a:xfrm>
        </p:grpSpPr>
        <p:sp>
          <p:nvSpPr>
            <p:cNvPr id="10270" name="Text Box 30"/>
            <p:cNvSpPr txBox="1">
              <a:spLocks noChangeArrowheads="1"/>
            </p:cNvSpPr>
            <p:nvPr/>
          </p:nvSpPr>
          <p:spPr bwMode="auto">
            <a:xfrm>
              <a:off x="1968" y="1776"/>
              <a:ext cx="355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>
                  <a:solidFill>
                    <a:srgbClr val="0000FF"/>
                  </a:solidFill>
                </a:rPr>
                <a:t>On the interval             ,              decreases, so its maximum value occurs at the left end-point.</a:t>
              </a:r>
            </a:p>
          </p:txBody>
        </p:sp>
        <p:graphicFrame>
          <p:nvGraphicFramePr>
            <p:cNvPr id="10271" name="Object 31"/>
            <p:cNvGraphicFramePr>
              <a:graphicFrameLocks noChangeAspect="1"/>
            </p:cNvGraphicFramePr>
            <p:nvPr/>
          </p:nvGraphicFramePr>
          <p:xfrm>
            <a:off x="3120" y="1824"/>
            <a:ext cx="528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6" name="Equation" r:id="rId21" imgW="482400" imgH="228600" progId="Equation.DSMT4">
                    <p:embed/>
                  </p:oleObj>
                </mc:Choice>
                <mc:Fallback>
                  <p:oleObj name="Equation" r:id="rId21" imgW="482400" imgH="228600" progId="Equation.DSMT4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824"/>
                          <a:ext cx="528" cy="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2" name="Object 32"/>
            <p:cNvGraphicFramePr>
              <a:graphicFrameLocks noChangeAspect="1"/>
            </p:cNvGraphicFramePr>
            <p:nvPr/>
          </p:nvGraphicFramePr>
          <p:xfrm>
            <a:off x="3744" y="1728"/>
            <a:ext cx="480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7" name="Equation" r:id="rId23" imgW="507960" imgH="431640" progId="Equation.DSMT4">
                    <p:embed/>
                  </p:oleObj>
                </mc:Choice>
                <mc:Fallback>
                  <p:oleObj name="Equation" r:id="rId23" imgW="507960" imgH="431640" progId="Equation.DSMT4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1728"/>
                          <a:ext cx="480" cy="4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73" name="Object 33"/>
          <p:cNvGraphicFramePr>
            <a:graphicFrameLocks noChangeAspect="1"/>
          </p:cNvGraphicFramePr>
          <p:nvPr/>
        </p:nvGraphicFramePr>
        <p:xfrm>
          <a:off x="5029200" y="4029076"/>
          <a:ext cx="18288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Equation" r:id="rId25" imgW="927000" imgH="431640" progId="Equation.DSMT4">
                  <p:embed/>
                </p:oleObj>
              </mc:Choice>
              <mc:Fallback>
                <p:oleObj name="Equation" r:id="rId25" imgW="927000" imgH="43164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029076"/>
                        <a:ext cx="18288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4" name="Object 34"/>
          <p:cNvGraphicFramePr>
            <a:graphicFrameLocks noChangeAspect="1"/>
          </p:cNvGraphicFramePr>
          <p:nvPr/>
        </p:nvGraphicFramePr>
        <p:xfrm>
          <a:off x="7010400" y="4029076"/>
          <a:ext cx="9144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Equation" r:id="rId27" imgW="469800" imgH="431640" progId="Equation.DSMT4">
                  <p:embed/>
                </p:oleObj>
              </mc:Choice>
              <mc:Fallback>
                <p:oleObj name="Equation" r:id="rId27" imgW="469800" imgH="43164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029076"/>
                        <a:ext cx="91440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5" name="Object 35"/>
          <p:cNvGraphicFramePr>
            <a:graphicFrameLocks noChangeAspect="1"/>
          </p:cNvGraphicFramePr>
          <p:nvPr/>
        </p:nvGraphicFramePr>
        <p:xfrm>
          <a:off x="8001000" y="4257675"/>
          <a:ext cx="22098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Equation" r:id="rId29" imgW="1117440" imgH="177480" progId="Equation.DSMT4">
                  <p:embed/>
                </p:oleObj>
              </mc:Choice>
              <mc:Fallback>
                <p:oleObj name="Equation" r:id="rId29" imgW="1117440" imgH="17748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257675"/>
                        <a:ext cx="220980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6" name="Object 36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31" imgW="190440" imgH="139680" progId="Equation.DSMT4">
                  <p:embed/>
                </p:oleObj>
              </mc:Choice>
              <mc:Fallback>
                <p:oleObj name="Equation" r:id="rId31" imgW="190440" imgH="13968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 animBg="1"/>
      <p:bldP spid="1025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981200" y="533400"/>
            <a:ext cx="762000" cy="381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965326" y="544514"/>
            <a:ext cx="80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ex. 5: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32126" y="420689"/>
            <a:ext cx="73310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/>
              <a:t>Find the </a:t>
            </a:r>
            <a:r>
              <a:rPr lang="en-US" u="sng"/>
              <a:t>Lagrange Error Bound</a:t>
            </a:r>
            <a:r>
              <a:rPr lang="en-US"/>
              <a:t> when             is used to approximate                 and               .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8305800" y="381000"/>
          <a:ext cx="8382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name="Equation" r:id="rId3" imgW="431640" imgH="419040" progId="Equation.DSMT4">
                  <p:embed/>
                </p:oleObj>
              </mc:Choice>
              <mc:Fallback>
                <p:oleObj name="Equation" r:id="rId3" imgW="43164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381000"/>
                        <a:ext cx="838200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5181600" y="1139826"/>
          <a:ext cx="12954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name="Equation" r:id="rId5" imgW="571320" imgH="203040" progId="Equation.DSMT4">
                  <p:embed/>
                </p:oleObj>
              </mc:Choice>
              <mc:Fallback>
                <p:oleObj name="Equation" r:id="rId5" imgW="57132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139826"/>
                        <a:ext cx="129540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7162801" y="1139826"/>
          <a:ext cx="11223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" name="Equation" r:id="rId7" imgW="495000" imgH="203040" progId="Equation.DSMT4">
                  <p:embed/>
                </p:oleObj>
              </mc:Choice>
              <mc:Fallback>
                <p:oleObj name="Equation" r:id="rId7" imgW="49500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1" y="1139826"/>
                        <a:ext cx="112236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04" name="Group 16"/>
          <p:cNvGrpSpPr>
            <a:grpSpLocks/>
          </p:cNvGrpSpPr>
          <p:nvPr/>
        </p:nvGrpSpPr>
        <p:grpSpPr bwMode="auto">
          <a:xfrm>
            <a:off x="4648200" y="2962276"/>
            <a:ext cx="5638800" cy="1082675"/>
            <a:chOff x="1968" y="1728"/>
            <a:chExt cx="3552" cy="682"/>
          </a:xfrm>
        </p:grpSpPr>
        <p:sp>
          <p:nvSpPr>
            <p:cNvPr id="12305" name="Text Box 17"/>
            <p:cNvSpPr txBox="1">
              <a:spLocks noChangeArrowheads="1"/>
            </p:cNvSpPr>
            <p:nvPr/>
          </p:nvSpPr>
          <p:spPr bwMode="auto">
            <a:xfrm>
              <a:off x="1968" y="1776"/>
              <a:ext cx="355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000">
                  <a:solidFill>
                    <a:srgbClr val="0000FF"/>
                  </a:solidFill>
                </a:rPr>
                <a:t>On the interval             ,              decreases, so its maximum value occurs at the left end-point.</a:t>
              </a:r>
            </a:p>
          </p:txBody>
        </p:sp>
        <p:graphicFrame>
          <p:nvGraphicFramePr>
            <p:cNvPr id="12306" name="Object 18"/>
            <p:cNvGraphicFramePr>
              <a:graphicFrameLocks noChangeAspect="1"/>
            </p:cNvGraphicFramePr>
            <p:nvPr/>
          </p:nvGraphicFramePr>
          <p:xfrm>
            <a:off x="3120" y="1824"/>
            <a:ext cx="528" cy="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8" name="Equation" r:id="rId9" imgW="482400" imgH="228600" progId="Equation.DSMT4">
                    <p:embed/>
                  </p:oleObj>
                </mc:Choice>
                <mc:Fallback>
                  <p:oleObj name="Equation" r:id="rId9" imgW="482400" imgH="228600" progId="Equation.DSMT4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1824"/>
                          <a:ext cx="528" cy="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07" name="Object 19"/>
            <p:cNvGraphicFramePr>
              <a:graphicFrameLocks noChangeAspect="1"/>
            </p:cNvGraphicFramePr>
            <p:nvPr/>
          </p:nvGraphicFramePr>
          <p:xfrm>
            <a:off x="3744" y="1728"/>
            <a:ext cx="480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9" name="Equation" r:id="rId11" imgW="507960" imgH="431640" progId="Equation.DSMT4">
                    <p:embed/>
                  </p:oleObj>
                </mc:Choice>
                <mc:Fallback>
                  <p:oleObj name="Equation" r:id="rId11" imgW="507960" imgH="431640" progId="Equation.DSMT4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1728"/>
                          <a:ext cx="480" cy="4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308" name="Object 20"/>
          <p:cNvGraphicFramePr>
            <a:graphicFrameLocks noChangeAspect="1"/>
          </p:cNvGraphicFramePr>
          <p:nvPr/>
        </p:nvGraphicFramePr>
        <p:xfrm>
          <a:off x="5029200" y="4029076"/>
          <a:ext cx="18288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Equation" r:id="rId13" imgW="927000" imgH="431640" progId="Equation.DSMT4">
                  <p:embed/>
                </p:oleObj>
              </mc:Choice>
              <mc:Fallback>
                <p:oleObj name="Equation" r:id="rId13" imgW="927000" imgH="431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029076"/>
                        <a:ext cx="18288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7010400" y="4029076"/>
          <a:ext cx="9144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15" imgW="469800" imgH="431640" progId="Equation.DSMT4">
                  <p:embed/>
                </p:oleObj>
              </mc:Choice>
              <mc:Fallback>
                <p:oleObj name="Equation" r:id="rId15" imgW="469800" imgH="4316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029076"/>
                        <a:ext cx="91440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0" name="Object 22"/>
          <p:cNvGraphicFramePr>
            <a:graphicFrameLocks noChangeAspect="1"/>
          </p:cNvGraphicFramePr>
          <p:nvPr/>
        </p:nvGraphicFramePr>
        <p:xfrm>
          <a:off x="8001000" y="4257675"/>
          <a:ext cx="22098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Equation" r:id="rId17" imgW="1117440" imgH="177480" progId="Equation.DSMT4">
                  <p:embed/>
                </p:oleObj>
              </mc:Choice>
              <mc:Fallback>
                <p:oleObj name="Equation" r:id="rId17" imgW="1117440" imgH="17748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257675"/>
                        <a:ext cx="220980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43" name="Group 55"/>
          <p:cNvGrpSpPr>
            <a:grpSpLocks/>
          </p:cNvGrpSpPr>
          <p:nvPr/>
        </p:nvGrpSpPr>
        <p:grpSpPr bwMode="auto">
          <a:xfrm>
            <a:off x="1676400" y="1676400"/>
            <a:ext cx="3962400" cy="1447800"/>
            <a:chOff x="96" y="1056"/>
            <a:chExt cx="2496" cy="912"/>
          </a:xfrm>
        </p:grpSpPr>
        <p:sp>
          <p:nvSpPr>
            <p:cNvPr id="12313" name="Rectangle 25"/>
            <p:cNvSpPr>
              <a:spLocks noChangeArrowheads="1"/>
            </p:cNvSpPr>
            <p:nvPr/>
          </p:nvSpPr>
          <p:spPr bwMode="auto">
            <a:xfrm>
              <a:off x="96" y="1056"/>
              <a:ext cx="2496" cy="912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Text Box 26"/>
            <p:cNvSpPr txBox="1">
              <a:spLocks noChangeArrowheads="1"/>
            </p:cNvSpPr>
            <p:nvPr/>
          </p:nvSpPr>
          <p:spPr bwMode="auto">
            <a:xfrm>
              <a:off x="136" y="1100"/>
              <a:ext cx="14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Taylor’s Inequality</a:t>
              </a:r>
            </a:p>
          </p:txBody>
        </p:sp>
        <p:graphicFrame>
          <p:nvGraphicFramePr>
            <p:cNvPr id="12315" name="Object 27"/>
            <p:cNvGraphicFramePr>
              <a:graphicFrameLocks noChangeAspect="1"/>
            </p:cNvGraphicFramePr>
            <p:nvPr/>
          </p:nvGraphicFramePr>
          <p:xfrm>
            <a:off x="465" y="1440"/>
            <a:ext cx="1661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3" name="Equation" r:id="rId19" imgW="1562040" imgH="444240" progId="Equation.DSMT4">
                    <p:embed/>
                  </p:oleObj>
                </mc:Choice>
                <mc:Fallback>
                  <p:oleObj name="Equation" r:id="rId19" imgW="1562040" imgH="444240" progId="Equation.DSMT4">
                    <p:embed/>
                    <p:pic>
                      <p:nvPicPr>
                        <p:cNvPr id="0" name="Picture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" y="1440"/>
                          <a:ext cx="1661" cy="47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2317" name="Object 29"/>
          <p:cNvGraphicFramePr>
            <a:graphicFrameLocks noChangeAspect="1"/>
          </p:cNvGraphicFramePr>
          <p:nvPr/>
        </p:nvGraphicFramePr>
        <p:xfrm>
          <a:off x="1979614" y="4267201"/>
          <a:ext cx="20605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21" imgW="1231560" imgH="419040" progId="Equation.DSMT4">
                  <p:embed/>
                </p:oleObj>
              </mc:Choice>
              <mc:Fallback>
                <p:oleObj name="Equation" r:id="rId21" imgW="1231560" imgH="41904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4" y="4267201"/>
                        <a:ext cx="206057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18" name="Object 30"/>
          <p:cNvGraphicFramePr>
            <a:graphicFrameLocks noChangeAspect="1"/>
          </p:cNvGraphicFramePr>
          <p:nvPr/>
        </p:nvGraphicFramePr>
        <p:xfrm>
          <a:off x="2054225" y="5172075"/>
          <a:ext cx="19129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Equation" r:id="rId23" imgW="1143000" imgH="228600" progId="Equation.DSMT4">
                  <p:embed/>
                </p:oleObj>
              </mc:Choice>
              <mc:Fallback>
                <p:oleObj name="Equation" r:id="rId23" imgW="1143000" imgH="2286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4225" y="5172075"/>
                        <a:ext cx="1912938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1905001" y="5867401"/>
            <a:ext cx="269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Lagrange Error Bound</a:t>
            </a:r>
          </a:p>
        </p:txBody>
      </p:sp>
      <p:grpSp>
        <p:nvGrpSpPr>
          <p:cNvPr id="12341" name="Group 53"/>
          <p:cNvGrpSpPr>
            <a:grpSpLocks/>
          </p:cNvGrpSpPr>
          <p:nvPr/>
        </p:nvGrpSpPr>
        <p:grpSpPr bwMode="auto">
          <a:xfrm>
            <a:off x="4876801" y="4783138"/>
            <a:ext cx="3827463" cy="779462"/>
            <a:chOff x="2112" y="3013"/>
            <a:chExt cx="2411" cy="491"/>
          </a:xfrm>
        </p:grpSpPr>
        <p:graphicFrame>
          <p:nvGraphicFramePr>
            <p:cNvPr id="12322" name="Object 34"/>
            <p:cNvGraphicFramePr>
              <a:graphicFrameLocks noChangeAspect="1"/>
            </p:cNvGraphicFramePr>
            <p:nvPr/>
          </p:nvGraphicFramePr>
          <p:xfrm>
            <a:off x="2177" y="3264"/>
            <a:ext cx="17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6" name="Equation" r:id="rId25" imgW="126720" imgH="139680" progId="Equation.DSMT4">
                    <p:embed/>
                  </p:oleObj>
                </mc:Choice>
                <mc:Fallback>
                  <p:oleObj name="Equation" r:id="rId25" imgW="126720" imgH="139680" progId="Equation.DSMT4">
                    <p:embed/>
                    <p:pic>
                      <p:nvPicPr>
                        <p:cNvPr id="0" name="Picture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7" y="3264"/>
                          <a:ext cx="175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3" name="Object 35"/>
            <p:cNvGraphicFramePr>
              <a:graphicFrameLocks noChangeAspect="1"/>
            </p:cNvGraphicFramePr>
            <p:nvPr/>
          </p:nvGraphicFramePr>
          <p:xfrm>
            <a:off x="2592" y="3218"/>
            <a:ext cx="672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7" name="Equation" r:id="rId27" imgW="571320" imgH="203040" progId="Equation.DSMT4">
                    <p:embed/>
                  </p:oleObj>
                </mc:Choice>
                <mc:Fallback>
                  <p:oleObj name="Equation" r:id="rId27" imgW="571320" imgH="203040" progId="Equation.DSMT4">
                    <p:embed/>
                    <p:pic>
                      <p:nvPicPr>
                        <p:cNvPr id="0" name="Picture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3218"/>
                          <a:ext cx="672" cy="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24" name="Object 36"/>
            <p:cNvGraphicFramePr>
              <a:graphicFrameLocks noChangeAspect="1"/>
            </p:cNvGraphicFramePr>
            <p:nvPr/>
          </p:nvGraphicFramePr>
          <p:xfrm>
            <a:off x="3408" y="3013"/>
            <a:ext cx="508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58" name="Equation" r:id="rId28" imgW="431640" imgH="419040" progId="Equation.DSMT4">
                    <p:embed/>
                  </p:oleObj>
                </mc:Choice>
                <mc:Fallback>
                  <p:oleObj name="Equation" r:id="rId28" imgW="431640" imgH="419040" progId="Equation.DSMT4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3013"/>
                          <a:ext cx="508" cy="4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25" name="Text Box 37"/>
            <p:cNvSpPr txBox="1">
              <a:spLocks noChangeArrowheads="1"/>
            </p:cNvSpPr>
            <p:nvPr/>
          </p:nvSpPr>
          <p:spPr bwMode="auto">
            <a:xfrm>
              <a:off x="4070" y="3216"/>
              <a:ext cx="45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/>
                <a:t>error</a:t>
              </a:r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auto">
            <a:xfrm>
              <a:off x="2112" y="350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Line 39"/>
            <p:cNvSpPr>
              <a:spLocks noChangeShapeType="1"/>
            </p:cNvSpPr>
            <p:nvPr/>
          </p:nvSpPr>
          <p:spPr bwMode="auto">
            <a:xfrm>
              <a:off x="2640" y="350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40"/>
            <p:cNvSpPr>
              <a:spLocks noChangeShapeType="1"/>
            </p:cNvSpPr>
            <p:nvPr/>
          </p:nvSpPr>
          <p:spPr bwMode="auto">
            <a:xfrm>
              <a:off x="3456" y="35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41"/>
            <p:cNvSpPr>
              <a:spLocks noChangeShapeType="1"/>
            </p:cNvSpPr>
            <p:nvPr/>
          </p:nvSpPr>
          <p:spPr bwMode="auto">
            <a:xfrm>
              <a:off x="4128" y="350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2330" name="Object 42"/>
          <p:cNvGraphicFramePr>
            <a:graphicFrameLocks noChangeAspect="1"/>
          </p:cNvGraphicFramePr>
          <p:nvPr/>
        </p:nvGraphicFramePr>
        <p:xfrm>
          <a:off x="5029201" y="5715000"/>
          <a:ext cx="2397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9" name="Equation" r:id="rId29" imgW="139680" imgH="177480" progId="Equation.DSMT4">
                  <p:embed/>
                </p:oleObj>
              </mc:Choice>
              <mc:Fallback>
                <p:oleObj name="Equation" r:id="rId29" imgW="139680" imgH="17748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1" y="5715000"/>
                        <a:ext cx="23971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1" name="Object 43"/>
          <p:cNvGraphicFramePr>
            <a:graphicFrameLocks noChangeAspect="1"/>
          </p:cNvGraphicFramePr>
          <p:nvPr/>
        </p:nvGraphicFramePr>
        <p:xfrm>
          <a:off x="5659438" y="5715000"/>
          <a:ext cx="10461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Equation" r:id="rId31" imgW="609480" imgH="177480" progId="Equation.DSMT4">
                  <p:embed/>
                </p:oleObj>
              </mc:Choice>
              <mc:Fallback>
                <p:oleObj name="Equation" r:id="rId31" imgW="609480" imgH="17748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9438" y="5715000"/>
                        <a:ext cx="104616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2" name="Object 44"/>
          <p:cNvGraphicFramePr>
            <a:graphicFrameLocks noChangeAspect="1"/>
          </p:cNvGraphicFramePr>
          <p:nvPr/>
        </p:nvGraphicFramePr>
        <p:xfrm>
          <a:off x="7010400" y="5715000"/>
          <a:ext cx="5222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1" name="Equation" r:id="rId33" imgW="304560" imgH="177480" progId="Equation.DSMT4">
                  <p:embed/>
                </p:oleObj>
              </mc:Choice>
              <mc:Fallback>
                <p:oleObj name="Equation" r:id="rId33" imgW="304560" imgH="17748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715000"/>
                        <a:ext cx="5222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3" name="Object 45"/>
          <p:cNvGraphicFramePr>
            <a:graphicFrameLocks noChangeAspect="1"/>
          </p:cNvGraphicFramePr>
          <p:nvPr/>
        </p:nvGraphicFramePr>
        <p:xfrm>
          <a:off x="7893050" y="5715000"/>
          <a:ext cx="914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2" name="Equation" r:id="rId35" imgW="533160" imgH="177480" progId="Equation.DSMT4">
                  <p:embed/>
                </p:oleObj>
              </mc:Choice>
              <mc:Fallback>
                <p:oleObj name="Equation" r:id="rId35" imgW="533160" imgH="177480" progId="Equation.DSMT4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3050" y="5715000"/>
                        <a:ext cx="9144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34" name="Line 46"/>
          <p:cNvSpPr>
            <a:spLocks noChangeShapeType="1"/>
          </p:cNvSpPr>
          <p:nvPr/>
        </p:nvSpPr>
        <p:spPr bwMode="auto">
          <a:xfrm flipV="1">
            <a:off x="3352800" y="5486400"/>
            <a:ext cx="0" cy="3810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2335" name="Object 47"/>
          <p:cNvGraphicFramePr>
            <a:graphicFrameLocks noChangeAspect="1"/>
          </p:cNvGraphicFramePr>
          <p:nvPr/>
        </p:nvGraphicFramePr>
        <p:xfrm>
          <a:off x="4953001" y="6172200"/>
          <a:ext cx="3921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3" name="Equation" r:id="rId37" imgW="228600" imgH="177480" progId="Equation.DSMT4">
                  <p:embed/>
                </p:oleObj>
              </mc:Choice>
              <mc:Fallback>
                <p:oleObj name="Equation" r:id="rId37" imgW="228600" imgH="177480" progId="Equation.DSMT4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1" y="6172200"/>
                        <a:ext cx="39211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6" name="Object 48"/>
          <p:cNvGraphicFramePr>
            <a:graphicFrameLocks noChangeAspect="1"/>
          </p:cNvGraphicFramePr>
          <p:nvPr/>
        </p:nvGraphicFramePr>
        <p:xfrm>
          <a:off x="5583238" y="6172200"/>
          <a:ext cx="11985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4" name="Equation" r:id="rId39" imgW="698400" imgH="177480" progId="Equation.DSMT4">
                  <p:embed/>
                </p:oleObj>
              </mc:Choice>
              <mc:Fallback>
                <p:oleObj name="Equation" r:id="rId39" imgW="698400" imgH="177480" progId="Equation.DSMT4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3238" y="6172200"/>
                        <a:ext cx="1198562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7" name="Object 49"/>
          <p:cNvGraphicFramePr>
            <a:graphicFrameLocks noChangeAspect="1"/>
          </p:cNvGraphicFramePr>
          <p:nvPr/>
        </p:nvGraphicFramePr>
        <p:xfrm>
          <a:off x="6934200" y="6172200"/>
          <a:ext cx="6746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5" name="Equation" r:id="rId41" imgW="393480" imgH="177480" progId="Equation.DSMT4">
                  <p:embed/>
                </p:oleObj>
              </mc:Choice>
              <mc:Fallback>
                <p:oleObj name="Equation" r:id="rId41" imgW="393480" imgH="177480" progId="Equation.DSMT4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6172200"/>
                        <a:ext cx="6746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38" name="Object 50"/>
          <p:cNvGraphicFramePr>
            <a:graphicFrameLocks noChangeAspect="1"/>
          </p:cNvGraphicFramePr>
          <p:nvPr/>
        </p:nvGraphicFramePr>
        <p:xfrm>
          <a:off x="7902576" y="6172200"/>
          <a:ext cx="89376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6" name="Equation" r:id="rId43" imgW="520560" imgH="177480" progId="Equation.DSMT4">
                  <p:embed/>
                </p:oleObj>
              </mc:Choice>
              <mc:Fallback>
                <p:oleObj name="Equation" r:id="rId43" imgW="520560" imgH="177480" progId="Equation.DSMT4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2576" y="6172200"/>
                        <a:ext cx="893763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39" name="AutoShape 51"/>
          <p:cNvSpPr>
            <a:spLocks/>
          </p:cNvSpPr>
          <p:nvPr/>
        </p:nvSpPr>
        <p:spPr bwMode="auto">
          <a:xfrm>
            <a:off x="8915400" y="57150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9204326" y="5297489"/>
            <a:ext cx="13112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Error is less than error bound.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10210800" y="6272214"/>
            <a:ext cx="381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>
              <a:solidFill>
                <a:srgbClr val="FF0000"/>
              </a:solidFill>
              <a:latin typeface="Symbol" pitchFamily="18" charset="2"/>
            </a:endParaRPr>
          </a:p>
        </p:txBody>
      </p:sp>
      <p:graphicFrame>
        <p:nvGraphicFramePr>
          <p:cNvPr id="12344" name="Object 56"/>
          <p:cNvGraphicFramePr>
            <a:graphicFrameLocks noChangeAspect="1"/>
          </p:cNvGraphicFramePr>
          <p:nvPr/>
        </p:nvGraphicFramePr>
        <p:xfrm>
          <a:off x="10210800" y="6477001"/>
          <a:ext cx="292100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7" name="Equation" r:id="rId45" imgW="190440" imgH="139680" progId="Equation.DSMT4">
                  <p:embed/>
                </p:oleObj>
              </mc:Choice>
              <mc:Fallback>
                <p:oleObj name="Equation" r:id="rId45" imgW="190440" imgH="139680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0800" y="6477001"/>
                        <a:ext cx="292100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" grpId="0" autoUpdateAnimBg="0"/>
      <p:bldP spid="12334" grpId="0" animBg="1"/>
      <p:bldP spid="12339" grpId="0" animBg="1"/>
      <p:bldP spid="12340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549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Symbol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Hanford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9.3</dc:title>
  <dc:subject>Taylor's Theorem &amp; Euler's Formula</dc:subject>
  <dc:creator>Gregory Kelly</dc:creator>
  <cp:lastModifiedBy>Kothe, Cesar</cp:lastModifiedBy>
  <cp:revision>28</cp:revision>
  <dcterms:created xsi:type="dcterms:W3CDTF">2003-02-06T05:40:01Z</dcterms:created>
  <dcterms:modified xsi:type="dcterms:W3CDTF">2017-04-05T12:05:06Z</dcterms:modified>
</cp:coreProperties>
</file>