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2"/>
  </p:notesMasterIdLst>
  <p:sldIdLst>
    <p:sldId id="257" r:id="rId2"/>
    <p:sldId id="315" r:id="rId3"/>
    <p:sldId id="260" r:id="rId4"/>
    <p:sldId id="318" r:id="rId5"/>
    <p:sldId id="412" r:id="rId6"/>
    <p:sldId id="413" r:id="rId7"/>
    <p:sldId id="316" r:id="rId8"/>
    <p:sldId id="317" r:id="rId9"/>
    <p:sldId id="411" r:id="rId10"/>
    <p:sldId id="422" r:id="rId11"/>
    <p:sldId id="423" r:id="rId12"/>
    <p:sldId id="416" r:id="rId13"/>
    <p:sldId id="418" r:id="rId14"/>
    <p:sldId id="417" r:id="rId15"/>
    <p:sldId id="419" r:id="rId16"/>
    <p:sldId id="424" r:id="rId17"/>
    <p:sldId id="421" r:id="rId18"/>
    <p:sldId id="420" r:id="rId19"/>
    <p:sldId id="425" r:id="rId20"/>
    <p:sldId id="426"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363A7C"/>
    <a:srgbClr val="000066"/>
    <a:srgbClr val="3D3D3D"/>
    <a:srgbClr val="6262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53" autoAdjust="0"/>
    <p:restoredTop sz="95899" autoAdjust="0"/>
  </p:normalViewPr>
  <p:slideViewPr>
    <p:cSldViewPr snapToGrid="0">
      <p:cViewPr varScale="1">
        <p:scale>
          <a:sx n="64" d="100"/>
          <a:sy n="64" d="100"/>
        </p:scale>
        <p:origin x="931"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013640-153C-47B9-B733-0367B6B1766B}" type="datetimeFigureOut">
              <a:rPr lang="en-US" smtClean="0"/>
              <a:t>02/21/2019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3D181B-E7A5-4CFE-AC87-76776D9985AB}" type="slidenum">
              <a:rPr lang="en-US" smtClean="0"/>
              <a:t>‹#›</a:t>
            </a:fld>
            <a:endParaRPr lang="en-US"/>
          </a:p>
        </p:txBody>
      </p:sp>
    </p:spTree>
    <p:extLst>
      <p:ext uri="{BB962C8B-B14F-4D97-AF65-F5344CB8AC3E}">
        <p14:creationId xmlns:p14="http://schemas.microsoft.com/office/powerpoint/2010/main" val="3873646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2DBAC3-9169-40BF-B003-A043C3ADD03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860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E7FF12-898E-4818-B425-6C0292AD4DA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4573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Rubenstein 12</a:t>
            </a:r>
            <a:r>
              <a:rPr lang="en-US" baseline="30000" dirty="0" smtClean="0"/>
              <a:t>th</a:t>
            </a:r>
            <a:r>
              <a:rPr lang="en-US" baseline="0" dirty="0" smtClean="0"/>
              <a:t> edition</a:t>
            </a:r>
            <a:endParaRPr lang="en-US" dirty="0"/>
          </a:p>
        </p:txBody>
      </p:sp>
      <p:sp>
        <p:nvSpPr>
          <p:cNvPr id="4" name="Slide Number Placeholder 3"/>
          <p:cNvSpPr>
            <a:spLocks noGrp="1"/>
          </p:cNvSpPr>
          <p:nvPr>
            <p:ph type="sldNum" sz="quarter" idx="10"/>
          </p:nvPr>
        </p:nvSpPr>
        <p:spPr/>
        <p:txBody>
          <a:bodyPr/>
          <a:lstStyle/>
          <a:p>
            <a:fld id="{393D181B-E7A5-4CFE-AC87-76776D9985AB}" type="slidenum">
              <a:rPr lang="en-US" smtClean="0"/>
              <a:t>13</a:t>
            </a:fld>
            <a:endParaRPr lang="en-US"/>
          </a:p>
        </p:txBody>
      </p:sp>
    </p:spTree>
    <p:extLst>
      <p:ext uri="{BB962C8B-B14F-4D97-AF65-F5344CB8AC3E}">
        <p14:creationId xmlns:p14="http://schemas.microsoft.com/office/powerpoint/2010/main" val="3965435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smtClean="0">
                <a:solidFill>
                  <a:srgbClr val="418AB3">
                    <a:lumMod val="75000"/>
                    <a:lumOff val="25000"/>
                  </a:srgbClr>
                </a:solidFill>
              </a:rPr>
              <a:pPr/>
              <a:t>02/21/2019</a:t>
            </a:fld>
            <a:endParaRPr lang="en-US" dirty="0">
              <a:solidFill>
                <a:srgbClr val="418AB3">
                  <a:lumMod val="75000"/>
                  <a:lumOff val="25000"/>
                </a:srgbClr>
              </a:solidFill>
            </a:endParaRPr>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solidFill>
                <a:srgbClr val="418AB3">
                  <a:lumMod val="75000"/>
                  <a:lumOff val="25000"/>
                </a:srgbClr>
              </a:solidFill>
            </a:endParaRPr>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smtClean="0">
                <a:solidFill>
                  <a:srgbClr val="418AB3">
                    <a:lumMod val="75000"/>
                    <a:lumOff val="25000"/>
                  </a:srgbClr>
                </a:solidFill>
              </a:rPr>
              <a:pPr/>
              <a:t>‹#›</a:t>
            </a:fld>
            <a:endParaRPr lang="en-US" dirty="0">
              <a:solidFill>
                <a:srgbClr val="418AB3">
                  <a:lumMod val="75000"/>
                  <a:lumOff val="25000"/>
                </a:srgbClr>
              </a:solidFill>
            </a:endParaRPr>
          </a:p>
        </p:txBody>
      </p:sp>
    </p:spTree>
    <p:extLst>
      <p:ext uri="{BB962C8B-B14F-4D97-AF65-F5344CB8AC3E}">
        <p14:creationId xmlns:p14="http://schemas.microsoft.com/office/powerpoint/2010/main" val="2196245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srgbClr val="A6B727"/>
                </a:solidFill>
              </a:rPr>
              <a:pPr/>
              <a:t>02/21/2019</a:t>
            </a:fld>
            <a:endParaRPr lang="en-US" dirty="0">
              <a:solidFill>
                <a:srgbClr val="A6B727"/>
              </a:solidFill>
            </a:endParaRPr>
          </a:p>
        </p:txBody>
      </p:sp>
      <p:sp>
        <p:nvSpPr>
          <p:cNvPr id="5" name="Footer Placeholder 4"/>
          <p:cNvSpPr>
            <a:spLocks noGrp="1"/>
          </p:cNvSpPr>
          <p:nvPr>
            <p:ph type="ftr" sz="quarter" idx="11"/>
          </p:nvPr>
        </p:nvSpPr>
        <p:spPr/>
        <p:txBody>
          <a:bodyPr/>
          <a:lstStyle/>
          <a:p>
            <a:endParaRPr lang="en-US" dirty="0">
              <a:solidFill>
                <a:srgbClr val="A6B727"/>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A6B727"/>
                </a:solidFill>
              </a:rPr>
              <a:pPr/>
              <a:t>‹#›</a:t>
            </a:fld>
            <a:endParaRPr lang="en-US" dirty="0">
              <a:solidFill>
                <a:srgbClr val="A6B727"/>
              </a:solidFill>
            </a:endParaRPr>
          </a:p>
        </p:txBody>
      </p:sp>
    </p:spTree>
    <p:extLst>
      <p:ext uri="{BB962C8B-B14F-4D97-AF65-F5344CB8AC3E}">
        <p14:creationId xmlns:p14="http://schemas.microsoft.com/office/powerpoint/2010/main" val="425107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smtClean="0">
                <a:solidFill>
                  <a:srgbClr val="418AB3">
                    <a:lumMod val="75000"/>
                    <a:lumOff val="25000"/>
                  </a:srgbClr>
                </a:solidFill>
              </a:rPr>
              <a:pPr/>
              <a:t>02/21/2019</a:t>
            </a:fld>
            <a:endParaRPr lang="en-US" dirty="0">
              <a:solidFill>
                <a:srgbClr val="418AB3">
                  <a:lumMod val="75000"/>
                  <a:lumOff val="25000"/>
                </a:srgbClr>
              </a:solidFill>
            </a:endParaRPr>
          </a:p>
        </p:txBody>
      </p:sp>
      <p:sp>
        <p:nvSpPr>
          <p:cNvPr id="5" name="Footer Placeholder 4"/>
          <p:cNvSpPr>
            <a:spLocks noGrp="1"/>
          </p:cNvSpPr>
          <p:nvPr>
            <p:ph type="ftr" sz="quarter" idx="11"/>
          </p:nvPr>
        </p:nvSpPr>
        <p:spPr>
          <a:xfrm>
            <a:off x="774923" y="5951811"/>
            <a:ext cx="7896279" cy="365125"/>
          </a:xfrm>
        </p:spPr>
        <p:txBody>
          <a:bodyPr/>
          <a:lstStyle/>
          <a:p>
            <a:endParaRPr lang="en-US" dirty="0">
              <a:solidFill>
                <a:srgbClr val="A6B727"/>
              </a:solidFill>
            </a:endParaRPr>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smtClean="0">
                <a:solidFill>
                  <a:srgbClr val="418AB3">
                    <a:lumMod val="75000"/>
                    <a:lumOff val="25000"/>
                  </a:srgbClr>
                </a:solidFill>
              </a:rPr>
              <a:pPr/>
              <a:t>‹#›</a:t>
            </a:fld>
            <a:endParaRPr lang="en-US" dirty="0">
              <a:solidFill>
                <a:srgbClr val="418AB3">
                  <a:lumMod val="75000"/>
                  <a:lumOff val="25000"/>
                </a:srgbClr>
              </a:solidFill>
            </a:endParaRPr>
          </a:p>
        </p:txBody>
      </p:sp>
    </p:spTree>
    <p:extLst>
      <p:ext uri="{BB962C8B-B14F-4D97-AF65-F5344CB8AC3E}">
        <p14:creationId xmlns:p14="http://schemas.microsoft.com/office/powerpoint/2010/main" val="3401453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srgbClr val="A6B727"/>
                </a:solidFill>
              </a:rPr>
              <a:pPr/>
              <a:t>02/21/2019</a:t>
            </a:fld>
            <a:endParaRPr lang="en-US" dirty="0">
              <a:solidFill>
                <a:srgbClr val="A6B727"/>
              </a:solidFill>
            </a:endParaRPr>
          </a:p>
        </p:txBody>
      </p:sp>
      <p:sp>
        <p:nvSpPr>
          <p:cNvPr id="5" name="Footer Placeholder 4"/>
          <p:cNvSpPr>
            <a:spLocks noGrp="1"/>
          </p:cNvSpPr>
          <p:nvPr>
            <p:ph type="ftr" sz="quarter" idx="11"/>
          </p:nvPr>
        </p:nvSpPr>
        <p:spPr/>
        <p:txBody>
          <a:bodyPr/>
          <a:lstStyle/>
          <a:p>
            <a:endParaRPr lang="en-US" dirty="0">
              <a:solidFill>
                <a:srgbClr val="A6B727"/>
              </a:solidFill>
            </a:endParaRPr>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smtClean="0">
                <a:solidFill>
                  <a:srgbClr val="A6B727"/>
                </a:solidFill>
              </a:rPr>
              <a:pPr/>
              <a:t>‹#›</a:t>
            </a:fld>
            <a:endParaRPr lang="en-US" dirty="0">
              <a:solidFill>
                <a:srgbClr val="A6B727"/>
              </a:solidFill>
            </a:endParaRPr>
          </a:p>
        </p:txBody>
      </p:sp>
    </p:spTree>
    <p:extLst>
      <p:ext uri="{BB962C8B-B14F-4D97-AF65-F5344CB8AC3E}">
        <p14:creationId xmlns:p14="http://schemas.microsoft.com/office/powerpoint/2010/main" val="3160371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solidFill>
                  <a:srgbClr val="418AB3">
                    <a:lumMod val="75000"/>
                    <a:lumOff val="25000"/>
                  </a:srgbClr>
                </a:solidFill>
              </a:rPr>
              <a:pPr/>
              <a:t>02/21/2019</a:t>
            </a:fld>
            <a:endParaRPr lang="en-US" dirty="0">
              <a:solidFill>
                <a:srgbClr val="418AB3">
                  <a:lumMod val="75000"/>
                  <a:lumOff val="25000"/>
                </a:srgbClr>
              </a:solidFill>
            </a:endParaRPr>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solidFill>
                <a:srgbClr val="418AB3">
                  <a:lumMod val="75000"/>
                  <a:lumOff val="25000"/>
                </a:srgbClr>
              </a:solidFill>
            </a:endParaRP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solidFill>
                  <a:srgbClr val="418AB3">
                    <a:lumMod val="75000"/>
                    <a:lumOff val="25000"/>
                  </a:srgbClr>
                </a:solidFill>
              </a:rPr>
              <a:pPr/>
              <a:t>‹#›</a:t>
            </a:fld>
            <a:endParaRPr lang="en-US" dirty="0">
              <a:solidFill>
                <a:srgbClr val="418AB3">
                  <a:lumMod val="75000"/>
                  <a:lumOff val="25000"/>
                </a:srgbClr>
              </a:solidFill>
            </a:endParaRPr>
          </a:p>
        </p:txBody>
      </p:sp>
    </p:spTree>
    <p:extLst>
      <p:ext uri="{BB962C8B-B14F-4D97-AF65-F5344CB8AC3E}">
        <p14:creationId xmlns:p14="http://schemas.microsoft.com/office/powerpoint/2010/main" val="1144933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solidFill>
                  <a:srgbClr val="A6B727"/>
                </a:solidFill>
              </a:rPr>
              <a:pPr/>
              <a:t>02/21/2019</a:t>
            </a:fld>
            <a:endParaRPr lang="en-US" dirty="0">
              <a:solidFill>
                <a:srgbClr val="A6B727"/>
              </a:solidFill>
            </a:endParaRPr>
          </a:p>
        </p:txBody>
      </p:sp>
      <p:sp>
        <p:nvSpPr>
          <p:cNvPr id="6" name="Footer Placeholder 5"/>
          <p:cNvSpPr>
            <a:spLocks noGrp="1"/>
          </p:cNvSpPr>
          <p:nvPr>
            <p:ph type="ftr" sz="quarter" idx="11"/>
          </p:nvPr>
        </p:nvSpPr>
        <p:spPr/>
        <p:txBody>
          <a:bodyPr/>
          <a:lstStyle/>
          <a:p>
            <a:endParaRPr lang="en-US" dirty="0">
              <a:solidFill>
                <a:srgbClr val="A6B727"/>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srgbClr val="A6B727"/>
                </a:solidFill>
              </a:rPr>
              <a:pPr/>
              <a:t>‹#›</a:t>
            </a:fld>
            <a:endParaRPr lang="en-US" dirty="0">
              <a:solidFill>
                <a:srgbClr val="A6B727"/>
              </a:solidFill>
            </a:endParaRPr>
          </a:p>
        </p:txBody>
      </p:sp>
    </p:spTree>
    <p:extLst>
      <p:ext uri="{BB962C8B-B14F-4D97-AF65-F5344CB8AC3E}">
        <p14:creationId xmlns:p14="http://schemas.microsoft.com/office/powerpoint/2010/main" val="824342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solidFill>
                  <a:srgbClr val="A6B727"/>
                </a:solidFill>
              </a:rPr>
              <a:pPr/>
              <a:t>02/21/2019</a:t>
            </a:fld>
            <a:endParaRPr lang="en-US" dirty="0">
              <a:solidFill>
                <a:srgbClr val="A6B727"/>
              </a:solidFill>
            </a:endParaRPr>
          </a:p>
        </p:txBody>
      </p:sp>
      <p:sp>
        <p:nvSpPr>
          <p:cNvPr id="8" name="Footer Placeholder 7"/>
          <p:cNvSpPr>
            <a:spLocks noGrp="1"/>
          </p:cNvSpPr>
          <p:nvPr>
            <p:ph type="ftr" sz="quarter" idx="11"/>
          </p:nvPr>
        </p:nvSpPr>
        <p:spPr/>
        <p:txBody>
          <a:bodyPr/>
          <a:lstStyle/>
          <a:p>
            <a:endParaRPr lang="en-US" dirty="0">
              <a:solidFill>
                <a:srgbClr val="A6B727"/>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smtClean="0">
                <a:solidFill>
                  <a:srgbClr val="A6B727"/>
                </a:solidFill>
              </a:rPr>
              <a:pPr/>
              <a:t>‹#›</a:t>
            </a:fld>
            <a:endParaRPr lang="en-US" dirty="0">
              <a:solidFill>
                <a:srgbClr val="A6B727"/>
              </a:solidFill>
            </a:endParaRPr>
          </a:p>
        </p:txBody>
      </p:sp>
    </p:spTree>
    <p:extLst>
      <p:ext uri="{BB962C8B-B14F-4D97-AF65-F5344CB8AC3E}">
        <p14:creationId xmlns:p14="http://schemas.microsoft.com/office/powerpoint/2010/main" val="4055944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solidFill>
                  <a:srgbClr val="A6B727"/>
                </a:solidFill>
              </a:rPr>
              <a:pPr/>
              <a:t>02/21/2019</a:t>
            </a:fld>
            <a:endParaRPr lang="en-US" dirty="0">
              <a:solidFill>
                <a:srgbClr val="A6B727"/>
              </a:solidFill>
            </a:endParaRPr>
          </a:p>
        </p:txBody>
      </p:sp>
      <p:sp>
        <p:nvSpPr>
          <p:cNvPr id="4" name="Footer Placeholder 3"/>
          <p:cNvSpPr>
            <a:spLocks noGrp="1"/>
          </p:cNvSpPr>
          <p:nvPr>
            <p:ph type="ftr" sz="quarter" idx="11"/>
          </p:nvPr>
        </p:nvSpPr>
        <p:spPr/>
        <p:txBody>
          <a:bodyPr/>
          <a:lstStyle/>
          <a:p>
            <a:endParaRPr lang="en-US" dirty="0">
              <a:solidFill>
                <a:srgbClr val="A6B727"/>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solidFill>
                  <a:srgbClr val="A6B727"/>
                </a:solidFill>
              </a:rPr>
              <a:pPr/>
              <a:t>‹#›</a:t>
            </a:fld>
            <a:endParaRPr lang="en-US" dirty="0">
              <a:solidFill>
                <a:srgbClr val="A6B727"/>
              </a:solidFill>
            </a:endParaRPr>
          </a:p>
        </p:txBody>
      </p:sp>
    </p:spTree>
    <p:extLst>
      <p:ext uri="{BB962C8B-B14F-4D97-AF65-F5344CB8AC3E}">
        <p14:creationId xmlns:p14="http://schemas.microsoft.com/office/powerpoint/2010/main" val="2913323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solidFill>
                  <a:srgbClr val="A6B727"/>
                </a:solidFill>
              </a:rPr>
              <a:pPr/>
              <a:t>02/21/2019</a:t>
            </a:fld>
            <a:endParaRPr lang="en-US" dirty="0">
              <a:solidFill>
                <a:srgbClr val="A6B727"/>
              </a:solidFill>
            </a:endParaRPr>
          </a:p>
        </p:txBody>
      </p:sp>
      <p:sp>
        <p:nvSpPr>
          <p:cNvPr id="3" name="Footer Placeholder 2"/>
          <p:cNvSpPr>
            <a:spLocks noGrp="1"/>
          </p:cNvSpPr>
          <p:nvPr>
            <p:ph type="ftr" sz="quarter" idx="11"/>
          </p:nvPr>
        </p:nvSpPr>
        <p:spPr/>
        <p:txBody>
          <a:bodyPr/>
          <a:lstStyle/>
          <a:p>
            <a:endParaRPr lang="en-US" dirty="0">
              <a:solidFill>
                <a:srgbClr val="A6B727"/>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solidFill>
                  <a:srgbClr val="A6B727"/>
                </a:solidFill>
              </a:rPr>
              <a:pPr/>
              <a:t>‹#›</a:t>
            </a:fld>
            <a:endParaRPr lang="en-US" dirty="0">
              <a:solidFill>
                <a:srgbClr val="A6B727"/>
              </a:solidFill>
            </a:endParaRPr>
          </a:p>
        </p:txBody>
      </p:sp>
    </p:spTree>
    <p:extLst>
      <p:ext uri="{BB962C8B-B14F-4D97-AF65-F5344CB8AC3E}">
        <p14:creationId xmlns:p14="http://schemas.microsoft.com/office/powerpoint/2010/main" val="3236010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solidFill>
                  <a:srgbClr val="418AB3">
                    <a:lumMod val="75000"/>
                    <a:lumOff val="25000"/>
                  </a:srgbClr>
                </a:solidFill>
              </a:rPr>
              <a:pPr/>
              <a:t>02/21/2019</a:t>
            </a:fld>
            <a:endParaRPr lang="en-US" dirty="0">
              <a:solidFill>
                <a:srgbClr val="418AB3">
                  <a:lumMod val="75000"/>
                  <a:lumOff val="25000"/>
                </a:srgbClr>
              </a:solidFill>
            </a:endParaRPr>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solidFill>
                <a:srgbClr val="418AB3">
                  <a:lumMod val="75000"/>
                  <a:lumOff val="25000"/>
                </a:srgbClr>
              </a:solidFill>
            </a:endParaRPr>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solidFill>
                  <a:srgbClr val="418AB3">
                    <a:lumMod val="75000"/>
                    <a:lumOff val="25000"/>
                  </a:srgbClr>
                </a:solidFill>
              </a:rPr>
              <a:pPr/>
              <a:t>‹#›</a:t>
            </a:fld>
            <a:endParaRPr lang="en-US" dirty="0">
              <a:solidFill>
                <a:srgbClr val="418AB3">
                  <a:lumMod val="75000"/>
                  <a:lumOff val="25000"/>
                </a:srgbClr>
              </a:solidFill>
            </a:endParaRPr>
          </a:p>
        </p:txBody>
      </p:sp>
    </p:spTree>
    <p:extLst>
      <p:ext uri="{BB962C8B-B14F-4D97-AF65-F5344CB8AC3E}">
        <p14:creationId xmlns:p14="http://schemas.microsoft.com/office/powerpoint/2010/main" val="2561653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solidFill>
                  <a:srgbClr val="A6B727"/>
                </a:solidFill>
              </a:rPr>
              <a:pPr/>
              <a:t>02/21/2019</a:t>
            </a:fld>
            <a:endParaRPr lang="en-US" dirty="0">
              <a:solidFill>
                <a:srgbClr val="A6B727"/>
              </a:solidFill>
            </a:endParaRPr>
          </a:p>
        </p:txBody>
      </p:sp>
      <p:sp>
        <p:nvSpPr>
          <p:cNvPr id="6" name="Footer Placeholder 5"/>
          <p:cNvSpPr>
            <a:spLocks noGrp="1"/>
          </p:cNvSpPr>
          <p:nvPr>
            <p:ph type="ftr" sz="quarter" idx="11"/>
          </p:nvPr>
        </p:nvSpPr>
        <p:spPr/>
        <p:txBody>
          <a:bodyPr/>
          <a:lstStyle/>
          <a:p>
            <a:endParaRPr lang="en-US" dirty="0">
              <a:solidFill>
                <a:srgbClr val="A6B727"/>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srgbClr val="A6B727"/>
                </a:solidFill>
              </a:rPr>
              <a:pPr/>
              <a:t>‹#›</a:t>
            </a:fld>
            <a:endParaRPr lang="en-US" dirty="0">
              <a:solidFill>
                <a:srgbClr val="A6B727"/>
              </a:solidFill>
            </a:endParaRPr>
          </a:p>
        </p:txBody>
      </p:sp>
    </p:spTree>
    <p:extLst>
      <p:ext uri="{BB962C8B-B14F-4D97-AF65-F5344CB8AC3E}">
        <p14:creationId xmlns:p14="http://schemas.microsoft.com/office/powerpoint/2010/main" val="1312894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0BFFC00C-26AD-48B2-9813-219222F1974A}" type="datetimeFigureOut">
              <a:rPr lang="en-US" smtClean="0"/>
              <a:t>02/21/2019</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7E0F85DB-BD45-4747-ABA3-F0D58816A820}" type="slidenum">
              <a:rPr lang="en-US" smtClean="0"/>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98501289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5.jpe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5873675"/>
            <a:ext cx="11296733" cy="51689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5422"/>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4341"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Rectangle 2"/>
          <p:cNvSpPr/>
          <p:nvPr/>
        </p:nvSpPr>
        <p:spPr>
          <a:xfrm>
            <a:off x="451123" y="6021646"/>
            <a:ext cx="11292143" cy="523220"/>
          </a:xfrm>
          <a:prstGeom prst="rect">
            <a:avLst/>
          </a:prstGeom>
          <a:solidFill>
            <a:schemeClr val="accent2"/>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This PPT has been created using the information from the AMSCO </a:t>
            </a:r>
            <a:r>
              <a:rPr kumimoji="0" lang="en-US" sz="1400" b="0" i="1" u="none" strike="noStrike" kern="1200" cap="none" spc="0" normalizeH="0" baseline="0" noProof="0" dirty="0">
                <a:ln>
                  <a:noFill/>
                </a:ln>
                <a:solidFill>
                  <a:prstClr val="white"/>
                </a:solidFill>
                <a:effectLst/>
                <a:uLnTx/>
                <a:uFillTx/>
                <a:latin typeface="Cambria" panose="02040503050406030204" pitchFamily="18" charset="0"/>
                <a:ea typeface="+mn-ea"/>
                <a:cs typeface="+mn-cs"/>
              </a:rPr>
              <a:t>Human Geography: Preparing for the Advanced Placement Examination </a:t>
            </a:r>
            <a:r>
              <a:rPr kumimoji="0" lang="en-US" sz="1400" b="0"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book. </a:t>
            </a:r>
            <a:endParaRPr kumimoji="0" lang="en-US" sz="1400" b="0" i="0" u="none" strike="noStrike" kern="1200" cap="none" spc="0" normalizeH="0" baseline="0" noProof="0" dirty="0">
              <a:ln>
                <a:noFill/>
              </a:ln>
              <a:solidFill>
                <a:prstClr val="white"/>
              </a:solidFill>
              <a:effectLst/>
              <a:uLnTx/>
              <a:uFillTx/>
              <a:latin typeface="Gill Sans MT" panose="020B0502020104020203"/>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Gill Sans MT" panose="020B0502020104020203"/>
                <a:ea typeface="+mn-ea"/>
                <a:cs typeface="+mn-cs"/>
              </a:rPr>
              <a:t>Palmer, David. AMSCO Advanced Placement Human Geography. Perfection Learning, 2019.</a:t>
            </a:r>
            <a:endParaRPr kumimoji="0" lang="en-US" sz="1400" b="0" i="1" u="none" strike="noStrike" kern="1200" cap="none" spc="0" normalizeH="0" baseline="0" noProof="0" dirty="0">
              <a:ln>
                <a:noFill/>
              </a:ln>
              <a:solidFill>
                <a:prstClr val="white"/>
              </a:solidFill>
              <a:effectLst/>
              <a:uLnTx/>
              <a:uFillTx/>
              <a:latin typeface="Cambria" panose="02040503050406030204" pitchFamily="18" charset="0"/>
              <a:ea typeface="+mn-ea"/>
              <a:cs typeface="+mn-cs"/>
            </a:endParaRPr>
          </a:p>
        </p:txBody>
      </p:sp>
      <p:sp>
        <p:nvSpPr>
          <p:cNvPr id="4" name="Rectangle 3"/>
          <p:cNvSpPr/>
          <p:nvPr/>
        </p:nvSpPr>
        <p:spPr>
          <a:xfrm>
            <a:off x="8185304" y="5430358"/>
            <a:ext cx="3557962"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By: Carli Terrell (Orlando, Florida)</a:t>
            </a:r>
          </a:p>
        </p:txBody>
      </p:sp>
      <p:sp>
        <p:nvSpPr>
          <p:cNvPr id="2" name="Rectangle 1"/>
          <p:cNvSpPr/>
          <p:nvPr/>
        </p:nvSpPr>
        <p:spPr>
          <a:xfrm>
            <a:off x="1908496" y="717380"/>
            <a:ext cx="8372805" cy="4524315"/>
          </a:xfrm>
          <a:prstGeom prst="rect">
            <a:avLst/>
          </a:prstGeom>
          <a:noFill/>
        </p:spPr>
        <p:txBody>
          <a:bodyPr wrap="none" lIns="91440" tIns="45720" rIns="91440" bIns="45720">
            <a:spAutoFit/>
          </a:bodyPr>
          <a:lstStyle/>
          <a:p>
            <a:pPr algn="ctr"/>
            <a:r>
              <a:rPr lang="en-US" sz="96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lifornian FB" panose="0207040306080B030204" pitchFamily="18" charset="0"/>
              </a:rPr>
              <a:t>Unit 5</a:t>
            </a:r>
          </a:p>
          <a:p>
            <a:pPr algn="ctr"/>
            <a:r>
              <a:rPr lang="en-US" sz="96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lifornian FB" panose="0207040306080B030204" pitchFamily="18" charset="0"/>
              </a:rPr>
              <a:t>Agriculture &amp; </a:t>
            </a:r>
          </a:p>
          <a:p>
            <a:pPr algn="ctr"/>
            <a:r>
              <a:rPr lang="en-US" sz="96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lifornian FB" panose="0207040306080B030204" pitchFamily="18" charset="0"/>
              </a:rPr>
              <a:t>Rural Land Use</a:t>
            </a:r>
            <a:endParaRPr lang="en-US" sz="96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lifornian FB" panose="0207040306080B030204" pitchFamily="18" charset="0"/>
            </a:endParaRPr>
          </a:p>
        </p:txBody>
      </p:sp>
    </p:spTree>
    <p:extLst>
      <p:ext uri="{BB962C8B-B14F-4D97-AF65-F5344CB8AC3E}">
        <p14:creationId xmlns:p14="http://schemas.microsoft.com/office/powerpoint/2010/main" val="1449761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132" y="178965"/>
            <a:ext cx="11780955" cy="6487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0568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commercial agricul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534" y="0"/>
            <a:ext cx="1199638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7367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87674" y="1922318"/>
            <a:ext cx="11029616" cy="3539430"/>
          </a:xfrm>
          <a:prstGeom prst="rect">
            <a:avLst/>
          </a:prstGeom>
          <a:noFill/>
        </p:spPr>
        <p:txBody>
          <a:bodyPr wrap="square" rtlCol="0">
            <a:spAutoFit/>
          </a:bodyPr>
          <a:lstStyle/>
          <a:p>
            <a:pPr marL="457200" marR="0" lvl="0" indent="-457200" algn="l" defTabSz="914400" rtl="0" eaLnBrk="1" fontAlgn="auto" latinLnBrk="0" hangingPunct="1">
              <a:spcBef>
                <a:spcPts val="0"/>
              </a:spcBef>
              <a:spcAft>
                <a:spcPts val="0"/>
              </a:spcAft>
              <a:buClrTx/>
              <a:buSzTx/>
              <a:buFont typeface="Arial" panose="020B0604020202020204" pitchFamily="34" charset="0"/>
              <a:buChar char="•"/>
              <a:tabLst/>
              <a:defRPr/>
            </a:pPr>
            <a:r>
              <a:rPr kumimoji="0" lang="en-US" sz="3200" i="0" u="none" strike="noStrike" kern="1200" cap="none" spc="0" normalizeH="0" noProof="0" dirty="0" smtClean="0">
                <a:ln>
                  <a:noFill/>
                </a:ln>
                <a:effectLst/>
                <a:uLnTx/>
                <a:uFillTx/>
                <a:latin typeface="Cambria" panose="02040503050406030204" pitchFamily="18" charset="0"/>
              </a:rPr>
              <a:t>You need to be familiar with the five </a:t>
            </a:r>
            <a:r>
              <a:rPr kumimoji="0" lang="en-US" sz="3200" b="1" i="0" u="none" strike="noStrike" kern="1200" cap="none" spc="0" normalizeH="0" noProof="0" dirty="0" smtClean="0">
                <a:ln>
                  <a:noFill/>
                </a:ln>
                <a:effectLst/>
                <a:uLnTx/>
                <a:uFillTx/>
                <a:latin typeface="Cambria" panose="02040503050406030204" pitchFamily="18" charset="0"/>
              </a:rPr>
              <a:t>centers</a:t>
            </a:r>
            <a:r>
              <a:rPr kumimoji="0" lang="en-US" sz="3200" i="0" u="none" strike="noStrike" kern="1200" cap="none" spc="0" normalizeH="0" noProof="0" dirty="0" smtClean="0">
                <a:ln>
                  <a:noFill/>
                </a:ln>
                <a:effectLst/>
                <a:uLnTx/>
                <a:uFillTx/>
                <a:latin typeface="Cambria" panose="02040503050406030204" pitchFamily="18" charset="0"/>
              </a:rPr>
              <a:t>, or hearths, of the First Agricultural Revolution.</a:t>
            </a:r>
          </a:p>
          <a:p>
            <a:pPr marL="1371600" lvl="2" indent="-457200" defTabSz="914400">
              <a:buFont typeface="Arial" panose="020B0604020202020204" pitchFamily="34" charset="0"/>
              <a:buChar char="•"/>
              <a:defRPr/>
            </a:pPr>
            <a:r>
              <a:rPr lang="en-US" sz="3200" dirty="0" smtClean="0">
                <a:latin typeface="Cambria" panose="02040503050406030204" pitchFamily="18" charset="0"/>
              </a:rPr>
              <a:t>Southwest Asia</a:t>
            </a:r>
          </a:p>
          <a:p>
            <a:pPr marL="1371600" lvl="2" indent="-457200" defTabSz="914400">
              <a:buFont typeface="Arial" panose="020B0604020202020204" pitchFamily="34" charset="0"/>
              <a:buChar char="•"/>
              <a:defRPr/>
            </a:pPr>
            <a:r>
              <a:rPr kumimoji="0" lang="en-US" sz="3200" i="0" u="none" strike="noStrike" kern="1200" cap="none" spc="0" normalizeH="0" noProof="0" dirty="0" smtClean="0">
                <a:ln>
                  <a:noFill/>
                </a:ln>
                <a:effectLst/>
                <a:uLnTx/>
                <a:uFillTx/>
                <a:latin typeface="Cambria" panose="02040503050406030204" pitchFamily="18" charset="0"/>
              </a:rPr>
              <a:t>East Asia</a:t>
            </a:r>
          </a:p>
          <a:p>
            <a:pPr marL="1371600" lvl="2" indent="-457200" defTabSz="914400">
              <a:buFont typeface="Arial" panose="020B0604020202020204" pitchFamily="34" charset="0"/>
              <a:buChar char="•"/>
              <a:defRPr/>
            </a:pPr>
            <a:r>
              <a:rPr lang="en-US" sz="3200" dirty="0" smtClean="0">
                <a:latin typeface="Cambria" panose="02040503050406030204" pitchFamily="18" charset="0"/>
              </a:rPr>
              <a:t>South Asia</a:t>
            </a:r>
          </a:p>
          <a:p>
            <a:pPr marL="1371600" lvl="2" indent="-457200" defTabSz="914400">
              <a:buFont typeface="Arial" panose="020B0604020202020204" pitchFamily="34" charset="0"/>
              <a:buChar char="•"/>
              <a:defRPr/>
            </a:pPr>
            <a:r>
              <a:rPr kumimoji="0" lang="en-US" sz="3200" i="0" u="none" strike="noStrike" kern="1200" cap="none" spc="0" normalizeH="0" noProof="0" dirty="0" smtClean="0">
                <a:ln>
                  <a:noFill/>
                </a:ln>
                <a:effectLst/>
                <a:uLnTx/>
                <a:uFillTx/>
                <a:latin typeface="Cambria" panose="02040503050406030204" pitchFamily="18" charset="0"/>
              </a:rPr>
              <a:t>Africa</a:t>
            </a:r>
          </a:p>
          <a:p>
            <a:pPr marL="1371600" lvl="2" indent="-457200" defTabSz="914400">
              <a:buFont typeface="Arial" panose="020B0604020202020204" pitchFamily="34" charset="0"/>
              <a:buChar char="•"/>
              <a:defRPr/>
            </a:pPr>
            <a:r>
              <a:rPr lang="en-US" sz="3200" dirty="0" smtClean="0">
                <a:latin typeface="Cambria" panose="02040503050406030204" pitchFamily="18" charset="0"/>
              </a:rPr>
              <a:t>The Americas</a:t>
            </a:r>
          </a:p>
        </p:txBody>
      </p:sp>
      <p:sp>
        <p:nvSpPr>
          <p:cNvPr id="6" name="Title 1"/>
          <p:cNvSpPr>
            <a:spLocks noGrp="1"/>
          </p:cNvSpPr>
          <p:nvPr>
            <p:ph type="title"/>
          </p:nvPr>
        </p:nvSpPr>
        <p:spPr>
          <a:xfrm>
            <a:off x="581192" y="702156"/>
            <a:ext cx="11029616" cy="1013800"/>
          </a:xfrm>
        </p:spPr>
        <p:txBody>
          <a:bodyPr>
            <a:normAutofit/>
          </a:bodyPr>
          <a:lstStyle/>
          <a:p>
            <a:r>
              <a:rPr lang="en-US" sz="4400" dirty="0" smtClean="0">
                <a:solidFill>
                  <a:schemeClr val="bg1">
                    <a:lumMod val="95000"/>
                  </a:schemeClr>
                </a:solidFill>
                <a:latin typeface="Cambria" panose="02040503050406030204"/>
              </a:rPr>
              <a:t>plant and animal domestication</a:t>
            </a:r>
            <a:endParaRPr lang="en-US" dirty="0">
              <a:solidFill>
                <a:schemeClr val="accent1">
                  <a:lumMod val="10000"/>
                  <a:lumOff val="90000"/>
                </a:schemeClr>
              </a:solidFill>
            </a:endParaRPr>
          </a:p>
        </p:txBody>
      </p:sp>
    </p:spTree>
    <p:extLst>
      <p:ext uri="{BB962C8B-B14F-4D97-AF65-F5344CB8AC3E}">
        <p14:creationId xmlns:p14="http://schemas.microsoft.com/office/powerpoint/2010/main" val="1525459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TCL_12e_Figure_09_02_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46" y="680523"/>
            <a:ext cx="11559654" cy="61774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5773056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87674" y="1922318"/>
            <a:ext cx="11029616" cy="4031873"/>
          </a:xfrm>
          <a:prstGeom prst="rect">
            <a:avLst/>
          </a:prstGeom>
          <a:noFill/>
        </p:spPr>
        <p:txBody>
          <a:bodyPr wrap="square" rtlCol="0">
            <a:spAutoFit/>
          </a:bodyPr>
          <a:lstStyle/>
          <a:p>
            <a:pPr marL="457200" indent="-457200" defTabSz="914400">
              <a:buFont typeface="Arial" panose="020B0604020202020204" pitchFamily="34" charset="0"/>
              <a:buChar char="•"/>
              <a:defRPr/>
            </a:pPr>
            <a:r>
              <a:rPr lang="en-US" sz="3200" dirty="0">
                <a:latin typeface="Cambria" panose="02040503050406030204" pitchFamily="18" charset="0"/>
              </a:rPr>
              <a:t>Carl Sauer – mid 20</a:t>
            </a:r>
            <a:r>
              <a:rPr lang="en-US" sz="3200" baseline="30000" dirty="0">
                <a:latin typeface="Cambria" panose="02040503050406030204" pitchFamily="18" charset="0"/>
              </a:rPr>
              <a:t>th</a:t>
            </a:r>
            <a:r>
              <a:rPr lang="en-US" sz="3200" dirty="0">
                <a:latin typeface="Cambria" panose="02040503050406030204" pitchFamily="18" charset="0"/>
              </a:rPr>
              <a:t> century</a:t>
            </a:r>
          </a:p>
          <a:p>
            <a:pPr marL="1371600" lvl="2" indent="-457200" defTabSz="914400">
              <a:buFont typeface="Arial" panose="020B0604020202020204" pitchFamily="34" charset="0"/>
              <a:buChar char="•"/>
              <a:defRPr/>
            </a:pPr>
            <a:r>
              <a:rPr lang="en-US" sz="3200" dirty="0">
                <a:latin typeface="Cambria" panose="02040503050406030204" pitchFamily="18" charset="0"/>
              </a:rPr>
              <a:t>Animal domestication, the raising and caring for animals by humans for protection or food, </a:t>
            </a:r>
            <a:r>
              <a:rPr lang="en-US" sz="3200" dirty="0" smtClean="0">
                <a:latin typeface="Cambria" panose="02040503050406030204" pitchFamily="18" charset="0"/>
              </a:rPr>
              <a:t>probably began in Central Asia (dogs) and then in Southwest Asia (goats and sheep).</a:t>
            </a:r>
          </a:p>
          <a:p>
            <a:pPr marL="1371600" lvl="2" indent="-457200" defTabSz="914400">
              <a:buFont typeface="Arial" panose="020B0604020202020204" pitchFamily="34" charset="0"/>
              <a:buChar char="•"/>
              <a:defRPr/>
            </a:pPr>
            <a:r>
              <a:rPr lang="en-US" sz="3200" dirty="0" smtClean="0">
                <a:latin typeface="Cambria" panose="02040503050406030204" pitchFamily="18" charset="0"/>
              </a:rPr>
              <a:t>Plant domestication, the growing of crops that people planted, raised, and harvested, probably began </a:t>
            </a:r>
            <a:r>
              <a:rPr lang="en-US" sz="3200" i="1" dirty="0" smtClean="0">
                <a:latin typeface="Cambria" panose="02040503050406030204" pitchFamily="18" charset="0"/>
              </a:rPr>
              <a:t>after</a:t>
            </a:r>
            <a:r>
              <a:rPr lang="en-US" sz="3200" dirty="0" smtClean="0">
                <a:latin typeface="Cambria" panose="02040503050406030204" pitchFamily="18" charset="0"/>
              </a:rPr>
              <a:t> animal domestication.</a:t>
            </a:r>
            <a:endParaRPr lang="en-US" sz="3200" dirty="0">
              <a:latin typeface="Cambria" panose="02040503050406030204" pitchFamily="18" charset="0"/>
            </a:endParaRPr>
          </a:p>
        </p:txBody>
      </p:sp>
      <p:sp>
        <p:nvSpPr>
          <p:cNvPr id="6" name="Title 1"/>
          <p:cNvSpPr>
            <a:spLocks noGrp="1"/>
          </p:cNvSpPr>
          <p:nvPr>
            <p:ph type="title"/>
          </p:nvPr>
        </p:nvSpPr>
        <p:spPr>
          <a:xfrm>
            <a:off x="581192" y="702156"/>
            <a:ext cx="11029616" cy="1013800"/>
          </a:xfrm>
        </p:spPr>
        <p:txBody>
          <a:bodyPr>
            <a:normAutofit/>
          </a:bodyPr>
          <a:lstStyle/>
          <a:p>
            <a:r>
              <a:rPr lang="en-US" sz="4400" dirty="0" smtClean="0">
                <a:solidFill>
                  <a:schemeClr val="bg1">
                    <a:lumMod val="95000"/>
                  </a:schemeClr>
                </a:solidFill>
                <a:latin typeface="Cambria" panose="02040503050406030204"/>
              </a:rPr>
              <a:t>plant and animal domestication</a:t>
            </a:r>
            <a:endParaRPr lang="en-US" dirty="0">
              <a:solidFill>
                <a:schemeClr val="accent1">
                  <a:lumMod val="10000"/>
                  <a:lumOff val="90000"/>
                </a:schemeClr>
              </a:solidFill>
            </a:endParaRPr>
          </a:p>
        </p:txBody>
      </p:sp>
    </p:spTree>
    <p:extLst>
      <p:ext uri="{BB962C8B-B14F-4D97-AF65-F5344CB8AC3E}">
        <p14:creationId xmlns:p14="http://schemas.microsoft.com/office/powerpoint/2010/main" val="33904562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429124" y="600503"/>
            <a:ext cx="6439998" cy="6107373"/>
          </a:xfrm>
          <a:prstGeom prst="rect">
            <a:avLst/>
          </a:prstGeom>
        </p:spPr>
      </p:pic>
      <p:pic>
        <p:nvPicPr>
          <p:cNvPr id="3074" name="Picture 2" descr="Image result for fertile crescent agricult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2895" y="1300802"/>
            <a:ext cx="2095500" cy="257175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228617" y="931470"/>
            <a:ext cx="1704056" cy="369332"/>
          </a:xfrm>
          <a:prstGeom prst="rect">
            <a:avLst/>
          </a:prstGeom>
          <a:noFill/>
        </p:spPr>
        <p:txBody>
          <a:bodyPr wrap="none" rtlCol="0">
            <a:spAutoFit/>
          </a:bodyPr>
          <a:lstStyle/>
          <a:p>
            <a:r>
              <a:rPr lang="en-US" dirty="0" smtClean="0"/>
              <a:t>Fertile Crescent</a:t>
            </a:r>
            <a:endParaRPr lang="en-US" dirty="0"/>
          </a:p>
        </p:txBody>
      </p:sp>
      <p:pic>
        <p:nvPicPr>
          <p:cNvPr id="4" name="Picture 3" descr="Pile of kidney beans - Free Stock Image"/>
          <p:cNvPicPr>
            <a:picLocks noChangeAspect="1"/>
          </p:cNvPicPr>
          <p:nvPr/>
        </p:nvPicPr>
        <p:blipFill rotWithShape="1">
          <a:blip r:embed="rId5">
            <a:extLst>
              <a:ext uri="{28A0092B-C50C-407E-A947-70E740481C1C}">
                <a14:useLocalDpi xmlns:a14="http://schemas.microsoft.com/office/drawing/2010/main" val="0"/>
              </a:ext>
            </a:extLst>
          </a:blip>
          <a:srcRect l="12732" t="9692" r="7173" b="18472"/>
          <a:stretch/>
        </p:blipFill>
        <p:spPr>
          <a:xfrm>
            <a:off x="9618881" y="4706478"/>
            <a:ext cx="2440219" cy="1719618"/>
          </a:xfrm>
          <a:prstGeom prst="rect">
            <a:avLst/>
          </a:prstGeom>
        </p:spPr>
      </p:pic>
      <p:sp>
        <p:nvSpPr>
          <p:cNvPr id="6" name="TextBox 5"/>
          <p:cNvSpPr txBox="1"/>
          <p:nvPr/>
        </p:nvSpPr>
        <p:spPr>
          <a:xfrm>
            <a:off x="10242162" y="4104849"/>
            <a:ext cx="1040862" cy="369332"/>
          </a:xfrm>
          <a:prstGeom prst="rect">
            <a:avLst/>
          </a:prstGeom>
          <a:noFill/>
        </p:spPr>
        <p:txBody>
          <a:bodyPr wrap="none" rtlCol="0">
            <a:spAutoFit/>
          </a:bodyPr>
          <a:lstStyle/>
          <a:p>
            <a:r>
              <a:rPr lang="en-US" dirty="0" smtClean="0"/>
              <a:t>Soybeans</a:t>
            </a:r>
            <a:endParaRPr lang="en-US" dirty="0"/>
          </a:p>
        </p:txBody>
      </p:sp>
      <p:pic>
        <p:nvPicPr>
          <p:cNvPr id="3076" name="Picture 4" descr="Image result for sorghum"/>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32895" y="4651055"/>
            <a:ext cx="2414055" cy="177504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7573134" y="4097057"/>
            <a:ext cx="1015021" cy="369332"/>
          </a:xfrm>
          <a:prstGeom prst="rect">
            <a:avLst/>
          </a:prstGeom>
          <a:noFill/>
        </p:spPr>
        <p:txBody>
          <a:bodyPr wrap="none" rtlCol="0">
            <a:spAutoFit/>
          </a:bodyPr>
          <a:lstStyle/>
          <a:p>
            <a:r>
              <a:rPr lang="en-US" dirty="0" smtClean="0"/>
              <a:t>Sorghum</a:t>
            </a:r>
            <a:endParaRPr lang="en-US" dirty="0"/>
          </a:p>
        </p:txBody>
      </p:sp>
      <p:pic>
        <p:nvPicPr>
          <p:cNvPr id="3080" name="Picture 8" descr="Image result for coffee plant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60407" y="1300802"/>
            <a:ext cx="2571751" cy="257175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0242162" y="931470"/>
            <a:ext cx="809196" cy="369332"/>
          </a:xfrm>
          <a:prstGeom prst="rect">
            <a:avLst/>
          </a:prstGeom>
          <a:noFill/>
        </p:spPr>
        <p:txBody>
          <a:bodyPr wrap="none" rtlCol="0">
            <a:spAutoFit/>
          </a:bodyPr>
          <a:lstStyle/>
          <a:p>
            <a:r>
              <a:rPr lang="en-US" dirty="0" smtClean="0"/>
              <a:t>Coffee</a:t>
            </a:r>
            <a:endParaRPr lang="en-US" dirty="0"/>
          </a:p>
        </p:txBody>
      </p:sp>
    </p:spTree>
    <p:extLst>
      <p:ext uri="{BB962C8B-B14F-4D97-AF65-F5344CB8AC3E}">
        <p14:creationId xmlns:p14="http://schemas.microsoft.com/office/powerpoint/2010/main" val="12363190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87674" y="1922318"/>
            <a:ext cx="11029616" cy="4031873"/>
          </a:xfrm>
          <a:prstGeom prst="rect">
            <a:avLst/>
          </a:prstGeom>
          <a:noFill/>
        </p:spPr>
        <p:txBody>
          <a:bodyPr wrap="square" rtlCol="0">
            <a:spAutoFit/>
          </a:bodyPr>
          <a:lstStyle/>
          <a:p>
            <a:pPr marL="457200" indent="-457200" defTabSz="914400">
              <a:buFont typeface="Arial" panose="020B0604020202020204" pitchFamily="34" charset="0"/>
              <a:buChar char="•"/>
              <a:defRPr/>
            </a:pPr>
            <a:r>
              <a:rPr lang="en-US" sz="3200" b="1" dirty="0" smtClean="0">
                <a:latin typeface="Cambria" panose="02040503050406030204" pitchFamily="18" charset="0"/>
              </a:rPr>
              <a:t>Diffusion of the First Agricultural Revolution</a:t>
            </a:r>
            <a:endParaRPr lang="en-US" sz="3200" b="1" dirty="0">
              <a:latin typeface="Cambria" panose="02040503050406030204" pitchFamily="18" charset="0"/>
            </a:endParaRPr>
          </a:p>
          <a:p>
            <a:pPr marL="1371600" lvl="2" indent="-457200" defTabSz="914400">
              <a:buFont typeface="Arial" panose="020B0604020202020204" pitchFamily="34" charset="0"/>
              <a:buChar char="•"/>
              <a:defRPr/>
            </a:pPr>
            <a:r>
              <a:rPr lang="en-US" sz="3200" dirty="0" smtClean="0">
                <a:latin typeface="Cambria" panose="02040503050406030204" pitchFamily="18" charset="0"/>
              </a:rPr>
              <a:t>The major hearths led to the first civilizations, large societies with cities and powerful states.</a:t>
            </a:r>
          </a:p>
          <a:p>
            <a:pPr marL="1371600" lvl="2" indent="-457200" defTabSz="914400">
              <a:buFont typeface="Arial" panose="020B0604020202020204" pitchFamily="34" charset="0"/>
              <a:buChar char="•"/>
              <a:defRPr/>
            </a:pPr>
            <a:r>
              <a:rPr lang="en-US" sz="3200" dirty="0" smtClean="0">
                <a:latin typeface="Cambria" panose="02040503050406030204" pitchFamily="18" charset="0"/>
              </a:rPr>
              <a:t>Civilization brought increased trade, larger empires, and conquest.</a:t>
            </a:r>
          </a:p>
          <a:p>
            <a:pPr marL="1371600" lvl="2" indent="-457200" defTabSz="914400">
              <a:buFont typeface="Arial" panose="020B0604020202020204" pitchFamily="34" charset="0"/>
              <a:buChar char="•"/>
              <a:defRPr/>
            </a:pPr>
            <a:r>
              <a:rPr lang="en-US" sz="3200" dirty="0" smtClean="0">
                <a:latin typeface="Cambria" panose="02040503050406030204" pitchFamily="18" charset="0"/>
              </a:rPr>
              <a:t>People had time to specialize in work and developed new occupations and technologies (metalwork, artists, soldiers, weavers, etc.)</a:t>
            </a:r>
            <a:endParaRPr lang="en-US" sz="3200" dirty="0">
              <a:latin typeface="Cambria" panose="02040503050406030204" pitchFamily="18" charset="0"/>
            </a:endParaRPr>
          </a:p>
        </p:txBody>
      </p:sp>
      <p:sp>
        <p:nvSpPr>
          <p:cNvPr id="6" name="Title 1"/>
          <p:cNvSpPr>
            <a:spLocks noGrp="1"/>
          </p:cNvSpPr>
          <p:nvPr>
            <p:ph type="title"/>
          </p:nvPr>
        </p:nvSpPr>
        <p:spPr>
          <a:xfrm>
            <a:off x="581192" y="702156"/>
            <a:ext cx="11029616" cy="1013800"/>
          </a:xfrm>
        </p:spPr>
        <p:txBody>
          <a:bodyPr>
            <a:normAutofit/>
          </a:bodyPr>
          <a:lstStyle/>
          <a:p>
            <a:r>
              <a:rPr lang="en-US" sz="4400" dirty="0" smtClean="0">
                <a:solidFill>
                  <a:schemeClr val="bg1">
                    <a:lumMod val="95000"/>
                  </a:schemeClr>
                </a:solidFill>
                <a:latin typeface="Cambria" panose="02040503050406030204"/>
              </a:rPr>
              <a:t>plant and animal domestication</a:t>
            </a:r>
            <a:endParaRPr lang="en-US" dirty="0">
              <a:solidFill>
                <a:schemeClr val="accent1">
                  <a:lumMod val="10000"/>
                  <a:lumOff val="90000"/>
                </a:schemeClr>
              </a:solidFill>
            </a:endParaRPr>
          </a:p>
        </p:txBody>
      </p:sp>
    </p:spTree>
    <p:extLst>
      <p:ext uri="{BB962C8B-B14F-4D97-AF65-F5344CB8AC3E}">
        <p14:creationId xmlns:p14="http://schemas.microsoft.com/office/powerpoint/2010/main" val="1704930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early metalwork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825" y="709682"/>
            <a:ext cx="3231875" cy="313592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100" name="Picture 4" descr="Image result for early forms of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5062" y="709682"/>
            <a:ext cx="4181237" cy="313592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102" name="Picture 6" descr="Image result for early soldiers 1300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6299" y="1064524"/>
            <a:ext cx="3860002" cy="5363572"/>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Relate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10435" y="4066883"/>
            <a:ext cx="3979697" cy="2636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93282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87674" y="1922318"/>
            <a:ext cx="11029616" cy="4031873"/>
          </a:xfrm>
          <a:prstGeom prst="rect">
            <a:avLst/>
          </a:prstGeom>
          <a:noFill/>
        </p:spPr>
        <p:txBody>
          <a:bodyPr wrap="square" rtlCol="0">
            <a:spAutoFit/>
          </a:bodyPr>
          <a:lstStyle/>
          <a:p>
            <a:pPr marL="457200" indent="-457200" defTabSz="914400">
              <a:buFont typeface="Arial" panose="020B0604020202020204" pitchFamily="34" charset="0"/>
              <a:buChar char="•"/>
              <a:defRPr/>
            </a:pPr>
            <a:r>
              <a:rPr lang="en-US" sz="3200" b="1" dirty="0" smtClean="0">
                <a:latin typeface="Cambria" panose="02040503050406030204" pitchFamily="18" charset="0"/>
              </a:rPr>
              <a:t>Diffusion of the First Agricultural Revolution</a:t>
            </a:r>
            <a:endParaRPr lang="en-US" sz="3200" b="1" dirty="0">
              <a:latin typeface="Cambria" panose="02040503050406030204" pitchFamily="18" charset="0"/>
            </a:endParaRPr>
          </a:p>
          <a:p>
            <a:pPr marL="1371600" lvl="2" indent="-457200" defTabSz="914400">
              <a:buFont typeface="Arial" panose="020B0604020202020204" pitchFamily="34" charset="0"/>
              <a:buChar char="•"/>
              <a:defRPr/>
            </a:pPr>
            <a:r>
              <a:rPr lang="en-US" sz="3200" dirty="0" smtClean="0">
                <a:latin typeface="Cambria" panose="02040503050406030204" pitchFamily="18" charset="0"/>
              </a:rPr>
              <a:t>Increased trade between cultures</a:t>
            </a:r>
          </a:p>
          <a:p>
            <a:pPr marL="1371600" lvl="2" indent="-457200" defTabSz="914400">
              <a:buFont typeface="Arial" panose="020B0604020202020204" pitchFamily="34" charset="0"/>
              <a:buChar char="•"/>
              <a:defRPr/>
            </a:pPr>
            <a:r>
              <a:rPr lang="en-US" sz="3200" dirty="0" smtClean="0">
                <a:latin typeface="Cambria" panose="02040503050406030204" pitchFamily="18" charset="0"/>
              </a:rPr>
              <a:t>Somewhat expansive considering the transportation of that time</a:t>
            </a:r>
          </a:p>
          <a:p>
            <a:pPr marL="1371600" lvl="2" indent="-457200" defTabSz="914400">
              <a:buFont typeface="Arial" panose="020B0604020202020204" pitchFamily="34" charset="0"/>
              <a:buChar char="•"/>
              <a:defRPr/>
            </a:pPr>
            <a:r>
              <a:rPr lang="en-US" sz="3200" dirty="0" smtClean="0">
                <a:latin typeface="Cambria" panose="02040503050406030204" pitchFamily="18" charset="0"/>
              </a:rPr>
              <a:t>Example: Roman Empire traded from present-day England to Africa and Southwest Asia</a:t>
            </a:r>
          </a:p>
          <a:p>
            <a:pPr marL="1371600" lvl="2" indent="-457200" defTabSz="914400">
              <a:buFont typeface="Arial" panose="020B0604020202020204" pitchFamily="34" charset="0"/>
              <a:buChar char="•"/>
              <a:defRPr/>
            </a:pPr>
            <a:r>
              <a:rPr lang="en-US" sz="3200" dirty="0" smtClean="0">
                <a:latin typeface="Cambria" panose="02040503050406030204" pitchFamily="18" charset="0"/>
              </a:rPr>
              <a:t>Example: Silk Roads, the routes connecting Rome with China, people traded silk, rice, and other goods.</a:t>
            </a:r>
            <a:endParaRPr lang="en-US" sz="3200" dirty="0">
              <a:latin typeface="Cambria" panose="02040503050406030204" pitchFamily="18" charset="0"/>
            </a:endParaRPr>
          </a:p>
        </p:txBody>
      </p:sp>
      <p:sp>
        <p:nvSpPr>
          <p:cNvPr id="6" name="Title 1"/>
          <p:cNvSpPr>
            <a:spLocks noGrp="1"/>
          </p:cNvSpPr>
          <p:nvPr>
            <p:ph type="title"/>
          </p:nvPr>
        </p:nvSpPr>
        <p:spPr>
          <a:xfrm>
            <a:off x="581192" y="702156"/>
            <a:ext cx="11029616" cy="1013800"/>
          </a:xfrm>
        </p:spPr>
        <p:txBody>
          <a:bodyPr>
            <a:normAutofit/>
          </a:bodyPr>
          <a:lstStyle/>
          <a:p>
            <a:r>
              <a:rPr lang="en-US" sz="4400" dirty="0" smtClean="0">
                <a:solidFill>
                  <a:schemeClr val="bg1">
                    <a:lumMod val="95000"/>
                  </a:schemeClr>
                </a:solidFill>
                <a:latin typeface="Cambria" panose="02040503050406030204"/>
              </a:rPr>
              <a:t>plant and animal domestication</a:t>
            </a:r>
            <a:endParaRPr lang="en-US" dirty="0">
              <a:solidFill>
                <a:schemeClr val="accent1">
                  <a:lumMod val="10000"/>
                  <a:lumOff val="90000"/>
                </a:schemeClr>
              </a:solidFill>
            </a:endParaRPr>
          </a:p>
        </p:txBody>
      </p:sp>
    </p:spTree>
    <p:extLst>
      <p:ext uri="{BB962C8B-B14F-4D97-AF65-F5344CB8AC3E}">
        <p14:creationId xmlns:p14="http://schemas.microsoft.com/office/powerpoint/2010/main" val="37783553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541" y="839266"/>
            <a:ext cx="10789930" cy="581644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7343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grpSp>
        <p:nvGrpSpPr>
          <p:cNvPr id="11" name="Group 10"/>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2" name="Rectangle 1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7F8D9227-CEDC-4D54-81B1-F7ACA940485C}"/>
              </a:ext>
            </a:extLst>
          </p:cNvPr>
          <p:cNvSpPr>
            <a:spLocks noGrp="1"/>
          </p:cNvSpPr>
          <p:nvPr>
            <p:ph type="ctrTitle"/>
          </p:nvPr>
        </p:nvSpPr>
        <p:spPr>
          <a:xfrm>
            <a:off x="751918" y="4666945"/>
            <a:ext cx="10688162" cy="1475013"/>
          </a:xfrm>
        </p:spPr>
        <p:txBody>
          <a:bodyPr>
            <a:normAutofit/>
          </a:bodyPr>
          <a:lstStyle/>
          <a:p>
            <a:pPr algn="ctr"/>
            <a:r>
              <a:rPr lang="en-US" sz="3700" dirty="0">
                <a:latin typeface="Cambria" panose="02040503050406030204" pitchFamily="18" charset="0"/>
              </a:rPr>
              <a:t>Unit </a:t>
            </a:r>
            <a:r>
              <a:rPr lang="en-US" sz="3700" dirty="0" smtClean="0">
                <a:latin typeface="Cambria" panose="02040503050406030204" pitchFamily="18" charset="0"/>
              </a:rPr>
              <a:t>5 </a:t>
            </a:r>
            <a:r>
              <a:rPr lang="en-US" sz="3700" dirty="0">
                <a:latin typeface="Cambria" panose="02040503050406030204" pitchFamily="18" charset="0"/>
              </a:rPr>
              <a:t>– </a:t>
            </a:r>
            <a:r>
              <a:rPr lang="en-US" sz="3700" dirty="0" smtClean="0">
                <a:latin typeface="Cambria" panose="02040503050406030204" pitchFamily="18" charset="0"/>
              </a:rPr>
              <a:t>Agriculture, food, &amp; rural land use</a:t>
            </a:r>
            <a:endParaRPr lang="en-US" sz="3700" dirty="0">
              <a:latin typeface="Cambria" panose="02040503050406030204" pitchFamily="18" charset="0"/>
            </a:endParaRPr>
          </a:p>
        </p:txBody>
      </p:sp>
      <p:sp>
        <p:nvSpPr>
          <p:cNvPr id="3" name="Subtitle 2">
            <a:extLst>
              <a:ext uri="{FF2B5EF4-FFF2-40B4-BE49-F238E27FC236}">
                <a16:creationId xmlns:a16="http://schemas.microsoft.com/office/drawing/2014/main" id="{52F2BC69-16E2-4ECA-ADBB-826DE7639E9F}"/>
              </a:ext>
            </a:extLst>
          </p:cNvPr>
          <p:cNvSpPr>
            <a:spLocks noGrp="1"/>
          </p:cNvSpPr>
          <p:nvPr>
            <p:ph type="subTitle" idx="1"/>
          </p:nvPr>
        </p:nvSpPr>
        <p:spPr>
          <a:xfrm>
            <a:off x="446533" y="6141958"/>
            <a:ext cx="11298932" cy="677438"/>
          </a:xfrm>
        </p:spPr>
        <p:txBody>
          <a:bodyPr>
            <a:normAutofit/>
          </a:bodyPr>
          <a:lstStyle/>
          <a:p>
            <a:pPr algn="ctr"/>
            <a:r>
              <a:rPr lang="en-US" sz="3600" dirty="0" err="1" smtClean="0">
                <a:solidFill>
                  <a:schemeClr val="accent5"/>
                </a:solidFill>
                <a:latin typeface="Cambria" panose="02040503050406030204" pitchFamily="18" charset="0"/>
              </a:rPr>
              <a:t>Ch</a:t>
            </a:r>
            <a:r>
              <a:rPr lang="en-US" sz="3600" dirty="0" smtClean="0">
                <a:solidFill>
                  <a:schemeClr val="accent5"/>
                </a:solidFill>
                <a:latin typeface="Cambria" panose="02040503050406030204" pitchFamily="18" charset="0"/>
              </a:rPr>
              <a:t> 12: The Development of Agriculture</a:t>
            </a:r>
            <a:endParaRPr lang="en-US" sz="3600" dirty="0">
              <a:solidFill>
                <a:schemeClr val="accent5"/>
              </a:solidFill>
              <a:latin typeface="Cambria" panose="02040503050406030204" pitchFamily="18" charset="0"/>
            </a:endParaRPr>
          </a:p>
        </p:txBody>
      </p:sp>
      <p:pic>
        <p:nvPicPr>
          <p:cNvPr id="15" name="Picture 4" descr="TCL_12e_ChOpener_09_00_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533" y="548640"/>
            <a:ext cx="11298932" cy="48130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3220678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87674" y="1922318"/>
            <a:ext cx="11029616" cy="4708981"/>
          </a:xfrm>
          <a:prstGeom prst="rect">
            <a:avLst/>
          </a:prstGeom>
          <a:noFill/>
        </p:spPr>
        <p:txBody>
          <a:bodyPr wrap="square" rtlCol="0">
            <a:spAutoFit/>
          </a:bodyPr>
          <a:lstStyle/>
          <a:p>
            <a:pPr marL="457200" indent="-457200" defTabSz="914400">
              <a:buFont typeface="Arial" panose="020B0604020202020204" pitchFamily="34" charset="0"/>
              <a:buChar char="•"/>
              <a:defRPr/>
            </a:pPr>
            <a:r>
              <a:rPr lang="en-US" sz="3000" b="1" dirty="0" smtClean="0">
                <a:latin typeface="Cambria" panose="02040503050406030204" pitchFamily="18" charset="0"/>
              </a:rPr>
              <a:t>Diffusion of the First Agricultural Revolution</a:t>
            </a:r>
            <a:endParaRPr lang="en-US" sz="3000" b="1" dirty="0">
              <a:latin typeface="Cambria" panose="02040503050406030204" pitchFamily="18" charset="0"/>
            </a:endParaRPr>
          </a:p>
          <a:p>
            <a:pPr marL="1371600" lvl="2" indent="-457200" defTabSz="914400">
              <a:buFont typeface="Arial" panose="020B0604020202020204" pitchFamily="34" charset="0"/>
              <a:buChar char="•"/>
              <a:defRPr/>
            </a:pPr>
            <a:r>
              <a:rPr lang="en-US" sz="3000" dirty="0" smtClean="0">
                <a:latin typeface="Cambria" panose="02040503050406030204" pitchFamily="18" charset="0"/>
              </a:rPr>
              <a:t>The Columbian Exchange was the global movement of plants and animals between Afro-Eurasia and the Americas.</a:t>
            </a:r>
          </a:p>
          <a:p>
            <a:pPr marL="1371600" lvl="2" indent="-457200" defTabSz="914400">
              <a:buFont typeface="Arial" panose="020B0604020202020204" pitchFamily="34" charset="0"/>
              <a:buChar char="•"/>
              <a:defRPr/>
            </a:pPr>
            <a:r>
              <a:rPr lang="en-US" sz="3000" dirty="0" smtClean="0">
                <a:latin typeface="Cambria" panose="02040503050406030204" pitchFamily="18" charset="0"/>
              </a:rPr>
              <a:t>Examples</a:t>
            </a:r>
          </a:p>
          <a:p>
            <a:pPr marL="2286000" lvl="4" indent="-457200" defTabSz="914400">
              <a:buFont typeface="Arial" panose="020B0604020202020204" pitchFamily="34" charset="0"/>
              <a:buChar char="•"/>
              <a:defRPr/>
            </a:pPr>
            <a:r>
              <a:rPr lang="en-US" sz="3000" dirty="0" smtClean="0">
                <a:latin typeface="Cambria" panose="02040503050406030204" pitchFamily="18" charset="0"/>
              </a:rPr>
              <a:t>Coffee (from eastern Africa) and bananas (from New Guinea) continue to be grown in the Americas</a:t>
            </a:r>
          </a:p>
          <a:p>
            <a:pPr marL="2286000" lvl="4" indent="-457200" defTabSz="914400">
              <a:buFont typeface="Arial" panose="020B0604020202020204" pitchFamily="34" charset="0"/>
              <a:buChar char="•"/>
              <a:defRPr/>
            </a:pPr>
            <a:r>
              <a:rPr lang="en-US" sz="3000" dirty="0" smtClean="0">
                <a:latin typeface="Cambria" panose="02040503050406030204" pitchFamily="18" charset="0"/>
              </a:rPr>
              <a:t>Potatoes (from northwest South America) and maize (from southern Mexico) thrive in Europe, Asia, and Africa.</a:t>
            </a:r>
            <a:endParaRPr lang="en-US" sz="3000" dirty="0">
              <a:latin typeface="Cambria" panose="02040503050406030204" pitchFamily="18" charset="0"/>
            </a:endParaRPr>
          </a:p>
        </p:txBody>
      </p:sp>
      <p:sp>
        <p:nvSpPr>
          <p:cNvPr id="6" name="Title 1"/>
          <p:cNvSpPr>
            <a:spLocks noGrp="1"/>
          </p:cNvSpPr>
          <p:nvPr>
            <p:ph type="title"/>
          </p:nvPr>
        </p:nvSpPr>
        <p:spPr>
          <a:xfrm>
            <a:off x="581192" y="702156"/>
            <a:ext cx="11029616" cy="1013800"/>
          </a:xfrm>
        </p:spPr>
        <p:txBody>
          <a:bodyPr>
            <a:normAutofit/>
          </a:bodyPr>
          <a:lstStyle/>
          <a:p>
            <a:r>
              <a:rPr lang="en-US" sz="4400" dirty="0" smtClean="0">
                <a:solidFill>
                  <a:schemeClr val="bg1">
                    <a:lumMod val="95000"/>
                  </a:schemeClr>
                </a:solidFill>
                <a:latin typeface="Cambria" panose="02040503050406030204"/>
              </a:rPr>
              <a:t>plant and animal domestication</a:t>
            </a:r>
            <a:endParaRPr lang="en-US" dirty="0">
              <a:solidFill>
                <a:schemeClr val="accent1">
                  <a:lumMod val="10000"/>
                  <a:lumOff val="90000"/>
                </a:schemeClr>
              </a:solidFill>
            </a:endParaRPr>
          </a:p>
        </p:txBody>
      </p:sp>
    </p:spTree>
    <p:extLst>
      <p:ext uri="{BB962C8B-B14F-4D97-AF65-F5344CB8AC3E}">
        <p14:creationId xmlns:p14="http://schemas.microsoft.com/office/powerpoint/2010/main" val="1295603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7D656ECC-9496-488F-BC2C-E6416E6FE203}"/>
              </a:ext>
            </a:extLst>
          </p:cNvPr>
          <p:cNvSpPr txBox="1">
            <a:spLocks/>
          </p:cNvSpPr>
          <p:nvPr/>
        </p:nvSpPr>
        <p:spPr>
          <a:xfrm>
            <a:off x="605929" y="882046"/>
            <a:ext cx="6323681" cy="4857742"/>
          </a:xfrm>
          <a:prstGeom prst="rect">
            <a:avLst/>
          </a:prstGeom>
        </p:spPr>
        <p:txBody>
          <a:bodyPr vert="horz" lIns="91440" tIns="45720" rIns="91440" bIns="45720" rtlCol="0" anchor="t">
            <a:normAutofit fontScale="92500" lnSpcReduction="1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marR="0" lvl="0" indent="0" algn="just" defTabSz="457200" rtl="0" eaLnBrk="1" fontAlgn="auto" latinLnBrk="0" hangingPunct="1">
              <a:lnSpc>
                <a:spcPct val="150000"/>
              </a:lnSpc>
              <a:spcBef>
                <a:spcPct val="20000"/>
              </a:spcBef>
              <a:spcAft>
                <a:spcPts val="600"/>
              </a:spcAft>
              <a:buClr>
                <a:srgbClr val="629DD1"/>
              </a:buClr>
              <a:buSzPct val="92000"/>
              <a:buFont typeface="Wingdings 2" panose="05020102010507070707" pitchFamily="18" charset="2"/>
              <a:buNone/>
              <a:tabLst/>
              <a:defRPr/>
            </a:pPr>
            <a:r>
              <a:rPr lang="en-US" sz="2800" b="1" i="1" dirty="0" smtClean="0">
                <a:solidFill>
                  <a:sysClr val="windowText" lastClr="000000"/>
                </a:solidFill>
                <a:latin typeface="Cambria" panose="02040503050406030204"/>
              </a:rPr>
              <a:t>Twelve thousand years ago, everybody on earth was a hunter-gatherer; now almost all of use are farmers or else are fed by farmers...Farming spread mainly through farmers’ outbreeding hunters, developing more potent technology, and then killing the hunters or driving them off of all lands suitable for agriculture.</a:t>
            </a:r>
            <a:endParaRPr kumimoji="0" lang="en-US" sz="2800" b="1" i="1" u="none" strike="noStrike" kern="1200" cap="none" spc="0" normalizeH="0" baseline="0" noProof="0" dirty="0">
              <a:ln>
                <a:noFill/>
              </a:ln>
              <a:solidFill>
                <a:sysClr val="windowText" lastClr="000000"/>
              </a:solidFill>
              <a:effectLst/>
              <a:uLnTx/>
              <a:uFillTx/>
              <a:latin typeface="Cambria" panose="02040503050406030204"/>
            </a:endParaRPr>
          </a:p>
          <a:p>
            <a:pPr marL="0" marR="0" lvl="0" indent="0" algn="r" defTabSz="457200" rtl="0" eaLnBrk="1" fontAlgn="auto" latinLnBrk="0" hangingPunct="1">
              <a:lnSpc>
                <a:spcPct val="100000"/>
              </a:lnSpc>
              <a:spcBef>
                <a:spcPct val="20000"/>
              </a:spcBef>
              <a:spcAft>
                <a:spcPts val="600"/>
              </a:spcAft>
              <a:buClr>
                <a:srgbClr val="629DD1"/>
              </a:buClr>
              <a:buSzPct val="92000"/>
              <a:buFont typeface="Wingdings 2" panose="05020102010507070707" pitchFamily="18" charset="2"/>
              <a:buNone/>
              <a:tabLst/>
              <a:defRPr/>
            </a:pPr>
            <a:r>
              <a:rPr kumimoji="0" lang="en-US" sz="1500" b="1" i="0" u="none" strike="noStrike" kern="1200" cap="none" spc="0" normalizeH="0" baseline="0" noProof="0" dirty="0" smtClean="0">
                <a:ln>
                  <a:noFill/>
                </a:ln>
                <a:solidFill>
                  <a:sysClr val="windowText" lastClr="000000"/>
                </a:solidFill>
                <a:effectLst/>
                <a:uLnTx/>
                <a:uFillTx/>
                <a:latin typeface="Cambria" panose="02040503050406030204"/>
                <a:ea typeface="+mn-ea"/>
                <a:cs typeface="+mn-cs"/>
              </a:rPr>
              <a:t>-Jared Diamond</a:t>
            </a:r>
            <a:r>
              <a:rPr kumimoji="0" lang="en-US" sz="1500" b="1" i="0" u="none" strike="noStrike" kern="1200" cap="none" spc="0" normalizeH="0" noProof="0" dirty="0" smtClean="0">
                <a:ln>
                  <a:noFill/>
                </a:ln>
                <a:solidFill>
                  <a:sysClr val="windowText" lastClr="000000"/>
                </a:solidFill>
                <a:effectLst/>
                <a:uLnTx/>
                <a:uFillTx/>
                <a:latin typeface="Cambria" panose="02040503050406030204"/>
                <a:ea typeface="+mn-ea"/>
                <a:cs typeface="+mn-cs"/>
              </a:rPr>
              <a:t>, </a:t>
            </a:r>
            <a:r>
              <a:rPr kumimoji="0" lang="en-US" sz="1500" b="1" i="1" u="none" strike="noStrike" kern="1200" cap="none" spc="0" normalizeH="0" noProof="0" dirty="0" smtClean="0">
                <a:ln>
                  <a:noFill/>
                </a:ln>
                <a:solidFill>
                  <a:sysClr val="windowText" lastClr="000000"/>
                </a:solidFill>
                <a:effectLst/>
                <a:uLnTx/>
                <a:uFillTx/>
                <a:latin typeface="Cambria" panose="02040503050406030204"/>
                <a:ea typeface="+mn-ea"/>
                <a:cs typeface="+mn-cs"/>
              </a:rPr>
              <a:t>Guns, Germs and Steel: The Fates of Human Societies</a:t>
            </a:r>
            <a:endParaRPr kumimoji="0" lang="en-US" sz="1500" b="1" i="0" u="none" strike="noStrike" kern="1200" cap="none" spc="0" normalizeH="0" baseline="0" noProof="0" dirty="0">
              <a:ln>
                <a:noFill/>
              </a:ln>
              <a:solidFill>
                <a:sysClr val="windowText" lastClr="000000"/>
              </a:solidFill>
              <a:effectLst/>
              <a:uLnTx/>
              <a:uFillTx/>
              <a:latin typeface="Cambria" panose="02040503050406030204"/>
              <a:ea typeface="+mn-ea"/>
              <a:cs typeface="+mn-cs"/>
            </a:endParaRPr>
          </a:p>
        </p:txBody>
      </p:sp>
      <p:pic>
        <p:nvPicPr>
          <p:cNvPr id="2" name="Picture 1" descr="La antigua Biblos: Sociedades comparadas - Jared Diamon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53210" y="4418460"/>
            <a:ext cx="3864464" cy="2179012"/>
          </a:xfrm>
          <a:prstGeom prst="rect">
            <a:avLst/>
          </a:prstGeom>
          <a:ln>
            <a:solidFill>
              <a:schemeClr val="tx1"/>
            </a:solidFill>
          </a:ln>
        </p:spPr>
      </p:pic>
      <p:pic>
        <p:nvPicPr>
          <p:cNvPr id="3" name="Picture 2" descr="Books for Readers 141-14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3378" y="672028"/>
            <a:ext cx="2344127" cy="3564870"/>
          </a:xfrm>
          <a:prstGeom prst="rect">
            <a:avLst/>
          </a:prstGeom>
          <a:ln>
            <a:solidFill>
              <a:schemeClr val="tx1"/>
            </a:solidFill>
          </a:ln>
        </p:spPr>
      </p:pic>
    </p:spTree>
    <p:extLst>
      <p:ext uri="{BB962C8B-B14F-4D97-AF65-F5344CB8AC3E}">
        <p14:creationId xmlns:p14="http://schemas.microsoft.com/office/powerpoint/2010/main" val="2731487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87674" y="1922318"/>
            <a:ext cx="11123134" cy="4536691"/>
          </a:xfrm>
          <a:prstGeom prst="rect">
            <a:avLst/>
          </a:prstGeom>
          <a:noFill/>
        </p:spPr>
        <p:txBody>
          <a:bodyPr wrap="square" rtlCol="0">
            <a:spAutoFit/>
          </a:bodyPr>
          <a:lstStyle/>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800" i="0" u="none" strike="noStrike" kern="1200" cap="none" spc="0" normalizeH="0" baseline="0" noProof="0" dirty="0" smtClean="0">
                <a:ln>
                  <a:noFill/>
                </a:ln>
                <a:effectLst/>
                <a:uLnTx/>
                <a:uFillTx/>
                <a:latin typeface="Cambria" panose="02040503050406030204" pitchFamily="18" charset="0"/>
              </a:rPr>
              <a:t>About 12,000 years ago, people living in </a:t>
            </a:r>
            <a:r>
              <a:rPr kumimoji="0" lang="en-US" sz="2800" b="1" i="0" u="none" strike="noStrike" kern="1200" cap="none" spc="0" normalizeH="0" baseline="0" noProof="0" dirty="0" smtClean="0">
                <a:ln>
                  <a:noFill/>
                </a:ln>
                <a:effectLst/>
                <a:uLnTx/>
                <a:uFillTx/>
                <a:latin typeface="Cambria" panose="02040503050406030204" pitchFamily="18" charset="0"/>
              </a:rPr>
              <a:t>Southwest</a:t>
            </a:r>
            <a:r>
              <a:rPr kumimoji="0" lang="en-US" sz="2800" b="1" i="0" u="none" strike="noStrike" kern="1200" cap="none" spc="0" normalizeH="0" noProof="0" dirty="0" smtClean="0">
                <a:ln>
                  <a:noFill/>
                </a:ln>
                <a:effectLst/>
                <a:uLnTx/>
                <a:uFillTx/>
                <a:latin typeface="Cambria" panose="02040503050406030204" pitchFamily="18" charset="0"/>
              </a:rPr>
              <a:t> Asia</a:t>
            </a:r>
            <a:r>
              <a:rPr kumimoji="0" lang="en-US" sz="2800" i="0" u="none" strike="noStrike" kern="1200" cap="none" spc="0" normalizeH="0" noProof="0" dirty="0" smtClean="0">
                <a:ln>
                  <a:noFill/>
                </a:ln>
                <a:effectLst/>
                <a:uLnTx/>
                <a:uFillTx/>
                <a:latin typeface="Cambria" panose="02040503050406030204" pitchFamily="18" charset="0"/>
              </a:rPr>
              <a:t> began to grow crops and raise animals </a:t>
            </a:r>
            <a:r>
              <a:rPr kumimoji="0" lang="en-US" sz="2800" i="1" u="none" strike="noStrike" kern="1200" cap="none" spc="0" normalizeH="0" noProof="0" dirty="0" smtClean="0">
                <a:ln>
                  <a:noFill/>
                </a:ln>
                <a:effectLst/>
                <a:uLnTx/>
                <a:uFillTx/>
                <a:latin typeface="Cambria" panose="02040503050406030204" pitchFamily="18" charset="0"/>
              </a:rPr>
              <a:t>intentionally</a:t>
            </a:r>
            <a:r>
              <a:rPr kumimoji="0" lang="en-US" sz="2800" u="none" strike="noStrike" kern="1200" cap="none" spc="0" normalizeH="0" noProof="0" dirty="0" smtClean="0">
                <a:ln>
                  <a:noFill/>
                </a:ln>
                <a:effectLst/>
                <a:uLnTx/>
                <a:uFillTx/>
                <a:latin typeface="Cambria" panose="02040503050406030204" pitchFamily="18" charset="0"/>
              </a:rPr>
              <a:t>. </a:t>
            </a:r>
            <a:r>
              <a:rPr lang="en-US" sz="2800" i="0" dirty="0" smtClean="0">
                <a:solidFill>
                  <a:prstClr val="black"/>
                </a:solidFill>
                <a:latin typeface="Cambria" panose="02040503050406030204" pitchFamily="18" charset="0"/>
              </a:rPr>
              <a:t>From there, agriculture</a:t>
            </a:r>
            <a:r>
              <a:rPr lang="en-US" sz="2800" b="1" dirty="0">
                <a:solidFill>
                  <a:prstClr val="black"/>
                </a:solidFill>
                <a:latin typeface="Cambria" panose="02040503050406030204" pitchFamily="18" charset="0"/>
              </a:rPr>
              <a:t> </a:t>
            </a:r>
            <a:r>
              <a:rPr lang="en-US" sz="2800" dirty="0" smtClean="0">
                <a:solidFill>
                  <a:prstClr val="black"/>
                </a:solidFill>
                <a:latin typeface="Cambria" panose="02040503050406030204" pitchFamily="18" charset="0"/>
              </a:rPr>
              <a:t>diffused</a:t>
            </a:r>
            <a:r>
              <a:rPr lang="en-US" sz="2800" b="1" dirty="0" smtClean="0">
                <a:solidFill>
                  <a:prstClr val="black"/>
                </a:solidFill>
                <a:latin typeface="Cambria" panose="02040503050406030204" pitchFamily="18" charset="0"/>
              </a:rPr>
              <a:t> </a:t>
            </a:r>
            <a:r>
              <a:rPr lang="en-US" sz="2800" dirty="0" smtClean="0">
                <a:solidFill>
                  <a:prstClr val="black"/>
                </a:solidFill>
                <a:latin typeface="Cambria" panose="02040503050406030204" pitchFamily="18" charset="0"/>
              </a:rPr>
              <a:t>throughout the world.</a:t>
            </a:r>
          </a:p>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800" i="0" u="none" strike="noStrike" kern="1200" cap="none" spc="0" normalizeH="0" noProof="0" dirty="0" smtClean="0">
                <a:ln>
                  <a:noFill/>
                </a:ln>
                <a:solidFill>
                  <a:prstClr val="black"/>
                </a:solidFill>
                <a:effectLst/>
                <a:uLnTx/>
                <a:uFillTx/>
                <a:latin typeface="Cambria" panose="02040503050406030204" pitchFamily="18" charset="0"/>
              </a:rPr>
              <a:t>Since 1750, mechanization, the use of chemicals, and research have increased agricultural productivity, allowing more people to work off the farm. However, this change has also resulted in an increased stress on the environment.</a:t>
            </a:r>
          </a:p>
        </p:txBody>
      </p:sp>
      <p:sp>
        <p:nvSpPr>
          <p:cNvPr id="6" name="Title 1"/>
          <p:cNvSpPr>
            <a:spLocks noGrp="1"/>
          </p:cNvSpPr>
          <p:nvPr>
            <p:ph type="title"/>
          </p:nvPr>
        </p:nvSpPr>
        <p:spPr>
          <a:xfrm>
            <a:off x="581192" y="702156"/>
            <a:ext cx="11029616" cy="1013800"/>
          </a:xfrm>
        </p:spPr>
        <p:txBody>
          <a:bodyPr/>
          <a:lstStyle/>
          <a:p>
            <a:r>
              <a:rPr lang="en-US" sz="4400" dirty="0" smtClean="0">
                <a:solidFill>
                  <a:schemeClr val="bg1">
                    <a:lumMod val="95000"/>
                  </a:schemeClr>
                </a:solidFill>
                <a:latin typeface="Cambria" panose="02040503050406030204"/>
              </a:rPr>
              <a:t>Unit overview</a:t>
            </a:r>
            <a:endParaRPr lang="en-US" dirty="0">
              <a:solidFill>
                <a:schemeClr val="bg1">
                  <a:lumMod val="95000"/>
                </a:schemeClr>
              </a:solidFill>
            </a:endParaRPr>
          </a:p>
        </p:txBody>
      </p:sp>
    </p:spTree>
    <p:extLst>
      <p:ext uri="{BB962C8B-B14F-4D97-AF65-F5344CB8AC3E}">
        <p14:creationId xmlns:p14="http://schemas.microsoft.com/office/powerpoint/2010/main" val="4229972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87674" y="1922318"/>
            <a:ext cx="11123134" cy="5016758"/>
          </a:xfrm>
          <a:prstGeom prst="rect">
            <a:avLst/>
          </a:prstGeom>
          <a:noFill/>
        </p:spPr>
        <p:txBody>
          <a:bodyPr wrap="square" rtlCol="0">
            <a:spAutoFit/>
          </a:bodyPr>
          <a:lstStyle/>
          <a:p>
            <a:pPr marL="457200" marR="0" lvl="0" indent="-457200" algn="l" defTabSz="914400" rtl="0" eaLnBrk="1" fontAlgn="auto" latinLnBrk="0" hangingPunct="1">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smtClean="0">
                <a:ln>
                  <a:noFill/>
                </a:ln>
                <a:effectLst/>
                <a:uLnTx/>
                <a:uFillTx/>
                <a:latin typeface="Cambria" panose="02040503050406030204" pitchFamily="18" charset="0"/>
              </a:rPr>
              <a:t>Physical Geography, Economics, and Settlement Patterns</a:t>
            </a:r>
          </a:p>
          <a:p>
            <a:pPr marL="1371600" lvl="2" indent="-457200" defTabSz="914400">
              <a:buFont typeface="Arial" panose="020B0604020202020204" pitchFamily="34" charset="0"/>
              <a:buChar char="•"/>
              <a:defRPr/>
            </a:pPr>
            <a:r>
              <a:rPr lang="en-US" sz="3200" dirty="0" smtClean="0">
                <a:solidFill>
                  <a:prstClr val="black"/>
                </a:solidFill>
                <a:latin typeface="Cambria" panose="02040503050406030204" pitchFamily="18" charset="0"/>
              </a:rPr>
              <a:t>What people have grown and raised has always been shaped by the climate, soils, and landforms. </a:t>
            </a:r>
          </a:p>
          <a:p>
            <a:pPr marL="1371600" lvl="2" indent="-457200" defTabSz="914400">
              <a:buFont typeface="Arial" panose="020B0604020202020204" pitchFamily="34" charset="0"/>
              <a:buChar char="•"/>
              <a:defRPr/>
            </a:pPr>
            <a:r>
              <a:rPr kumimoji="0" lang="en-US" sz="3200" i="0" u="none" strike="noStrike" kern="1200" cap="none" spc="0" normalizeH="0" noProof="0" dirty="0" smtClean="0">
                <a:ln>
                  <a:noFill/>
                </a:ln>
                <a:solidFill>
                  <a:prstClr val="black"/>
                </a:solidFill>
                <a:effectLst/>
                <a:uLnTx/>
                <a:uFillTx/>
                <a:latin typeface="Cambria" panose="02040503050406030204" pitchFamily="18" charset="0"/>
              </a:rPr>
              <a:t>The types of agriculture produced (dairy, vegetables, grain) is heavily influenced by nearness of the market.</a:t>
            </a:r>
          </a:p>
          <a:p>
            <a:pPr marL="1371600" lvl="2" indent="-457200" defTabSz="914400">
              <a:buFont typeface="Arial" panose="020B0604020202020204" pitchFamily="34" charset="0"/>
              <a:buChar char="•"/>
              <a:defRPr/>
            </a:pPr>
            <a:r>
              <a:rPr lang="en-US" sz="3200" dirty="0" smtClean="0">
                <a:solidFill>
                  <a:prstClr val="black"/>
                </a:solidFill>
                <a:latin typeface="Cambria" panose="02040503050406030204" pitchFamily="18" charset="0"/>
              </a:rPr>
              <a:t>Farmers have shaped the landscape by cutting down trees and draining wetlands.</a:t>
            </a:r>
          </a:p>
          <a:p>
            <a:pPr marL="1371600" lvl="2" indent="-457200" defTabSz="914400">
              <a:buFont typeface="Arial" panose="020B0604020202020204" pitchFamily="34" charset="0"/>
              <a:buChar char="•"/>
              <a:defRPr/>
            </a:pPr>
            <a:r>
              <a:rPr kumimoji="0" lang="en-US" sz="3200" i="0" u="none" strike="noStrike" kern="1200" cap="none" spc="0" normalizeH="0" noProof="0" dirty="0" smtClean="0">
                <a:ln>
                  <a:noFill/>
                </a:ln>
                <a:solidFill>
                  <a:prstClr val="black"/>
                </a:solidFill>
                <a:effectLst/>
                <a:uLnTx/>
                <a:uFillTx/>
                <a:latin typeface="Cambria" panose="02040503050406030204" pitchFamily="18" charset="0"/>
              </a:rPr>
              <a:t>Improvement in technology have shifted the industry towards larger enterprises and greater interdependence. </a:t>
            </a:r>
          </a:p>
        </p:txBody>
      </p:sp>
      <p:sp>
        <p:nvSpPr>
          <p:cNvPr id="6" name="Title 1"/>
          <p:cNvSpPr>
            <a:spLocks noGrp="1"/>
          </p:cNvSpPr>
          <p:nvPr>
            <p:ph type="title"/>
          </p:nvPr>
        </p:nvSpPr>
        <p:spPr>
          <a:xfrm>
            <a:off x="581192" y="702156"/>
            <a:ext cx="11029616" cy="1013800"/>
          </a:xfrm>
        </p:spPr>
        <p:txBody>
          <a:bodyPr/>
          <a:lstStyle/>
          <a:p>
            <a:r>
              <a:rPr lang="en-US" sz="4400" dirty="0" smtClean="0">
                <a:solidFill>
                  <a:schemeClr val="bg1">
                    <a:lumMod val="95000"/>
                  </a:schemeClr>
                </a:solidFill>
                <a:latin typeface="Cambria" panose="02040503050406030204"/>
              </a:rPr>
              <a:t>Unit overview</a:t>
            </a:r>
            <a:endParaRPr lang="en-US" dirty="0">
              <a:solidFill>
                <a:schemeClr val="bg1">
                  <a:lumMod val="95000"/>
                </a:schemeClr>
              </a:solidFill>
            </a:endParaRPr>
          </a:p>
        </p:txBody>
      </p:sp>
    </p:spTree>
    <p:extLst>
      <p:ext uri="{BB962C8B-B14F-4D97-AF65-F5344CB8AC3E}">
        <p14:creationId xmlns:p14="http://schemas.microsoft.com/office/powerpoint/2010/main" val="3786328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87674" y="1922318"/>
            <a:ext cx="11123134" cy="4186787"/>
          </a:xfrm>
          <a:prstGeom prst="rect">
            <a:avLst/>
          </a:prstGeom>
          <a:noFill/>
        </p:spPr>
        <p:txBody>
          <a:bodyPr wrap="square" rtlCol="0">
            <a:spAutoFit/>
          </a:bodyPr>
          <a:lstStyle/>
          <a:p>
            <a:pPr marL="457200" marR="0" lvl="0" indent="-457200" algn="l" defTabSz="914400" rtl="0" eaLnBrk="1" fontAlgn="auto" latinLnBrk="0" hangingPunct="1">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smtClean="0">
                <a:ln>
                  <a:noFill/>
                </a:ln>
                <a:effectLst/>
                <a:uLnTx/>
                <a:uFillTx/>
                <a:latin typeface="Cambria" panose="02040503050406030204" pitchFamily="18" charset="0"/>
              </a:rPr>
              <a:t>Changes and Opportunities</a:t>
            </a:r>
          </a:p>
          <a:p>
            <a:pPr marL="1371600" lvl="2" indent="-457200" defTabSz="914400">
              <a:lnSpc>
                <a:spcPct val="150000"/>
              </a:lnSpc>
              <a:buFont typeface="Arial" panose="020B0604020202020204" pitchFamily="34" charset="0"/>
              <a:buChar char="•"/>
              <a:defRPr/>
            </a:pPr>
            <a:r>
              <a:rPr lang="en-US" sz="3200" dirty="0" smtClean="0">
                <a:solidFill>
                  <a:prstClr val="black"/>
                </a:solidFill>
                <a:latin typeface="Cambria" panose="02040503050406030204" pitchFamily="18" charset="0"/>
              </a:rPr>
              <a:t>Changes in technology and society influenced how people produce and consume food.</a:t>
            </a:r>
          </a:p>
          <a:p>
            <a:pPr marL="1371600" lvl="2" indent="-457200" defTabSz="914400">
              <a:lnSpc>
                <a:spcPct val="150000"/>
              </a:lnSpc>
              <a:buFont typeface="Arial" panose="020B0604020202020204" pitchFamily="34" charset="0"/>
              <a:buChar char="•"/>
              <a:defRPr/>
            </a:pPr>
            <a:r>
              <a:rPr kumimoji="0" lang="en-US" sz="3200" i="0" u="none" strike="noStrike" kern="1200" cap="none" spc="0" normalizeH="0" noProof="0" dirty="0" smtClean="0">
                <a:ln>
                  <a:noFill/>
                </a:ln>
                <a:solidFill>
                  <a:prstClr val="black"/>
                </a:solidFill>
                <a:effectLst/>
                <a:uLnTx/>
                <a:uFillTx/>
                <a:latin typeface="Cambria" panose="02040503050406030204" pitchFamily="18" charset="0"/>
              </a:rPr>
              <a:t>Since women were often in charge of cooking, and food is increasingly prepared outside the home, women now have more flexibility.</a:t>
            </a:r>
          </a:p>
        </p:txBody>
      </p:sp>
      <p:sp>
        <p:nvSpPr>
          <p:cNvPr id="6" name="Title 1"/>
          <p:cNvSpPr>
            <a:spLocks noGrp="1"/>
          </p:cNvSpPr>
          <p:nvPr>
            <p:ph type="title"/>
          </p:nvPr>
        </p:nvSpPr>
        <p:spPr>
          <a:xfrm>
            <a:off x="581192" y="702156"/>
            <a:ext cx="11029616" cy="1013800"/>
          </a:xfrm>
        </p:spPr>
        <p:txBody>
          <a:bodyPr/>
          <a:lstStyle/>
          <a:p>
            <a:r>
              <a:rPr lang="en-US" sz="4400" dirty="0" smtClean="0">
                <a:solidFill>
                  <a:schemeClr val="bg1">
                    <a:lumMod val="95000"/>
                  </a:schemeClr>
                </a:solidFill>
                <a:latin typeface="Cambria" panose="02040503050406030204"/>
              </a:rPr>
              <a:t>Unit overview</a:t>
            </a:r>
            <a:endParaRPr lang="en-US" dirty="0">
              <a:solidFill>
                <a:schemeClr val="bg1">
                  <a:lumMod val="95000"/>
                </a:schemeClr>
              </a:solidFill>
            </a:endParaRPr>
          </a:p>
        </p:txBody>
      </p:sp>
    </p:spTree>
    <p:extLst>
      <p:ext uri="{BB962C8B-B14F-4D97-AF65-F5344CB8AC3E}">
        <p14:creationId xmlns:p14="http://schemas.microsoft.com/office/powerpoint/2010/main" val="16068714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solidFill>
                  <a:schemeClr val="bg1">
                    <a:lumMod val="95000"/>
                  </a:schemeClr>
                </a:solidFill>
                <a:latin typeface="Cambria" panose="02040503050406030204"/>
              </a:rPr>
              <a:t>Enduring Understanding </a:t>
            </a:r>
            <a:r>
              <a:rPr lang="en-US" sz="4400" dirty="0" smtClean="0">
                <a:solidFill>
                  <a:schemeClr val="bg1">
                    <a:lumMod val="95000"/>
                  </a:schemeClr>
                </a:solidFill>
                <a:latin typeface="Cambria" panose="02040503050406030204"/>
              </a:rPr>
              <a:t>(5.A)</a:t>
            </a:r>
            <a:endParaRPr lang="en-US" dirty="0">
              <a:solidFill>
                <a:schemeClr val="bg1">
                  <a:lumMod val="95000"/>
                </a:schemeClr>
              </a:solidFill>
            </a:endParaRPr>
          </a:p>
        </p:txBody>
      </p:sp>
      <p:sp>
        <p:nvSpPr>
          <p:cNvPr id="6" name="Content Placeholder 2">
            <a:extLst>
              <a:ext uri="{FF2B5EF4-FFF2-40B4-BE49-F238E27FC236}">
                <a16:creationId xmlns:a16="http://schemas.microsoft.com/office/drawing/2014/main" id="{7D656ECC-9496-488F-BC2C-E6416E6FE203}"/>
              </a:ext>
            </a:extLst>
          </p:cNvPr>
          <p:cNvSpPr txBox="1">
            <a:spLocks/>
          </p:cNvSpPr>
          <p:nvPr/>
        </p:nvSpPr>
        <p:spPr>
          <a:xfrm>
            <a:off x="581194" y="2095417"/>
            <a:ext cx="10763082" cy="1716419"/>
          </a:xfrm>
          <a:prstGeom prst="rect">
            <a:avLst/>
          </a:prstGeom>
        </p:spPr>
        <p:txBody>
          <a:bodyPr vert="horz" lIns="91440" tIns="45720" rIns="91440" bIns="45720" rtlCol="0" anchor="t">
            <a:normAutofit lnSpcReduction="1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marR="0" lvl="0" indent="0" algn="just" defTabSz="457200" rtl="0" eaLnBrk="1" fontAlgn="auto" latinLnBrk="0" hangingPunct="1">
              <a:lnSpc>
                <a:spcPct val="100000"/>
              </a:lnSpc>
              <a:spcBef>
                <a:spcPct val="20000"/>
              </a:spcBef>
              <a:spcAft>
                <a:spcPts val="600"/>
              </a:spcAft>
              <a:buClr>
                <a:srgbClr val="629DD1"/>
              </a:buClr>
              <a:buSzPct val="92000"/>
              <a:buFont typeface="Wingdings 2" panose="05020102010507070707" pitchFamily="18" charset="2"/>
              <a:buNone/>
              <a:tabLst/>
              <a:defRPr/>
            </a:pPr>
            <a:r>
              <a:rPr kumimoji="0" lang="en-US" sz="3600" b="0" i="0" u="none" strike="noStrike" kern="1200" cap="none" spc="0" normalizeH="0" baseline="0" noProof="0" dirty="0">
                <a:ln>
                  <a:noFill/>
                </a:ln>
                <a:solidFill>
                  <a:sysClr val="windowText" lastClr="000000"/>
                </a:solidFill>
                <a:effectLst/>
                <a:uLnTx/>
                <a:uFillTx/>
                <a:latin typeface="Cambria" panose="02040503050406030204"/>
                <a:ea typeface="+mn-ea"/>
                <a:cs typeface="+mn-cs"/>
              </a:rPr>
              <a:t>By the end of this section, you will </a:t>
            </a:r>
            <a:r>
              <a:rPr kumimoji="0" lang="en-US" sz="3600" b="0" i="1" u="none" strike="noStrike" kern="1200" cap="none" spc="0" normalizeH="0" baseline="0" noProof="0" dirty="0">
                <a:ln>
                  <a:noFill/>
                </a:ln>
                <a:solidFill>
                  <a:sysClr val="windowText" lastClr="000000"/>
                </a:solidFill>
                <a:effectLst/>
                <a:uLnTx/>
                <a:uFillTx/>
                <a:latin typeface="Cambria" panose="02040503050406030204"/>
                <a:ea typeface="+mn-ea"/>
                <a:cs typeface="+mn-cs"/>
              </a:rPr>
              <a:t>understand</a:t>
            </a:r>
            <a:r>
              <a:rPr kumimoji="0" lang="en-US" sz="3600" b="0" i="0" u="none" strike="noStrike" kern="1200" cap="none" spc="0" normalizeH="0" baseline="0" noProof="0" dirty="0">
                <a:ln>
                  <a:noFill/>
                </a:ln>
                <a:solidFill>
                  <a:sysClr val="windowText" lastClr="000000"/>
                </a:solidFill>
                <a:effectLst/>
                <a:uLnTx/>
                <a:uFillTx/>
                <a:latin typeface="Cambria" panose="02040503050406030204"/>
                <a:ea typeface="+mn-ea"/>
                <a:cs typeface="+mn-cs"/>
              </a:rPr>
              <a:t> that </a:t>
            </a:r>
            <a:r>
              <a:rPr kumimoji="0" lang="en-US" sz="3600" b="1" i="0" u="none" strike="noStrike" kern="1200" cap="none" spc="0" normalizeH="0" baseline="0" noProof="0" dirty="0" smtClean="0">
                <a:ln>
                  <a:noFill/>
                </a:ln>
                <a:solidFill>
                  <a:sysClr val="windowText" lastClr="000000"/>
                </a:solidFill>
                <a:effectLst/>
                <a:uLnTx/>
                <a:uFillTx/>
                <a:latin typeface="Cambria" panose="02040503050406030204"/>
                <a:ea typeface="+mn-ea"/>
                <a:cs typeface="+mn-cs"/>
              </a:rPr>
              <a:t>the development of agriculture led to widespread</a:t>
            </a:r>
            <a:r>
              <a:rPr kumimoji="0" lang="en-US" sz="3600" b="1" i="0" u="none" strike="noStrike" kern="1200" cap="none" spc="0" normalizeH="0" noProof="0" dirty="0" smtClean="0">
                <a:ln>
                  <a:noFill/>
                </a:ln>
                <a:solidFill>
                  <a:sysClr val="windowText" lastClr="000000"/>
                </a:solidFill>
                <a:effectLst/>
                <a:uLnTx/>
                <a:uFillTx/>
                <a:latin typeface="Cambria" panose="02040503050406030204"/>
                <a:ea typeface="+mn-ea"/>
                <a:cs typeface="+mn-cs"/>
              </a:rPr>
              <a:t> alteration of the natural environment.</a:t>
            </a:r>
          </a:p>
        </p:txBody>
      </p:sp>
      <p:pic>
        <p:nvPicPr>
          <p:cNvPr id="4" name="Picture 3" descr="TCL_12e_UnFigure_02_Pg306_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8983" y="3723701"/>
            <a:ext cx="2681186" cy="2663328"/>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5" name="Picture 3" descr="TCL_12e_UnFigure_01_Pg307_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73701" y="3704226"/>
            <a:ext cx="2711882" cy="2693820"/>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7" name="Picture 3" descr="TCL_12e_UnFigure_02_Pg307_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29612" y="3665022"/>
            <a:ext cx="2753031" cy="2734695"/>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8" name="Picture 3" descr="TCL_12e_UnFigure_03_Pg307_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65026" y="3637307"/>
            <a:ext cx="2779250" cy="2760739"/>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489070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solidFill>
                  <a:schemeClr val="bg1">
                    <a:lumMod val="95000"/>
                  </a:schemeClr>
                </a:solidFill>
                <a:latin typeface="Cambria" panose="02040503050406030204"/>
              </a:rPr>
              <a:t>Learning objective </a:t>
            </a:r>
            <a:r>
              <a:rPr lang="en-US" sz="4400" dirty="0" smtClean="0">
                <a:solidFill>
                  <a:schemeClr val="bg1">
                    <a:lumMod val="95000"/>
                  </a:schemeClr>
                </a:solidFill>
                <a:latin typeface="Cambria" panose="02040503050406030204"/>
              </a:rPr>
              <a:t>(5.A.1)</a:t>
            </a:r>
            <a:endParaRPr lang="en-US" dirty="0">
              <a:solidFill>
                <a:schemeClr val="bg1">
                  <a:lumMod val="95000"/>
                </a:schemeClr>
              </a:solidFill>
            </a:endParaRPr>
          </a:p>
        </p:txBody>
      </p:sp>
      <p:sp>
        <p:nvSpPr>
          <p:cNvPr id="4" name="Content Placeholder 2">
            <a:extLst>
              <a:ext uri="{FF2B5EF4-FFF2-40B4-BE49-F238E27FC236}">
                <a16:creationId xmlns:a16="http://schemas.microsoft.com/office/drawing/2014/main" id="{7D656ECC-9496-488F-BC2C-E6416E6FE203}"/>
              </a:ext>
            </a:extLst>
          </p:cNvPr>
          <p:cNvSpPr txBox="1">
            <a:spLocks/>
          </p:cNvSpPr>
          <p:nvPr/>
        </p:nvSpPr>
        <p:spPr>
          <a:xfrm>
            <a:off x="581192" y="1977076"/>
            <a:ext cx="11029616" cy="4402942"/>
          </a:xfrm>
          <a:prstGeom prst="rect">
            <a:avLst/>
          </a:prstGeom>
        </p:spPr>
        <p:txBody>
          <a:bodyPr vert="horz" lIns="91440" tIns="45720" rIns="91440" bIns="45720" rtlCol="0" anchor="t">
            <a:normAutofit fontScale="92500" lnSpcReduction="1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marR="0" lvl="0" indent="0" algn="just" defTabSz="457200" rtl="0" eaLnBrk="1" fontAlgn="auto" latinLnBrk="0" hangingPunct="1">
              <a:lnSpc>
                <a:spcPct val="100000"/>
              </a:lnSpc>
              <a:spcBef>
                <a:spcPct val="20000"/>
              </a:spcBef>
              <a:spcAft>
                <a:spcPts val="600"/>
              </a:spcAft>
              <a:buClr>
                <a:srgbClr val="629DD1"/>
              </a:buClr>
              <a:buSzPct val="92000"/>
              <a:buFont typeface="Wingdings 2" panose="05020102010507070707" pitchFamily="18" charset="2"/>
              <a:buNone/>
              <a:tabLst/>
              <a:defRPr/>
            </a:pPr>
            <a:r>
              <a:rPr kumimoji="0" lang="en-US" sz="3200" b="0" i="0" u="none" strike="noStrike" kern="1200" cap="none" spc="0" normalizeH="0" baseline="0" noProof="0" dirty="0">
                <a:ln>
                  <a:noFill/>
                </a:ln>
                <a:solidFill>
                  <a:sysClr val="windowText" lastClr="000000"/>
                </a:solidFill>
                <a:effectLst/>
                <a:uLnTx/>
                <a:uFillTx/>
                <a:latin typeface="Cambria" panose="02040503050406030204"/>
                <a:ea typeface="+mn-ea"/>
                <a:cs typeface="+mn-cs"/>
              </a:rPr>
              <a:t>By the end of this section, you will </a:t>
            </a:r>
            <a:r>
              <a:rPr kumimoji="0" lang="en-US" sz="3200" b="0" i="1" u="none" strike="noStrike" kern="1200" cap="none" spc="0" normalizeH="0" baseline="0" noProof="0" dirty="0">
                <a:ln>
                  <a:noFill/>
                </a:ln>
                <a:solidFill>
                  <a:sysClr val="windowText" lastClr="000000"/>
                </a:solidFill>
                <a:effectLst/>
                <a:uLnTx/>
                <a:uFillTx/>
                <a:latin typeface="Cambria" panose="02040503050406030204"/>
                <a:ea typeface="+mn-ea"/>
                <a:cs typeface="+mn-cs"/>
              </a:rPr>
              <a:t>be able to </a:t>
            </a:r>
            <a:r>
              <a:rPr kumimoji="0" lang="en-US" sz="3200" b="1" i="0" u="none" strike="noStrike" kern="1200" cap="none" spc="0" normalizeH="0" baseline="0" noProof="0" dirty="0" smtClean="0">
                <a:ln>
                  <a:noFill/>
                </a:ln>
                <a:solidFill>
                  <a:sysClr val="windowText" lastClr="000000"/>
                </a:solidFill>
                <a:effectLst/>
                <a:uLnTx/>
                <a:uFillTx/>
                <a:latin typeface="Cambria" panose="02040503050406030204"/>
                <a:ea typeface="+mn-ea"/>
                <a:cs typeface="+mn-cs"/>
              </a:rPr>
              <a:t>identify major centers of domestication</a:t>
            </a:r>
            <a:r>
              <a:rPr kumimoji="0" lang="en-US" sz="3200" b="1" i="0" u="none" strike="noStrike" kern="1200" cap="none" spc="0" normalizeH="0" noProof="0" dirty="0" smtClean="0">
                <a:ln>
                  <a:noFill/>
                </a:ln>
                <a:solidFill>
                  <a:sysClr val="windowText" lastClr="000000"/>
                </a:solidFill>
                <a:effectLst/>
                <a:uLnTx/>
                <a:uFillTx/>
                <a:latin typeface="Cambria" panose="02040503050406030204"/>
                <a:ea typeface="+mn-ea"/>
                <a:cs typeface="+mn-cs"/>
              </a:rPr>
              <a:t> of plants and animals and patterns of diffusion in the first (Neolithic) agriculture revolution.</a:t>
            </a:r>
            <a:endParaRPr kumimoji="0" lang="en-US" sz="3200" b="1" i="0" u="none" strike="noStrike" kern="1200" cap="none" spc="0" normalizeH="0" baseline="0" noProof="0" dirty="0">
              <a:ln>
                <a:noFill/>
              </a:ln>
              <a:solidFill>
                <a:sysClr val="windowText" lastClr="000000"/>
              </a:solidFill>
              <a:effectLst/>
              <a:uLnTx/>
              <a:uFillTx/>
              <a:latin typeface="Cambria" panose="02040503050406030204"/>
              <a:ea typeface="+mn-ea"/>
              <a:cs typeface="+mn-cs"/>
            </a:endParaRPr>
          </a:p>
          <a:p>
            <a:pPr marL="838350" marR="0" lvl="1" indent="-514350" algn="just" defTabSz="457200" rtl="0" eaLnBrk="1" fontAlgn="auto" latinLnBrk="0" hangingPunct="1">
              <a:lnSpc>
                <a:spcPct val="100000"/>
              </a:lnSpc>
              <a:spcBef>
                <a:spcPct val="20000"/>
              </a:spcBef>
              <a:spcAft>
                <a:spcPts val="600"/>
              </a:spcAft>
              <a:buClr>
                <a:schemeClr val="accent3"/>
              </a:buClr>
              <a:buSzPct val="92000"/>
              <a:buFont typeface="+mj-lt"/>
              <a:buAutoNum type="alphaLcPeriod"/>
              <a:tabLst/>
              <a:defRPr/>
            </a:pPr>
            <a:r>
              <a:rPr kumimoji="0" lang="en-US" sz="3200" b="0" i="0" u="none" strike="noStrike" kern="1200" cap="none" spc="0" normalizeH="0" baseline="0" noProof="0" dirty="0" smtClean="0">
                <a:ln>
                  <a:noFill/>
                </a:ln>
                <a:solidFill>
                  <a:sysClr val="windowText" lastClr="000000"/>
                </a:solidFill>
                <a:effectLst/>
                <a:uLnTx/>
                <a:uFillTx/>
                <a:latin typeface="Cambria" panose="02040503050406030204"/>
                <a:ea typeface="+mn-ea"/>
                <a:cs typeface="+mn-cs"/>
              </a:rPr>
              <a:t>Students will know</a:t>
            </a:r>
            <a:r>
              <a:rPr kumimoji="0" lang="en-US" sz="3200" b="0" i="0" u="none" strike="noStrike" kern="1200" cap="none" spc="0" normalizeH="0" noProof="0" dirty="0" smtClean="0">
                <a:ln>
                  <a:noFill/>
                </a:ln>
                <a:solidFill>
                  <a:sysClr val="windowText" lastClr="000000"/>
                </a:solidFill>
                <a:effectLst/>
                <a:uLnTx/>
                <a:uFillTx/>
                <a:latin typeface="Cambria" panose="02040503050406030204"/>
                <a:ea typeface="+mn-ea"/>
                <a:cs typeface="+mn-cs"/>
              </a:rPr>
              <a:t> that </a:t>
            </a:r>
            <a:r>
              <a:rPr kumimoji="0" lang="en-US" sz="3200" b="0" i="0" u="none" strike="noStrike" kern="1200" cap="none" spc="0" normalizeH="0" noProof="0" dirty="0" smtClean="0">
                <a:ln>
                  <a:noFill/>
                </a:ln>
                <a:solidFill>
                  <a:schemeClr val="accent3"/>
                </a:solidFill>
                <a:effectLst/>
                <a:uLnTx/>
                <a:uFillTx/>
                <a:latin typeface="Cambria" panose="02040503050406030204"/>
                <a:ea typeface="+mn-ea"/>
                <a:cs typeface="+mn-cs"/>
              </a:rPr>
              <a:t>early hearths of domestication </a:t>
            </a:r>
            <a:r>
              <a:rPr kumimoji="0" lang="en-US" sz="3200" b="0" i="0" u="none" strike="noStrike" kern="1200" cap="none" spc="0" normalizeH="0" noProof="0" dirty="0" smtClean="0">
                <a:ln>
                  <a:noFill/>
                </a:ln>
                <a:solidFill>
                  <a:sysClr val="windowText" lastClr="000000"/>
                </a:solidFill>
                <a:effectLst/>
                <a:uLnTx/>
                <a:uFillTx/>
                <a:latin typeface="Cambria" panose="02040503050406030204"/>
                <a:ea typeface="+mn-ea"/>
                <a:cs typeface="+mn-cs"/>
              </a:rPr>
              <a:t>of plants and animals include Southwest Asia (e.g., the Fertile Crescent), Southeast Asia, and the Americas.</a:t>
            </a:r>
          </a:p>
          <a:p>
            <a:pPr marL="838350" marR="0" lvl="1" indent="-514350" algn="just" defTabSz="457200" rtl="0" eaLnBrk="1" fontAlgn="auto" latinLnBrk="0" hangingPunct="1">
              <a:lnSpc>
                <a:spcPct val="100000"/>
              </a:lnSpc>
              <a:spcBef>
                <a:spcPct val="20000"/>
              </a:spcBef>
              <a:spcAft>
                <a:spcPts val="600"/>
              </a:spcAft>
              <a:buClr>
                <a:schemeClr val="accent3"/>
              </a:buClr>
              <a:buSzPct val="92000"/>
              <a:buFont typeface="+mj-lt"/>
              <a:buAutoNum type="alphaLcPeriod"/>
              <a:tabLst/>
              <a:defRPr/>
            </a:pPr>
            <a:r>
              <a:rPr lang="en-US" sz="3200" dirty="0" smtClean="0">
                <a:solidFill>
                  <a:schemeClr val="tx1"/>
                </a:solidFill>
                <a:latin typeface="Cambria" panose="02040503050406030204"/>
              </a:rPr>
              <a:t>Students </a:t>
            </a:r>
            <a:r>
              <a:rPr lang="en-US" sz="3200" dirty="0">
                <a:solidFill>
                  <a:schemeClr val="tx1"/>
                </a:solidFill>
                <a:latin typeface="Cambria" panose="02040503050406030204"/>
              </a:rPr>
              <a:t>will know </a:t>
            </a:r>
            <a:r>
              <a:rPr lang="en-US" sz="3200" dirty="0" smtClean="0">
                <a:solidFill>
                  <a:schemeClr val="tx1"/>
                </a:solidFill>
                <a:latin typeface="Cambria" panose="02040503050406030204"/>
              </a:rPr>
              <a:t>that </a:t>
            </a:r>
            <a:r>
              <a:rPr lang="en-US" sz="3200" dirty="0" smtClean="0">
                <a:solidFill>
                  <a:schemeClr val="accent3"/>
                </a:solidFill>
                <a:latin typeface="Cambria" panose="02040503050406030204"/>
              </a:rPr>
              <a:t>patterns of diffusion </a:t>
            </a:r>
            <a:r>
              <a:rPr lang="en-US" sz="3200" dirty="0" smtClean="0">
                <a:solidFill>
                  <a:schemeClr val="tx1"/>
                </a:solidFill>
                <a:latin typeface="Cambria" panose="02040503050406030204"/>
              </a:rPr>
              <a:t>(e.g., Columbian Exchange) resulted in the globalization of various plants and animals.</a:t>
            </a:r>
            <a:endParaRPr kumimoji="0" lang="en-US" sz="3200" b="0" i="0" u="none" strike="noStrike" kern="1200" cap="none" spc="0" normalizeH="0" baseline="0" noProof="0" dirty="0">
              <a:ln>
                <a:noFill/>
              </a:ln>
              <a:solidFill>
                <a:schemeClr val="tx1"/>
              </a:solidFill>
              <a:effectLst/>
              <a:uLnTx/>
              <a:uFillTx/>
              <a:latin typeface="Cambria" panose="02040503050406030204"/>
            </a:endParaRPr>
          </a:p>
        </p:txBody>
      </p:sp>
    </p:spTree>
    <p:extLst>
      <p:ext uri="{BB962C8B-B14F-4D97-AF65-F5344CB8AC3E}">
        <p14:creationId xmlns:p14="http://schemas.microsoft.com/office/powerpoint/2010/main" val="2291333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07624" y="1793073"/>
            <a:ext cx="11852188" cy="4893647"/>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2400" b="1" i="0" u="none" strike="noStrike" kern="1200" cap="none" spc="0" normalizeH="0" baseline="0" noProof="0" dirty="0" smtClean="0">
                <a:ln>
                  <a:noFill/>
                </a:ln>
                <a:effectLst/>
                <a:uLnTx/>
                <a:uFillTx/>
                <a:latin typeface="Cambria" panose="02040503050406030204" pitchFamily="18" charset="0"/>
              </a:rPr>
              <a:t>Agriculture</a:t>
            </a:r>
            <a:r>
              <a:rPr kumimoji="0" lang="en-US" sz="2400" i="0" u="none" strike="noStrike" kern="1200" cap="none" spc="0" normalizeH="0" baseline="0" noProof="0" dirty="0" smtClean="0">
                <a:ln>
                  <a:noFill/>
                </a:ln>
                <a:effectLst/>
                <a:uLnTx/>
                <a:uFillTx/>
                <a:latin typeface="Cambria" panose="02040503050406030204" pitchFamily="18" charset="0"/>
              </a:rPr>
              <a:t> – the process by which humans alter the landscape in order to raise crops and livestock</a:t>
            </a:r>
            <a:r>
              <a:rPr kumimoji="0" lang="en-US" sz="2400" i="0" u="none" strike="noStrike" kern="1200" cap="none" spc="0" normalizeH="0" noProof="0" dirty="0" smtClean="0">
                <a:ln>
                  <a:noFill/>
                </a:ln>
                <a:effectLst/>
                <a:uLnTx/>
                <a:uFillTx/>
                <a:latin typeface="Cambria" panose="02040503050406030204" pitchFamily="18" charset="0"/>
              </a:rPr>
              <a:t> for consumption and trade.</a:t>
            </a:r>
            <a:endParaRPr lang="en-US" sz="2400" noProof="0" dirty="0">
              <a:latin typeface="Cambria" panose="02040503050406030204" pitchFamily="18" charset="0"/>
            </a:endParaRPr>
          </a:p>
          <a:p>
            <a:pPr marL="914400" lvl="1" indent="-457200" defTabSz="914400">
              <a:buFont typeface="Arial" panose="020B0604020202020204" pitchFamily="34" charset="0"/>
              <a:buChar char="•"/>
              <a:defRPr/>
            </a:pPr>
            <a:r>
              <a:rPr lang="en-US" sz="2400" dirty="0" smtClean="0">
                <a:solidFill>
                  <a:schemeClr val="accent3"/>
                </a:solidFill>
                <a:latin typeface="Cambria" panose="02040503050406030204" pitchFamily="18" charset="0"/>
              </a:rPr>
              <a:t>First (Neolithic) Agricultural Revolution</a:t>
            </a:r>
          </a:p>
          <a:p>
            <a:pPr marL="1828800" lvl="3" indent="-457200" defTabSz="914400">
              <a:buFont typeface="Arial" panose="020B0604020202020204" pitchFamily="34" charset="0"/>
              <a:buChar char="•"/>
              <a:defRPr/>
            </a:pPr>
            <a:r>
              <a:rPr lang="en-US" sz="2400" dirty="0" smtClean="0">
                <a:solidFill>
                  <a:prstClr val="black"/>
                </a:solidFill>
                <a:latin typeface="Cambria" panose="02040503050406030204" pitchFamily="18" charset="0"/>
              </a:rPr>
              <a:t>Origin of farming</a:t>
            </a:r>
          </a:p>
          <a:p>
            <a:pPr marL="1828800" lvl="3" indent="-457200" defTabSz="914400">
              <a:buFont typeface="Arial" panose="020B0604020202020204" pitchFamily="34" charset="0"/>
              <a:buChar char="•"/>
              <a:defRPr/>
            </a:pPr>
            <a:r>
              <a:rPr lang="en-US" sz="2400" dirty="0" smtClean="0">
                <a:solidFill>
                  <a:prstClr val="black"/>
                </a:solidFill>
                <a:latin typeface="Cambria" panose="02040503050406030204" pitchFamily="18" charset="0"/>
              </a:rPr>
              <a:t>Marked by the </a:t>
            </a:r>
            <a:r>
              <a:rPr lang="en-US" sz="2400" i="1" dirty="0" smtClean="0">
                <a:solidFill>
                  <a:prstClr val="black"/>
                </a:solidFill>
                <a:latin typeface="Cambria" panose="02040503050406030204" pitchFamily="18" charset="0"/>
              </a:rPr>
              <a:t>domestication</a:t>
            </a:r>
            <a:r>
              <a:rPr lang="en-US" sz="2400" dirty="0" smtClean="0">
                <a:solidFill>
                  <a:prstClr val="black"/>
                </a:solidFill>
                <a:latin typeface="Cambria" panose="02040503050406030204" pitchFamily="18" charset="0"/>
              </a:rPr>
              <a:t> of plants and animals</a:t>
            </a:r>
          </a:p>
          <a:p>
            <a:pPr marL="1828800" lvl="3" indent="-457200" defTabSz="914400">
              <a:buFont typeface="Arial" panose="020B0604020202020204" pitchFamily="34" charset="0"/>
              <a:buChar char="•"/>
              <a:defRPr/>
            </a:pPr>
            <a:r>
              <a:rPr lang="en-US" sz="2400" dirty="0" smtClean="0">
                <a:solidFill>
                  <a:prstClr val="black"/>
                </a:solidFill>
                <a:latin typeface="Cambria" panose="02040503050406030204" pitchFamily="18" charset="0"/>
              </a:rPr>
              <a:t>Mostly </a:t>
            </a:r>
            <a:r>
              <a:rPr lang="en-US" sz="2400" b="1" dirty="0" smtClean="0">
                <a:solidFill>
                  <a:prstClr val="black"/>
                </a:solidFill>
                <a:latin typeface="Cambria" panose="02040503050406030204" pitchFamily="18" charset="0"/>
              </a:rPr>
              <a:t>subsistence</a:t>
            </a:r>
            <a:r>
              <a:rPr lang="en-US" sz="2400" dirty="0" smtClean="0">
                <a:solidFill>
                  <a:prstClr val="black"/>
                </a:solidFill>
                <a:latin typeface="Cambria" panose="02040503050406030204" pitchFamily="18" charset="0"/>
              </a:rPr>
              <a:t> farming (consumption, simple tools, and manual labor)</a:t>
            </a:r>
          </a:p>
          <a:p>
            <a:pPr marL="914400" lvl="1" indent="-457200" defTabSz="914400">
              <a:buFont typeface="Arial" panose="020B0604020202020204" pitchFamily="34" charset="0"/>
              <a:buChar char="•"/>
              <a:defRPr/>
            </a:pPr>
            <a:r>
              <a:rPr lang="en-US" sz="2400" dirty="0" smtClean="0">
                <a:solidFill>
                  <a:schemeClr val="accent3"/>
                </a:solidFill>
                <a:latin typeface="Cambria" panose="02040503050406030204" pitchFamily="18" charset="0"/>
              </a:rPr>
              <a:t>Second </a:t>
            </a:r>
            <a:r>
              <a:rPr lang="en-US" sz="2400" dirty="0">
                <a:solidFill>
                  <a:schemeClr val="accent3"/>
                </a:solidFill>
                <a:latin typeface="Cambria" panose="02040503050406030204" pitchFamily="18" charset="0"/>
              </a:rPr>
              <a:t>Agricultural </a:t>
            </a:r>
            <a:r>
              <a:rPr lang="en-US" sz="2400" dirty="0" smtClean="0">
                <a:solidFill>
                  <a:schemeClr val="accent3"/>
                </a:solidFill>
                <a:latin typeface="Cambria" panose="02040503050406030204" pitchFamily="18" charset="0"/>
              </a:rPr>
              <a:t>Revolution</a:t>
            </a:r>
          </a:p>
          <a:p>
            <a:pPr marL="1828800" lvl="3" indent="-457200" defTabSz="914400">
              <a:buFont typeface="Arial" panose="020B0604020202020204" pitchFamily="34" charset="0"/>
              <a:buChar char="•"/>
              <a:defRPr/>
            </a:pPr>
            <a:r>
              <a:rPr lang="en-US" sz="2400" dirty="0" smtClean="0">
                <a:solidFill>
                  <a:prstClr val="black"/>
                </a:solidFill>
                <a:latin typeface="Cambria" panose="02040503050406030204" pitchFamily="18" charset="0"/>
              </a:rPr>
              <a:t>1700s, Industrial Revolution increased food supplies</a:t>
            </a:r>
          </a:p>
          <a:p>
            <a:pPr marL="1828800" lvl="3" indent="-457200" defTabSz="914400">
              <a:buFont typeface="Arial" panose="020B0604020202020204" pitchFamily="34" charset="0"/>
              <a:buChar char="•"/>
              <a:defRPr/>
            </a:pPr>
            <a:r>
              <a:rPr lang="en-US" sz="2400" dirty="0" smtClean="0">
                <a:solidFill>
                  <a:prstClr val="black"/>
                </a:solidFill>
                <a:latin typeface="Cambria" panose="02040503050406030204" pitchFamily="18" charset="0"/>
              </a:rPr>
              <a:t>Improved </a:t>
            </a:r>
            <a:r>
              <a:rPr lang="en-US" sz="2400" dirty="0">
                <a:solidFill>
                  <a:prstClr val="black"/>
                </a:solidFill>
                <a:latin typeface="Cambria" panose="02040503050406030204" pitchFamily="18" charset="0"/>
              </a:rPr>
              <a:t>m</a:t>
            </a:r>
            <a:r>
              <a:rPr lang="en-US" sz="2400" dirty="0" smtClean="0">
                <a:solidFill>
                  <a:prstClr val="black"/>
                </a:solidFill>
                <a:latin typeface="Cambria" panose="02040503050406030204" pitchFamily="18" charset="0"/>
              </a:rPr>
              <a:t>echanization, fertilizers, soils, and selective breeding</a:t>
            </a:r>
            <a:endParaRPr lang="en-US" sz="2400" dirty="0">
              <a:solidFill>
                <a:prstClr val="black"/>
              </a:solidFill>
              <a:latin typeface="Cambria" panose="02040503050406030204" pitchFamily="18" charset="0"/>
            </a:endParaRPr>
          </a:p>
          <a:p>
            <a:pPr marL="914400" lvl="1" indent="-457200" defTabSz="914400">
              <a:buFont typeface="Arial" panose="020B0604020202020204" pitchFamily="34" charset="0"/>
              <a:buChar char="•"/>
              <a:defRPr/>
            </a:pPr>
            <a:r>
              <a:rPr lang="en-US" sz="2400" dirty="0" smtClean="0">
                <a:solidFill>
                  <a:schemeClr val="accent3"/>
                </a:solidFill>
                <a:latin typeface="Cambria" panose="02040503050406030204" pitchFamily="18" charset="0"/>
              </a:rPr>
              <a:t>Third </a:t>
            </a:r>
            <a:r>
              <a:rPr lang="en-US" sz="2400" dirty="0">
                <a:solidFill>
                  <a:schemeClr val="accent3"/>
                </a:solidFill>
                <a:latin typeface="Cambria" panose="02040503050406030204" pitchFamily="18" charset="0"/>
              </a:rPr>
              <a:t>Agricultural </a:t>
            </a:r>
            <a:r>
              <a:rPr lang="en-US" sz="2400" dirty="0" smtClean="0">
                <a:solidFill>
                  <a:schemeClr val="accent3"/>
                </a:solidFill>
                <a:latin typeface="Cambria" panose="02040503050406030204" pitchFamily="18" charset="0"/>
              </a:rPr>
              <a:t>Revolution</a:t>
            </a:r>
          </a:p>
          <a:p>
            <a:pPr marL="1371600" lvl="2" indent="-457200" defTabSz="914400">
              <a:buFont typeface="Arial" panose="020B0604020202020204" pitchFamily="34" charset="0"/>
              <a:buChar char="•"/>
              <a:defRPr/>
            </a:pPr>
            <a:r>
              <a:rPr lang="en-US" sz="2400" dirty="0" smtClean="0">
                <a:solidFill>
                  <a:prstClr val="black"/>
                </a:solidFill>
                <a:latin typeface="Cambria" panose="02040503050406030204" pitchFamily="18" charset="0"/>
              </a:rPr>
              <a:t>1960s – The Green Revolution</a:t>
            </a:r>
          </a:p>
          <a:p>
            <a:pPr marL="1371600" lvl="2" indent="-457200" defTabSz="914400">
              <a:buFont typeface="Arial" panose="020B0604020202020204" pitchFamily="34" charset="0"/>
              <a:buChar char="•"/>
              <a:defRPr/>
            </a:pPr>
            <a:r>
              <a:rPr lang="en-US" sz="2400" dirty="0" smtClean="0">
                <a:solidFill>
                  <a:prstClr val="black"/>
                </a:solidFill>
                <a:latin typeface="Cambria" panose="02040503050406030204" pitchFamily="18" charset="0"/>
              </a:rPr>
              <a:t>Agribusiness – companies control the development, planting, processing, and selling of food to the consumer.</a:t>
            </a:r>
            <a:endParaRPr kumimoji="0" lang="en-US" sz="2800" b="1" i="0" u="none" strike="noStrike" kern="1200" cap="none" spc="0" normalizeH="0" noProof="0" dirty="0" smtClean="0">
              <a:ln>
                <a:noFill/>
              </a:ln>
              <a:solidFill>
                <a:prstClr val="black"/>
              </a:solidFill>
              <a:effectLst/>
              <a:uLnTx/>
              <a:uFillTx/>
              <a:latin typeface="Cambria" panose="02040503050406030204" pitchFamily="18" charset="0"/>
              <a:ea typeface="+mn-ea"/>
              <a:cs typeface="+mn-cs"/>
            </a:endParaRPr>
          </a:p>
        </p:txBody>
      </p:sp>
      <p:sp>
        <p:nvSpPr>
          <p:cNvPr id="6" name="Title 1"/>
          <p:cNvSpPr>
            <a:spLocks noGrp="1"/>
          </p:cNvSpPr>
          <p:nvPr>
            <p:ph type="title"/>
          </p:nvPr>
        </p:nvSpPr>
        <p:spPr>
          <a:xfrm>
            <a:off x="581192" y="702156"/>
            <a:ext cx="11029616" cy="1013800"/>
          </a:xfrm>
        </p:spPr>
        <p:txBody>
          <a:bodyPr/>
          <a:lstStyle/>
          <a:p>
            <a:r>
              <a:rPr lang="en-US" sz="4400" dirty="0" smtClean="0">
                <a:solidFill>
                  <a:schemeClr val="bg1">
                    <a:lumMod val="95000"/>
                  </a:schemeClr>
                </a:solidFill>
                <a:latin typeface="Cambria" panose="02040503050406030204"/>
              </a:rPr>
              <a:t>The Revolutions</a:t>
            </a:r>
            <a:endParaRPr lang="en-US" dirty="0">
              <a:solidFill>
                <a:schemeClr val="bg1">
                  <a:lumMod val="95000"/>
                </a:schemeClr>
              </a:solidFill>
            </a:endParaRPr>
          </a:p>
        </p:txBody>
      </p:sp>
    </p:spTree>
    <p:extLst>
      <p:ext uri="{BB962C8B-B14F-4D97-AF65-F5344CB8AC3E}">
        <p14:creationId xmlns:p14="http://schemas.microsoft.com/office/powerpoint/2010/main" val="543238234"/>
      </p:ext>
    </p:extLst>
  </p:cSld>
  <p:clrMapOvr>
    <a:masterClrMapping/>
  </p:clrMapOvr>
</p:sld>
</file>

<file path=ppt/theme/theme1.xml><?xml version="1.0" encoding="utf-8"?>
<a:theme xmlns:a="http://schemas.openxmlformats.org/drawingml/2006/main" name="2_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3050</TotalTime>
  <Words>852</Words>
  <Application>Microsoft Office PowerPoint</Application>
  <PresentationFormat>Widescreen</PresentationFormat>
  <Paragraphs>77</Paragraphs>
  <Slides>20</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Californian FB</vt:lpstr>
      <vt:lpstr>Cambria</vt:lpstr>
      <vt:lpstr>Gill Sans MT</vt:lpstr>
      <vt:lpstr>Wingdings 2</vt:lpstr>
      <vt:lpstr>2_Dividend</vt:lpstr>
      <vt:lpstr>PowerPoint Presentation</vt:lpstr>
      <vt:lpstr>Unit 5 – Agriculture, food, &amp; rural land use</vt:lpstr>
      <vt:lpstr>PowerPoint Presentation</vt:lpstr>
      <vt:lpstr>Unit overview</vt:lpstr>
      <vt:lpstr>Unit overview</vt:lpstr>
      <vt:lpstr>Unit overview</vt:lpstr>
      <vt:lpstr>Enduring Understanding (5.A)</vt:lpstr>
      <vt:lpstr>Learning objective (5.A.1)</vt:lpstr>
      <vt:lpstr>The Revolutions</vt:lpstr>
      <vt:lpstr>PowerPoint Presentation</vt:lpstr>
      <vt:lpstr>PowerPoint Presentation</vt:lpstr>
      <vt:lpstr>plant and animal domestication</vt:lpstr>
      <vt:lpstr>PowerPoint Presentation</vt:lpstr>
      <vt:lpstr>plant and animal domestication</vt:lpstr>
      <vt:lpstr>PowerPoint Presentation</vt:lpstr>
      <vt:lpstr>plant and animal domestication</vt:lpstr>
      <vt:lpstr>PowerPoint Presentation</vt:lpstr>
      <vt:lpstr>plant and animal domestication</vt:lpstr>
      <vt:lpstr>PowerPoint Presentation</vt:lpstr>
      <vt:lpstr>plant and animal domestication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Carli Terrell</dc:creator>
  <cp:lastModifiedBy>Welch, Brian</cp:lastModifiedBy>
  <cp:revision>90</cp:revision>
  <dcterms:created xsi:type="dcterms:W3CDTF">2018-11-23T15:10:48Z</dcterms:created>
  <dcterms:modified xsi:type="dcterms:W3CDTF">2019-02-21T12:14:39Z</dcterms:modified>
</cp:coreProperties>
</file>