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2" r:id="rId1"/>
  </p:sldMasterIdLst>
  <p:notesMasterIdLst>
    <p:notesMasterId r:id="rId10"/>
  </p:notesMasterIdLst>
  <p:handoutMasterIdLst>
    <p:handoutMasterId r:id="rId11"/>
  </p:handoutMasterIdLst>
  <p:sldIdLst>
    <p:sldId id="256" r:id="rId2"/>
    <p:sldId id="269" r:id="rId3"/>
    <p:sldId id="281" r:id="rId4"/>
    <p:sldId id="286" r:id="rId5"/>
    <p:sldId id="282" r:id="rId6"/>
    <p:sldId id="271" r:id="rId7"/>
    <p:sldId id="285" r:id="rId8"/>
    <p:sldId id="275"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30FA"/>
    <a:srgbClr val="7156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96" autoAdjust="0"/>
    <p:restoredTop sz="78824" autoAdjust="0"/>
  </p:normalViewPr>
  <p:slideViewPr>
    <p:cSldViewPr>
      <p:cViewPr varScale="1">
        <p:scale>
          <a:sx n="72" d="100"/>
          <a:sy n="72" d="100"/>
        </p:scale>
        <p:origin x="185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C047087-26E9-4B2A-B309-8F900B4AE419}" type="datetimeFigureOut">
              <a:rPr lang="en-US" smtClean="0"/>
              <a:pPr/>
              <a:t>10/4/2018</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DDC322D-DAAC-48C7-AC0D-01D89FE1E33E}" type="slidenum">
              <a:rPr lang="en-US" smtClean="0"/>
              <a:pPr/>
              <a:t>‹#›</a:t>
            </a:fld>
            <a:endParaRPr lang="en-US" dirty="0"/>
          </a:p>
        </p:txBody>
      </p:sp>
    </p:spTree>
    <p:extLst>
      <p:ext uri="{BB962C8B-B14F-4D97-AF65-F5344CB8AC3E}">
        <p14:creationId xmlns:p14="http://schemas.microsoft.com/office/powerpoint/2010/main" val="40273524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2"/>
            <a:ext cx="3037840" cy="466725"/>
          </a:xfrm>
          <a:prstGeom prst="rect">
            <a:avLst/>
          </a:prstGeom>
        </p:spPr>
        <p:txBody>
          <a:bodyPr vert="horz" lIns="91440" tIns="45720" rIns="91440" bIns="45720" rtlCol="0"/>
          <a:lstStyle>
            <a:lvl1pPr algn="r">
              <a:defRPr sz="1200"/>
            </a:lvl1pPr>
          </a:lstStyle>
          <a:p>
            <a:fld id="{88AE1691-6329-44A2-8472-31687E693422}" type="datetimeFigureOut">
              <a:rPr lang="en-US" smtClean="0"/>
              <a:t>10/4/2018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73576"/>
            <a:ext cx="560832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6"/>
            <a:ext cx="303784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6"/>
            <a:ext cx="3037840" cy="466725"/>
          </a:xfrm>
          <a:prstGeom prst="rect">
            <a:avLst/>
          </a:prstGeom>
        </p:spPr>
        <p:txBody>
          <a:bodyPr vert="horz" lIns="91440" tIns="45720" rIns="91440" bIns="45720" rtlCol="0" anchor="b"/>
          <a:lstStyle>
            <a:lvl1pPr algn="r">
              <a:defRPr sz="1200"/>
            </a:lvl1pPr>
          </a:lstStyle>
          <a:p>
            <a:fld id="{FBEF2FFF-035C-4EBD-883F-DD2C7B73D6B9}" type="slidenum">
              <a:rPr lang="en-US" smtClean="0"/>
              <a:t>‹#›</a:t>
            </a:fld>
            <a:endParaRPr lang="en-US"/>
          </a:p>
        </p:txBody>
      </p:sp>
    </p:spTree>
    <p:extLst>
      <p:ext uri="{BB962C8B-B14F-4D97-AF65-F5344CB8AC3E}">
        <p14:creationId xmlns:p14="http://schemas.microsoft.com/office/powerpoint/2010/main" val="3213622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evening, my</a:t>
            </a:r>
            <a:r>
              <a:rPr lang="en-US" baseline="0" dirty="0" smtClean="0"/>
              <a:t> name is Olivia Willis. I work in the Office of Internal Auditing and am the Internal Auditor for Leon County Schools. This evening I would like to talk to </a:t>
            </a:r>
            <a:r>
              <a:rPr lang="en-US" baseline="0" dirty="0" smtClean="0"/>
              <a:t>provide general information on internal accounts that would be of interest to you as members of DAC and as parents.  We will also discuss 3 internal accounts categories in more detail and they are student </a:t>
            </a:r>
            <a:r>
              <a:rPr lang="en-US" baseline="0" dirty="0" smtClean="0"/>
              <a:t>fees, student fundraising and PTO/PTA/Booster groups.</a:t>
            </a:r>
            <a:endParaRPr lang="en-US" dirty="0"/>
          </a:p>
        </p:txBody>
      </p:sp>
      <p:sp>
        <p:nvSpPr>
          <p:cNvPr id="4" name="Slide Number Placeholder 3"/>
          <p:cNvSpPr>
            <a:spLocks noGrp="1"/>
          </p:cNvSpPr>
          <p:nvPr>
            <p:ph type="sldNum" sz="quarter" idx="10"/>
          </p:nvPr>
        </p:nvSpPr>
        <p:spPr/>
        <p:txBody>
          <a:bodyPr/>
          <a:lstStyle/>
          <a:p>
            <a:fld id="{FBEF2FFF-035C-4EBD-883F-DD2C7B73D6B9}" type="slidenum">
              <a:rPr lang="en-US" smtClean="0"/>
              <a:t>1</a:t>
            </a:fld>
            <a:endParaRPr lang="en-US"/>
          </a:p>
        </p:txBody>
      </p:sp>
    </p:spTree>
    <p:extLst>
      <p:ext uri="{BB962C8B-B14F-4D97-AF65-F5344CB8AC3E}">
        <p14:creationId xmlns:p14="http://schemas.microsoft.com/office/powerpoint/2010/main" val="1891085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t>Internal accounts</a:t>
            </a:r>
            <a:r>
              <a:rPr lang="en-US" sz="1100" baseline="0" dirty="0" smtClean="0"/>
              <a:t> is the money that’s generated at the school site from school based activities, such as fundraisers, field trips, student fees, and ticket sales. This money is housed at the school level in a checking account and managed by the principal and bookkeeper. </a:t>
            </a:r>
          </a:p>
          <a:p>
            <a:endParaRPr lang="en-US" sz="1100" baseline="0" dirty="0" smtClean="0"/>
          </a:p>
          <a:p>
            <a:r>
              <a:rPr lang="en-US" sz="1100" baseline="0" dirty="0" smtClean="0"/>
              <a:t>The account structure for internal accounts is established by the Florida Department of Education in the Red Book. Each school District will organize their internal accounts structure in this manner. It is a fund-based accounting structure which means that all money collected is held in one checking account but when entered into accounting software it is logged into individual account categories. For example, let’s say 3</a:t>
            </a:r>
            <a:r>
              <a:rPr lang="en-US" sz="1100" baseline="30000" dirty="0" smtClean="0"/>
              <a:t>rd</a:t>
            </a:r>
            <a:r>
              <a:rPr lang="en-US" sz="1100" baseline="0" dirty="0" smtClean="0"/>
              <a:t> grade is collecting for a field trip to the zoo. When the money is turned into the bookkeeper, </a:t>
            </a:r>
            <a:r>
              <a:rPr lang="en-US" sz="1100" baseline="0" dirty="0" smtClean="0"/>
              <a:t>they </a:t>
            </a:r>
            <a:r>
              <a:rPr lang="en-US" sz="1100" baseline="0" dirty="0" smtClean="0"/>
              <a:t>will enter the money into account 37003. Our district currently uses Skyward Accounting software.</a:t>
            </a:r>
          </a:p>
          <a:p>
            <a:endParaRPr lang="en-US" sz="1100" baseline="0" dirty="0" smtClean="0"/>
          </a:p>
          <a:p>
            <a:r>
              <a:rPr lang="en-US" sz="1100" baseline="0" dirty="0" smtClean="0"/>
              <a:t>As a parent there are a few things that you should know. Our process states that when fees are being collected for any purposes or the school is having a fundraiser, there should always be correspondence provided to you stating its purpose. These correspondence could include a letter from the school or a fee letter (which will be discussed in more detail later). Also, when you turn in money to the school, and it is over $5 you should be receiving a receipt for these funds.</a:t>
            </a:r>
            <a:endParaRPr lang="en-US" sz="1100" dirty="0"/>
          </a:p>
        </p:txBody>
      </p:sp>
      <p:sp>
        <p:nvSpPr>
          <p:cNvPr id="4" name="Slide Number Placeholder 3"/>
          <p:cNvSpPr>
            <a:spLocks noGrp="1"/>
          </p:cNvSpPr>
          <p:nvPr>
            <p:ph type="sldNum" sz="quarter" idx="10"/>
          </p:nvPr>
        </p:nvSpPr>
        <p:spPr/>
        <p:txBody>
          <a:bodyPr/>
          <a:lstStyle/>
          <a:p>
            <a:fld id="{FBEF2FFF-035C-4EBD-883F-DD2C7B73D6B9}" type="slidenum">
              <a:rPr lang="en-US" smtClean="0"/>
              <a:t>2</a:t>
            </a:fld>
            <a:endParaRPr lang="en-US"/>
          </a:p>
        </p:txBody>
      </p:sp>
    </p:spTree>
    <p:extLst>
      <p:ext uri="{BB962C8B-B14F-4D97-AF65-F5344CB8AC3E}">
        <p14:creationId xmlns:p14="http://schemas.microsoft.com/office/powerpoint/2010/main" val="452567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slide is being provided as a reference to show all of the governing authorities for internal accounts. As mentioned previously, the Red Book is the governing authority from the FLDOE. The district also has policies that govern as well as provides an internal accounts manual that is accessible to anyone on our internal auditing page on the district’s website.</a:t>
            </a:r>
            <a:endParaRPr lang="en-US" dirty="0"/>
          </a:p>
        </p:txBody>
      </p:sp>
      <p:sp>
        <p:nvSpPr>
          <p:cNvPr id="4" name="Slide Number Placeholder 3"/>
          <p:cNvSpPr>
            <a:spLocks noGrp="1"/>
          </p:cNvSpPr>
          <p:nvPr>
            <p:ph type="sldNum" sz="quarter" idx="10"/>
          </p:nvPr>
        </p:nvSpPr>
        <p:spPr/>
        <p:txBody>
          <a:bodyPr/>
          <a:lstStyle/>
          <a:p>
            <a:fld id="{FBEF2FFF-035C-4EBD-883F-DD2C7B73D6B9}" type="slidenum">
              <a:rPr lang="en-US" smtClean="0"/>
              <a:t>3</a:t>
            </a:fld>
            <a:endParaRPr lang="en-US"/>
          </a:p>
        </p:txBody>
      </p:sp>
    </p:spTree>
    <p:extLst>
      <p:ext uri="{BB962C8B-B14F-4D97-AF65-F5344CB8AC3E}">
        <p14:creationId xmlns:p14="http://schemas.microsoft.com/office/powerpoint/2010/main" val="239099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aseline="0" dirty="0" smtClean="0"/>
              <a:t>So let’s talk about student fees. Student fees is money charged and collected by the district for a </a:t>
            </a:r>
            <a:r>
              <a:rPr lang="en-US" sz="1100" baseline="0" dirty="0" smtClean="0"/>
              <a:t>students </a:t>
            </a:r>
            <a:r>
              <a:rPr lang="en-US" sz="1100" baseline="0" dirty="0" smtClean="0"/>
              <a:t>participation in curricular or extra-curricular activities of the District. These charges are paid for by the student, parent(s) or guardian.</a:t>
            </a:r>
          </a:p>
          <a:p>
            <a:r>
              <a:rPr lang="en-US" sz="1100" baseline="0" dirty="0" smtClean="0"/>
              <a:t> </a:t>
            </a:r>
          </a:p>
          <a:p>
            <a:r>
              <a:rPr lang="en-US" sz="1100" baseline="0" dirty="0" smtClean="0"/>
              <a:t>All fees must be collected for a specific purpose. When fees are collected a fee letter should come home from the school/teacher. The fee letter is itemized and outlines in detail what the purpose of the fee collection is for.  For example, if your child is going on a field trip and there is a cost for admission, bus and food, the fee letter should state the cost of each of these items.</a:t>
            </a:r>
          </a:p>
          <a:p>
            <a:endParaRPr lang="en-US" sz="1100" b="0" baseline="0" dirty="0" smtClean="0"/>
          </a:p>
          <a:p>
            <a:r>
              <a:rPr lang="en-US" sz="1100" b="0" baseline="0" dirty="0" smtClean="0"/>
              <a:t>Fee collections are to be used on items that will directly be used by the student paying the fee and cannot be used for community property. Some of these items could include weekly readers, t-shirt for grade level field trips, and field trips.</a:t>
            </a:r>
          </a:p>
          <a:p>
            <a:endParaRPr lang="en-US" sz="1100"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baseline="0" dirty="0" smtClean="0"/>
              <a:t>Since Leon County Schools provides a free education, fees cannot be charged for items that are deemed the responsibility of the District. Examples of this includes a </a:t>
            </a:r>
            <a:r>
              <a:rPr lang="en-US" sz="1100" b="0" baseline="0" dirty="0" smtClean="0"/>
              <a:t>textbook, furniture</a:t>
            </a:r>
            <a:r>
              <a:rPr lang="en-US" sz="1100" b="0" baseline="0" dirty="0" smtClean="0"/>
              <a:t>, fixtures and equipment.</a:t>
            </a:r>
          </a:p>
          <a:p>
            <a:endParaRPr lang="en-US" sz="1100" b="0" baseline="0" dirty="0" smtClean="0"/>
          </a:p>
          <a:p>
            <a:r>
              <a:rPr lang="en-US" sz="1100" b="0" baseline="0" dirty="0" smtClean="0"/>
              <a:t>Since fees should be used on the student that paid them, fee accounts must have a zero balance at the end of the school year. If for some reason all of the fees that were paid for your student have not been used, they should be refunded.</a:t>
            </a:r>
          </a:p>
          <a:p>
            <a:endParaRPr lang="en-US" sz="1100" b="1" baseline="0" dirty="0" smtClean="0"/>
          </a:p>
        </p:txBody>
      </p:sp>
      <p:sp>
        <p:nvSpPr>
          <p:cNvPr id="4" name="Slide Number Placeholder 3"/>
          <p:cNvSpPr>
            <a:spLocks noGrp="1"/>
          </p:cNvSpPr>
          <p:nvPr>
            <p:ph type="sldNum" sz="quarter" idx="10"/>
          </p:nvPr>
        </p:nvSpPr>
        <p:spPr/>
        <p:txBody>
          <a:bodyPr/>
          <a:lstStyle/>
          <a:p>
            <a:fld id="{FBEF2FFF-035C-4EBD-883F-DD2C7B73D6B9}" type="slidenum">
              <a:rPr lang="en-US" smtClean="0"/>
              <a:t>4</a:t>
            </a:fld>
            <a:endParaRPr lang="en-US"/>
          </a:p>
        </p:txBody>
      </p:sp>
    </p:spTree>
    <p:extLst>
      <p:ext uri="{BB962C8B-B14F-4D97-AF65-F5344CB8AC3E}">
        <p14:creationId xmlns:p14="http://schemas.microsoft.com/office/powerpoint/2010/main" val="2293215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 fundraising is</a:t>
            </a:r>
            <a:r>
              <a:rPr lang="en-US" baseline="0" dirty="0" smtClean="0"/>
              <a:t> students participation in efforts to raise money for a school purposes or for an activity connected with the schools. For many clubs, this is the way the generate money to get projects accomplished.</a:t>
            </a:r>
          </a:p>
          <a:p>
            <a:endParaRPr lang="en-US" dirty="0" smtClean="0"/>
          </a:p>
          <a:p>
            <a:r>
              <a:rPr lang="en-US" dirty="0" smtClean="0"/>
              <a:t>Any fundraiser that</a:t>
            </a:r>
            <a:r>
              <a:rPr lang="en-US" baseline="0" dirty="0" smtClean="0"/>
              <a:t> a school, club or group wants to participate in must be for a specific purpose. This purpose is outlined on an activity request form. This form is turned in to the principal prior to any fundraising efforts taking place. The principal’s signature on the form acknowledges their approval of the fundraising efforts. It is important to mention that no fundraising efforts should take place without the approval of the Principal.</a:t>
            </a:r>
          </a:p>
          <a:p>
            <a:endParaRPr lang="en-US" dirty="0" smtClean="0"/>
          </a:p>
          <a:p>
            <a:r>
              <a:rPr lang="en-US" baseline="0" dirty="0" smtClean="0"/>
              <a:t>When students are involved in the fundraising efforts then the money must be deposited into the school’s internal accounts. In some circumstances fundraiser proceeds may carryover from year to year. However best practice is to spend the funds on the students that generate them.</a:t>
            </a:r>
            <a:endParaRPr lang="en-US" dirty="0"/>
          </a:p>
        </p:txBody>
      </p:sp>
      <p:sp>
        <p:nvSpPr>
          <p:cNvPr id="4" name="Slide Number Placeholder 3"/>
          <p:cNvSpPr>
            <a:spLocks noGrp="1"/>
          </p:cNvSpPr>
          <p:nvPr>
            <p:ph type="sldNum" sz="quarter" idx="10"/>
          </p:nvPr>
        </p:nvSpPr>
        <p:spPr/>
        <p:txBody>
          <a:bodyPr/>
          <a:lstStyle/>
          <a:p>
            <a:fld id="{FBEF2FFF-035C-4EBD-883F-DD2C7B73D6B9}" type="slidenum">
              <a:rPr lang="en-US" smtClean="0"/>
              <a:t>5</a:t>
            </a:fld>
            <a:endParaRPr lang="en-US"/>
          </a:p>
        </p:txBody>
      </p:sp>
    </p:spTree>
    <p:extLst>
      <p:ext uri="{BB962C8B-B14F-4D97-AF65-F5344CB8AC3E}">
        <p14:creationId xmlns:p14="http://schemas.microsoft.com/office/powerpoint/2010/main" val="3116272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PTO/PTA/Booster Groups are a support of the school and must have the approval</a:t>
            </a:r>
            <a:r>
              <a:rPr lang="en-US" sz="1000" baseline="0" dirty="0" smtClean="0"/>
              <a:t> of the Principal to function.  Elementary and Middle school support </a:t>
            </a:r>
            <a:r>
              <a:rPr lang="en-US" sz="1000" baseline="0" dirty="0" smtClean="0"/>
              <a:t>organizations, like PTO/PTA, </a:t>
            </a:r>
            <a:r>
              <a:rPr lang="en-US" sz="1000" baseline="0" dirty="0" smtClean="0"/>
              <a:t>are there to provide school wide support and cannot </a:t>
            </a:r>
            <a:r>
              <a:rPr lang="en-US" sz="1000" baseline="0" dirty="0" smtClean="0"/>
              <a:t>establish individual Booster Groups. High </a:t>
            </a:r>
            <a:r>
              <a:rPr lang="en-US" sz="1000" baseline="0" dirty="0" smtClean="0"/>
              <a:t>schools are allowed to have support organizations that provide school wide support as well as those that are tied to a specific group (Booster Groups). It is important to note that only high schools are allowed to have booster groups. Common examples of booster groups for this level is football, band, basketball etc. All of these organizations are able to fundraise with prior approval of the principal. </a:t>
            </a:r>
          </a:p>
          <a:p>
            <a:endParaRPr lang="en-US" sz="1000" baseline="0" dirty="0" smtClean="0"/>
          </a:p>
          <a:p>
            <a:r>
              <a:rPr lang="en-US" sz="1000" baseline="0" dirty="0" smtClean="0"/>
              <a:t>PTO/PTA/Booster Groups are allowed to provide fundraising efforts. Just like with student fundraising, there must be a specific purpose for the fundraiser and </a:t>
            </a:r>
            <a:r>
              <a:rPr lang="en-US" sz="1000" baseline="0" dirty="0" smtClean="0"/>
              <a:t>they </a:t>
            </a:r>
            <a:r>
              <a:rPr lang="en-US" sz="1000" baseline="0" dirty="0" smtClean="0"/>
              <a:t>should </a:t>
            </a:r>
            <a:r>
              <a:rPr lang="en-US" sz="1000" baseline="0" dirty="0" smtClean="0"/>
              <a:t>prior approval from the principal. </a:t>
            </a:r>
            <a:r>
              <a:rPr lang="en-US" sz="1000" baseline="0" dirty="0" smtClean="0"/>
              <a:t>Correspondence needs to be distributed to students, parent(s) or guardians informing them of the purpose of the fundraiser. It is important to mention that no student, parent(s) or guardian is obligated to participate in fundraising efforts. </a:t>
            </a:r>
          </a:p>
          <a:p>
            <a:endParaRPr lang="en-US" sz="1000" baseline="0" dirty="0" smtClean="0"/>
          </a:p>
          <a:p>
            <a:r>
              <a:rPr lang="en-US" sz="1000" baseline="0" dirty="0" smtClean="0"/>
              <a:t>There is also something unique about these groups and it is that they can be either internal and/or external. If students are involved in fundraising efforts then those funds must be deposited into an internal account. An external account can be used if students are not involved in fundraising efforts, the group has a </a:t>
            </a:r>
            <a:r>
              <a:rPr lang="en-US" sz="1000" baseline="0" dirty="0" smtClean="0"/>
              <a:t>501(c)3 </a:t>
            </a:r>
            <a:r>
              <a:rPr lang="en-US" sz="1000" baseline="0" dirty="0" smtClean="0"/>
              <a:t>status and the principal approves. </a:t>
            </a:r>
          </a:p>
          <a:p>
            <a:endParaRPr lang="en-US" sz="1000" baseline="0" dirty="0" smtClean="0"/>
          </a:p>
          <a:p>
            <a:r>
              <a:rPr lang="en-US" sz="1000" baseline="0" dirty="0" smtClean="0"/>
              <a:t>Leadership in support groups may change from year to year so it is important that the school is made aware of these changes. This can be accomplished by providing the principal with a current list of officers each year. Also, as a support groups financial reports must be provided periodically to the school principal. </a:t>
            </a:r>
            <a:endParaRPr lang="en-US" sz="1000" dirty="0"/>
          </a:p>
        </p:txBody>
      </p:sp>
      <p:sp>
        <p:nvSpPr>
          <p:cNvPr id="4" name="Slide Number Placeholder 3"/>
          <p:cNvSpPr>
            <a:spLocks noGrp="1"/>
          </p:cNvSpPr>
          <p:nvPr>
            <p:ph type="sldNum" sz="quarter" idx="10"/>
          </p:nvPr>
        </p:nvSpPr>
        <p:spPr/>
        <p:txBody>
          <a:bodyPr/>
          <a:lstStyle/>
          <a:p>
            <a:fld id="{FBEF2FFF-035C-4EBD-883F-DD2C7B73D6B9}" type="slidenum">
              <a:rPr lang="en-US" smtClean="0"/>
              <a:t>6</a:t>
            </a:fld>
            <a:endParaRPr lang="en-US"/>
          </a:p>
        </p:txBody>
      </p:sp>
    </p:spTree>
    <p:extLst>
      <p:ext uri="{BB962C8B-B14F-4D97-AF65-F5344CB8AC3E}">
        <p14:creationId xmlns:p14="http://schemas.microsoft.com/office/powerpoint/2010/main" val="2743558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EF2FFF-035C-4EBD-883F-DD2C7B73D6B9}" type="slidenum">
              <a:rPr lang="en-US" smtClean="0"/>
              <a:t>7</a:t>
            </a:fld>
            <a:endParaRPr lang="en-US"/>
          </a:p>
        </p:txBody>
      </p:sp>
    </p:spTree>
    <p:extLst>
      <p:ext uri="{BB962C8B-B14F-4D97-AF65-F5344CB8AC3E}">
        <p14:creationId xmlns:p14="http://schemas.microsoft.com/office/powerpoint/2010/main" val="1374305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EF2FFF-035C-4EBD-883F-DD2C7B73D6B9}" type="slidenum">
              <a:rPr lang="en-US" smtClean="0"/>
              <a:t>8</a:t>
            </a:fld>
            <a:endParaRPr lang="en-US"/>
          </a:p>
        </p:txBody>
      </p:sp>
    </p:spTree>
    <p:extLst>
      <p:ext uri="{BB962C8B-B14F-4D97-AF65-F5344CB8AC3E}">
        <p14:creationId xmlns:p14="http://schemas.microsoft.com/office/powerpoint/2010/main" val="3299050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3757226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165437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4136327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34398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1556397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552676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436996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2667005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1716378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302599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4136389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3209240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461372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371088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1977145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4000037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5038A3-08BD-4DE6-BD3C-4C75A4CF7FC5}" type="datetimeFigureOut">
              <a:rPr lang="en-US" smtClean="0"/>
              <a:pPr/>
              <a:t>10/4/2018</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1366038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F5038A3-08BD-4DE6-BD3C-4C75A4CF7FC5}" type="datetimeFigureOut">
              <a:rPr lang="en-US" smtClean="0"/>
              <a:pPr/>
              <a:t>10/4/2018</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61D9D7E-7888-46A1-92A2-34483EBEA550}" type="slidenum">
              <a:rPr lang="en-US" smtClean="0"/>
              <a:pPr/>
              <a:t>‹#›</a:t>
            </a:fld>
            <a:endParaRPr lang="en-US" dirty="0"/>
          </a:p>
        </p:txBody>
      </p:sp>
    </p:spTree>
    <p:extLst>
      <p:ext uri="{BB962C8B-B14F-4D97-AF65-F5344CB8AC3E}">
        <p14:creationId xmlns:p14="http://schemas.microsoft.com/office/powerpoint/2010/main" val="3585907005"/>
      </p:ext>
    </p:extLst>
  </p:cSld>
  <p:clrMap bg1="dk1" tx1="lt1" bg2="dk2" tx2="lt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 id="2147483907" r:id="rId15"/>
    <p:sldLayoutId id="2147483908" r:id="rId16"/>
    <p:sldLayoutId id="214748390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neola.com/leon-fl/search/policies/po9211.htm" TargetMode="External"/><Relationship Id="rId3" Type="http://schemas.openxmlformats.org/officeDocument/2006/relationships/hyperlink" Target="http://www.planning.leon.k12.fl.us/PROCEDURES/603MANUAL.HTM" TargetMode="External"/><Relationship Id="rId7" Type="http://schemas.openxmlformats.org/officeDocument/2006/relationships/hyperlink" Target="http://www.neola.com/leon-fl/search/policies/po5830.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neola.com/leon-fl/search/policies/po6152.htm" TargetMode="External"/><Relationship Id="rId5" Type="http://schemas.openxmlformats.org/officeDocument/2006/relationships/hyperlink" Target="http://www.leonschools.net/cms/lib7/FL01903265/Centricity/Domain/206/IAManual-Revised.pdf" TargetMode="External"/><Relationship Id="rId4" Type="http://schemas.openxmlformats.org/officeDocument/2006/relationships/hyperlink" Target="http://www.neola.com/leon-f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375156"/>
            <a:ext cx="7022805" cy="1646300"/>
          </a:xfrm>
        </p:spPr>
        <p:txBody>
          <a:bodyPr>
            <a:normAutofit/>
          </a:bodyPr>
          <a:lstStyle/>
          <a:p>
            <a:r>
              <a:rPr lang="en-US" b="1" dirty="0" smtClean="0"/>
              <a:t>INTERNAL ACCOUNTS</a:t>
            </a:r>
            <a:endParaRPr lang="en-US" b="1" dirty="0"/>
          </a:p>
        </p:txBody>
      </p:sp>
      <p:sp>
        <p:nvSpPr>
          <p:cNvPr id="3" name="Subtitle 2"/>
          <p:cNvSpPr>
            <a:spLocks noGrp="1"/>
          </p:cNvSpPr>
          <p:nvPr>
            <p:ph type="subTitle" idx="1"/>
          </p:nvPr>
        </p:nvSpPr>
        <p:spPr>
          <a:xfrm>
            <a:off x="1447800" y="4035227"/>
            <a:ext cx="5826719" cy="1096899"/>
          </a:xfrm>
        </p:spPr>
        <p:txBody>
          <a:bodyPr>
            <a:normAutofit/>
          </a:bodyPr>
          <a:lstStyle/>
          <a:p>
            <a:pPr algn="r"/>
            <a:r>
              <a:rPr lang="en-US" sz="1800" b="1" dirty="0" smtClean="0">
                <a:solidFill>
                  <a:schemeClr val="accent2">
                    <a:lumMod val="75000"/>
                  </a:schemeClr>
                </a:solidFill>
                <a:latin typeface="Calibri" pitchFamily="34" charset="0"/>
              </a:rPr>
              <a:t>OLIVIA WILLIS, INTERNAL AUDITOR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6347713" cy="914400"/>
          </a:xfrm>
        </p:spPr>
        <p:txBody>
          <a:bodyPr/>
          <a:lstStyle/>
          <a:p>
            <a:r>
              <a:rPr lang="en-US" dirty="0" smtClean="0"/>
              <a:t>Internal Accounts</a:t>
            </a:r>
            <a:endParaRPr lang="en-US" dirty="0"/>
          </a:p>
        </p:txBody>
      </p:sp>
      <p:sp>
        <p:nvSpPr>
          <p:cNvPr id="3" name="Content Placeholder 2"/>
          <p:cNvSpPr>
            <a:spLocks noGrp="1"/>
          </p:cNvSpPr>
          <p:nvPr>
            <p:ph idx="1"/>
          </p:nvPr>
        </p:nvSpPr>
        <p:spPr>
          <a:xfrm>
            <a:off x="533400" y="1304693"/>
            <a:ext cx="8077200" cy="4483608"/>
          </a:xfrm>
        </p:spPr>
        <p:txBody>
          <a:bodyPr>
            <a:normAutofit fontScale="70000" lnSpcReduction="20000"/>
          </a:bodyPr>
          <a:lstStyle/>
          <a:p>
            <a:r>
              <a:rPr lang="en-US" sz="2800" dirty="0" smtClean="0">
                <a:solidFill>
                  <a:schemeClr val="tx1">
                    <a:lumMod val="95000"/>
                  </a:schemeClr>
                </a:solidFill>
                <a:latin typeface="Century Gothic" panose="020B0502020202020204" pitchFamily="34" charset="0"/>
              </a:rPr>
              <a:t>Funds collected and expended within the school including, but not limited to, fundraising proceeds, student fees, athletic ticket sales and PTO/PTA/Booster group funds</a:t>
            </a:r>
          </a:p>
          <a:p>
            <a:endParaRPr lang="en-US" sz="2800" dirty="0" smtClean="0">
              <a:solidFill>
                <a:schemeClr val="tx1">
                  <a:lumMod val="95000"/>
                </a:schemeClr>
              </a:solidFill>
              <a:latin typeface="Century Gothic" panose="020B0502020202020204" pitchFamily="34" charset="0"/>
            </a:endParaRPr>
          </a:p>
          <a:p>
            <a:r>
              <a:rPr lang="en-US" sz="2800" dirty="0" smtClean="0">
                <a:solidFill>
                  <a:schemeClr val="tx1">
                    <a:lumMod val="95000"/>
                  </a:schemeClr>
                </a:solidFill>
                <a:latin typeface="Century Gothic" panose="020B0502020202020204" pitchFamily="34" charset="0"/>
              </a:rPr>
              <a:t>Fund-based </a:t>
            </a:r>
            <a:r>
              <a:rPr lang="en-US" sz="2800" dirty="0">
                <a:solidFill>
                  <a:schemeClr val="tx1">
                    <a:lumMod val="95000"/>
                  </a:schemeClr>
                </a:solidFill>
                <a:latin typeface="Century Gothic" panose="020B0502020202020204" pitchFamily="34" charset="0"/>
              </a:rPr>
              <a:t>accounting structure</a:t>
            </a:r>
          </a:p>
          <a:p>
            <a:endParaRPr lang="en-US" sz="2800" dirty="0" smtClean="0">
              <a:solidFill>
                <a:schemeClr val="tx1">
                  <a:lumMod val="95000"/>
                </a:schemeClr>
              </a:solidFill>
              <a:latin typeface="Century Gothic" panose="020B0502020202020204" pitchFamily="34" charset="0"/>
            </a:endParaRPr>
          </a:p>
          <a:p>
            <a:r>
              <a:rPr lang="en-US" sz="2800" dirty="0" smtClean="0">
                <a:solidFill>
                  <a:schemeClr val="tx1">
                    <a:lumMod val="95000"/>
                  </a:schemeClr>
                </a:solidFill>
                <a:latin typeface="Century Gothic" panose="020B0502020202020204" pitchFamily="34" charset="0"/>
              </a:rPr>
              <a:t>Each school can only have one checking account</a:t>
            </a:r>
          </a:p>
          <a:p>
            <a:pPr marL="0" indent="0">
              <a:buNone/>
            </a:pPr>
            <a:endParaRPr lang="en-US" sz="2800" dirty="0" smtClean="0">
              <a:solidFill>
                <a:schemeClr val="tx1">
                  <a:lumMod val="95000"/>
                </a:schemeClr>
              </a:solidFill>
              <a:latin typeface="Century Gothic" panose="020B0502020202020204" pitchFamily="34" charset="0"/>
            </a:endParaRPr>
          </a:p>
          <a:p>
            <a:r>
              <a:rPr lang="en-US" sz="2800" dirty="0" smtClean="0">
                <a:solidFill>
                  <a:schemeClr val="tx1">
                    <a:lumMod val="95000"/>
                  </a:schemeClr>
                </a:solidFill>
                <a:latin typeface="Century Gothic" panose="020B0502020202020204" pitchFamily="34" charset="0"/>
              </a:rPr>
              <a:t>The Principal is ultimately responsible for all funds deposited into the school’s internal account.</a:t>
            </a:r>
          </a:p>
          <a:p>
            <a:endParaRPr lang="en-US" sz="2800" dirty="0">
              <a:solidFill>
                <a:schemeClr val="tx1">
                  <a:lumMod val="95000"/>
                </a:schemeClr>
              </a:solidFill>
              <a:latin typeface="Century Gothic" panose="020B0502020202020204" pitchFamily="34" charset="0"/>
            </a:endParaRPr>
          </a:p>
          <a:p>
            <a:r>
              <a:rPr lang="en-US" sz="2800" dirty="0" smtClean="0">
                <a:solidFill>
                  <a:schemeClr val="tx1">
                    <a:lumMod val="95000"/>
                  </a:schemeClr>
                </a:solidFill>
                <a:latin typeface="Century Gothic" panose="020B0502020202020204" pitchFamily="34" charset="0"/>
              </a:rPr>
              <a:t>Correspondence &amp; Receipts Requirements</a:t>
            </a:r>
            <a:endParaRPr lang="en-US" sz="2600" dirty="0">
              <a:solidFill>
                <a:schemeClr val="tx1">
                  <a:lumMod val="95000"/>
                </a:schemeClr>
              </a:solidFill>
              <a:latin typeface="Century Gothic" panose="020B0502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842" y="152400"/>
            <a:ext cx="6347713" cy="1320800"/>
          </a:xfrm>
        </p:spPr>
        <p:txBody>
          <a:bodyPr/>
          <a:lstStyle/>
          <a:p>
            <a:r>
              <a:rPr lang="en-US" dirty="0" smtClean="0"/>
              <a:t>Governance</a:t>
            </a:r>
            <a:endParaRPr lang="en-US" dirty="0"/>
          </a:p>
        </p:txBody>
      </p:sp>
      <p:sp>
        <p:nvSpPr>
          <p:cNvPr id="2" name="Content Placeholder 1"/>
          <p:cNvSpPr>
            <a:spLocks noGrp="1"/>
          </p:cNvSpPr>
          <p:nvPr>
            <p:ph idx="1"/>
          </p:nvPr>
        </p:nvSpPr>
        <p:spPr>
          <a:xfrm>
            <a:off x="515216" y="812800"/>
            <a:ext cx="7707757" cy="5969000"/>
          </a:xfrm>
        </p:spPr>
        <p:txBody>
          <a:bodyPr>
            <a:normAutofit/>
          </a:bodyPr>
          <a:lstStyle/>
          <a:p>
            <a:pPr lvl="1"/>
            <a:r>
              <a:rPr lang="en-US" sz="1400" b="1" dirty="0" smtClean="0">
                <a:solidFill>
                  <a:schemeClr val="tx1"/>
                </a:solidFill>
              </a:rPr>
              <a:t>State</a:t>
            </a:r>
          </a:p>
          <a:p>
            <a:pPr lvl="2"/>
            <a:r>
              <a:rPr lang="en-US" sz="1200" dirty="0" smtClean="0">
                <a:solidFill>
                  <a:schemeClr val="tx1"/>
                </a:solidFill>
              </a:rPr>
              <a:t>FLDOE – The Red Book</a:t>
            </a:r>
          </a:p>
          <a:p>
            <a:pPr lvl="3"/>
            <a:r>
              <a:rPr lang="en-US" sz="1100" dirty="0">
                <a:solidFill>
                  <a:schemeClr val="tx1"/>
                </a:solidFill>
                <a:hlinkClick r:id="rId3"/>
              </a:rPr>
              <a:t>http://www.fldoe.org/finance/fl-edu-finance-program-fefp/financial-program-cost-accounting-repo.stml</a:t>
            </a:r>
          </a:p>
          <a:p>
            <a:pPr lvl="2"/>
            <a:endParaRPr lang="en-US" sz="1100" dirty="0" smtClean="0">
              <a:solidFill>
                <a:schemeClr val="tx1"/>
              </a:solidFill>
            </a:endParaRPr>
          </a:p>
          <a:p>
            <a:pPr lvl="1"/>
            <a:r>
              <a:rPr lang="en-US" sz="1400" b="1" dirty="0" smtClean="0">
                <a:solidFill>
                  <a:schemeClr val="tx1"/>
                </a:solidFill>
              </a:rPr>
              <a:t>District</a:t>
            </a:r>
          </a:p>
          <a:p>
            <a:pPr lvl="2"/>
            <a:r>
              <a:rPr lang="en-US" sz="1200" dirty="0" smtClean="0">
                <a:solidFill>
                  <a:schemeClr val="tx1"/>
                </a:solidFill>
              </a:rPr>
              <a:t>LCS Policy 6610-Internal Accounts </a:t>
            </a:r>
          </a:p>
          <a:p>
            <a:pPr lvl="3"/>
            <a:r>
              <a:rPr lang="en-US" sz="1100" dirty="0" smtClean="0">
                <a:solidFill>
                  <a:schemeClr val="tx1"/>
                </a:solidFill>
                <a:hlinkClick r:id="rId4"/>
              </a:rPr>
              <a:t>http://www.neola.com/leon-fl/</a:t>
            </a:r>
            <a:endParaRPr lang="en-US" sz="1100" dirty="0">
              <a:solidFill>
                <a:schemeClr val="tx1"/>
              </a:solidFill>
            </a:endParaRPr>
          </a:p>
          <a:p>
            <a:pPr lvl="2"/>
            <a:r>
              <a:rPr lang="en-US" sz="1200" dirty="0" smtClean="0">
                <a:solidFill>
                  <a:schemeClr val="tx1"/>
                </a:solidFill>
              </a:rPr>
              <a:t>LCSB </a:t>
            </a:r>
            <a:r>
              <a:rPr lang="en-US" sz="1200" dirty="0">
                <a:solidFill>
                  <a:schemeClr val="tx1"/>
                </a:solidFill>
              </a:rPr>
              <a:t>Internal Accounts Manual </a:t>
            </a:r>
            <a:endParaRPr lang="en-US" sz="1200" dirty="0" smtClean="0">
              <a:solidFill>
                <a:schemeClr val="tx1"/>
              </a:solidFill>
            </a:endParaRPr>
          </a:p>
          <a:p>
            <a:pPr lvl="3"/>
            <a:r>
              <a:rPr lang="en-US" sz="1100" dirty="0" smtClean="0">
                <a:solidFill>
                  <a:schemeClr val="tx1"/>
                </a:solidFill>
                <a:hlinkClick r:id="rId5"/>
              </a:rPr>
              <a:t>http</a:t>
            </a:r>
            <a:r>
              <a:rPr lang="en-US" sz="1100" dirty="0">
                <a:solidFill>
                  <a:schemeClr val="tx1"/>
                </a:solidFill>
                <a:hlinkClick r:id="rId5"/>
              </a:rPr>
              <a:t>://</a:t>
            </a:r>
            <a:r>
              <a:rPr lang="en-US" sz="1100" dirty="0" smtClean="0">
                <a:solidFill>
                  <a:schemeClr val="tx1"/>
                </a:solidFill>
                <a:hlinkClick r:id="rId5"/>
              </a:rPr>
              <a:t>www.leonschools.net/cms/lib7/FL01903265/Centricity/Domain/206/IAManual-Revised.pdf</a:t>
            </a:r>
            <a:endParaRPr lang="en-US" sz="1100" dirty="0">
              <a:solidFill>
                <a:schemeClr val="tx1"/>
              </a:solidFill>
            </a:endParaRPr>
          </a:p>
          <a:p>
            <a:pPr lvl="2"/>
            <a:r>
              <a:rPr lang="en-US" sz="1200" dirty="0">
                <a:solidFill>
                  <a:schemeClr val="tx1"/>
                </a:solidFill>
              </a:rPr>
              <a:t>LCS Policy </a:t>
            </a:r>
            <a:r>
              <a:rPr lang="en-US" sz="1200" dirty="0" smtClean="0">
                <a:solidFill>
                  <a:schemeClr val="tx1"/>
                </a:solidFill>
              </a:rPr>
              <a:t>6152-Student Fees, Fines and Charges</a:t>
            </a:r>
            <a:endParaRPr lang="en-US" sz="1200" dirty="0">
              <a:solidFill>
                <a:schemeClr val="tx1"/>
              </a:solidFill>
            </a:endParaRPr>
          </a:p>
          <a:p>
            <a:pPr lvl="3"/>
            <a:r>
              <a:rPr lang="en-US" sz="1100" dirty="0">
                <a:solidFill>
                  <a:schemeClr val="tx1"/>
                </a:solidFill>
                <a:hlinkClick r:id="rId6"/>
              </a:rPr>
              <a:t>http://</a:t>
            </a:r>
            <a:r>
              <a:rPr lang="en-US" sz="1100" dirty="0" smtClean="0">
                <a:solidFill>
                  <a:schemeClr val="tx1"/>
                </a:solidFill>
                <a:hlinkClick r:id="rId6"/>
              </a:rPr>
              <a:t>www.neola.com/leon-fl/search/policies/po6152.htm</a:t>
            </a:r>
            <a:r>
              <a:rPr lang="en-US" sz="1100" dirty="0" smtClean="0">
                <a:solidFill>
                  <a:schemeClr val="tx1"/>
                </a:solidFill>
              </a:rPr>
              <a:t> </a:t>
            </a:r>
            <a:endParaRPr lang="en-US" sz="1100" dirty="0">
              <a:solidFill>
                <a:schemeClr val="tx1"/>
              </a:solidFill>
            </a:endParaRPr>
          </a:p>
          <a:p>
            <a:pPr lvl="2"/>
            <a:r>
              <a:rPr lang="en-US" sz="1200" dirty="0" smtClean="0">
                <a:solidFill>
                  <a:schemeClr val="tx1"/>
                </a:solidFill>
              </a:rPr>
              <a:t>LCS Policy 5830-Student </a:t>
            </a:r>
            <a:r>
              <a:rPr lang="en-US" sz="1200" dirty="0">
                <a:solidFill>
                  <a:schemeClr val="tx1"/>
                </a:solidFill>
              </a:rPr>
              <a:t>Fundraising </a:t>
            </a:r>
            <a:endParaRPr lang="en-US" sz="1200" dirty="0" smtClean="0">
              <a:solidFill>
                <a:schemeClr val="tx1"/>
              </a:solidFill>
            </a:endParaRPr>
          </a:p>
          <a:p>
            <a:pPr lvl="3"/>
            <a:r>
              <a:rPr lang="en-US" sz="1100" dirty="0" smtClean="0">
                <a:solidFill>
                  <a:schemeClr val="tx1"/>
                </a:solidFill>
                <a:hlinkClick r:id="rId7"/>
              </a:rPr>
              <a:t>http</a:t>
            </a:r>
            <a:r>
              <a:rPr lang="en-US" sz="1100" dirty="0">
                <a:solidFill>
                  <a:schemeClr val="tx1"/>
                </a:solidFill>
                <a:hlinkClick r:id="rId7"/>
              </a:rPr>
              <a:t>://</a:t>
            </a:r>
            <a:r>
              <a:rPr lang="en-US" sz="1100" dirty="0" smtClean="0">
                <a:solidFill>
                  <a:schemeClr val="tx1"/>
                </a:solidFill>
                <a:hlinkClick r:id="rId7"/>
              </a:rPr>
              <a:t>www.neola.com/leon-fl/search/policies/po5830.htm</a:t>
            </a:r>
            <a:r>
              <a:rPr lang="en-US" sz="1100" dirty="0" smtClean="0">
                <a:solidFill>
                  <a:schemeClr val="tx1"/>
                </a:solidFill>
              </a:rPr>
              <a:t> </a:t>
            </a:r>
          </a:p>
          <a:p>
            <a:pPr lvl="2"/>
            <a:r>
              <a:rPr lang="en-US" sz="1200" dirty="0" smtClean="0">
                <a:solidFill>
                  <a:schemeClr val="tx1"/>
                </a:solidFill>
              </a:rPr>
              <a:t>LCS Policy 9211-Parent Organizations, Booster Clubs and Other Fundraising Activities</a:t>
            </a:r>
          </a:p>
          <a:p>
            <a:pPr lvl="3"/>
            <a:r>
              <a:rPr lang="en-US" sz="1100" dirty="0">
                <a:solidFill>
                  <a:schemeClr val="tx1"/>
                </a:solidFill>
                <a:hlinkClick r:id="rId8"/>
              </a:rPr>
              <a:t>http://</a:t>
            </a:r>
            <a:r>
              <a:rPr lang="en-US" sz="1100" dirty="0" smtClean="0">
                <a:solidFill>
                  <a:schemeClr val="tx1"/>
                </a:solidFill>
                <a:hlinkClick r:id="rId8"/>
              </a:rPr>
              <a:t>www.neola.com/leon-fl/search/policies/po9211.htm</a:t>
            </a:r>
            <a:r>
              <a:rPr lang="en-US" sz="1100" dirty="0" smtClean="0">
                <a:solidFill>
                  <a:schemeClr val="tx1"/>
                </a:solidFill>
              </a:rPr>
              <a:t> </a:t>
            </a:r>
            <a:endParaRPr lang="en-US" sz="1100" dirty="0">
              <a:solidFill>
                <a:schemeClr val="tx1"/>
              </a:solidFill>
            </a:endParaRPr>
          </a:p>
        </p:txBody>
      </p:sp>
    </p:spTree>
    <p:extLst>
      <p:ext uri="{BB962C8B-B14F-4D97-AF65-F5344CB8AC3E}">
        <p14:creationId xmlns:p14="http://schemas.microsoft.com/office/powerpoint/2010/main" val="2265357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6554867" cy="1066800"/>
          </a:xfrm>
        </p:spPr>
        <p:txBody>
          <a:bodyPr/>
          <a:lstStyle/>
          <a:p>
            <a:r>
              <a:rPr lang="en-US" dirty="0" smtClean="0"/>
              <a:t>Student fees</a:t>
            </a:r>
            <a:endParaRPr lang="en-US" dirty="0"/>
          </a:p>
        </p:txBody>
      </p:sp>
      <p:sp>
        <p:nvSpPr>
          <p:cNvPr id="3" name="Content Placeholder 2"/>
          <p:cNvSpPr>
            <a:spLocks noGrp="1"/>
          </p:cNvSpPr>
          <p:nvPr>
            <p:ph idx="1"/>
          </p:nvPr>
        </p:nvSpPr>
        <p:spPr>
          <a:xfrm>
            <a:off x="228600" y="914400"/>
            <a:ext cx="8153400" cy="4953000"/>
          </a:xfrm>
        </p:spPr>
        <p:txBody>
          <a:bodyPr>
            <a:normAutofit fontScale="77500" lnSpcReduction="20000"/>
          </a:bodyPr>
          <a:lstStyle/>
          <a:p>
            <a:pPr marL="914400" lvl="2" indent="0">
              <a:buNone/>
            </a:pPr>
            <a:endParaRPr lang="en-US" sz="2200" dirty="0" smtClean="0">
              <a:solidFill>
                <a:schemeClr val="accent2">
                  <a:lumMod val="75000"/>
                </a:schemeClr>
              </a:solidFill>
            </a:endParaRPr>
          </a:p>
          <a:p>
            <a:pPr lvl="2"/>
            <a:r>
              <a:rPr lang="en-US" sz="2000" dirty="0" smtClean="0">
                <a:solidFill>
                  <a:schemeClr val="tx1"/>
                </a:solidFill>
              </a:rPr>
              <a:t>Student fees is any monetary charge collected by the District from a student or the parent(s) or guardian of a student as a prerequisite for the student’s participation in an curricular or extra-curricular program of the District.</a:t>
            </a:r>
          </a:p>
          <a:p>
            <a:pPr marL="914400" lvl="2" indent="0">
              <a:buNone/>
            </a:pPr>
            <a:endParaRPr lang="en-US" sz="2000" dirty="0" smtClean="0">
              <a:solidFill>
                <a:schemeClr val="tx1"/>
              </a:solidFill>
            </a:endParaRPr>
          </a:p>
          <a:p>
            <a:pPr lvl="2"/>
            <a:r>
              <a:rPr lang="en-US" sz="2000" dirty="0" smtClean="0">
                <a:solidFill>
                  <a:schemeClr val="tx1"/>
                </a:solidFill>
              </a:rPr>
              <a:t>Must </a:t>
            </a:r>
            <a:r>
              <a:rPr lang="en-US" sz="2000" dirty="0">
                <a:solidFill>
                  <a:schemeClr val="tx1"/>
                </a:solidFill>
              </a:rPr>
              <a:t>be collected for a specific </a:t>
            </a:r>
            <a:r>
              <a:rPr lang="en-US" sz="2000" dirty="0" smtClean="0">
                <a:solidFill>
                  <a:schemeClr val="tx1"/>
                </a:solidFill>
              </a:rPr>
              <a:t>purpose (fee letter)</a:t>
            </a:r>
            <a:endParaRPr lang="en-US" sz="2000" dirty="0">
              <a:solidFill>
                <a:schemeClr val="tx1"/>
              </a:solidFill>
            </a:endParaRPr>
          </a:p>
          <a:p>
            <a:pPr lvl="2"/>
            <a:endParaRPr lang="en-US" sz="2000" dirty="0">
              <a:solidFill>
                <a:schemeClr val="tx1"/>
              </a:solidFill>
            </a:endParaRPr>
          </a:p>
          <a:p>
            <a:pPr lvl="2"/>
            <a:r>
              <a:rPr lang="en-US" sz="2000" dirty="0">
                <a:solidFill>
                  <a:schemeClr val="tx1"/>
                </a:solidFill>
              </a:rPr>
              <a:t>Can only be assessed for things that are consumed by the students and should be spent only on the student who paid the fee</a:t>
            </a:r>
            <a:r>
              <a:rPr lang="en-US" sz="2000" dirty="0" smtClean="0">
                <a:solidFill>
                  <a:schemeClr val="tx1"/>
                </a:solidFill>
              </a:rPr>
              <a:t>.</a:t>
            </a:r>
          </a:p>
          <a:p>
            <a:pPr marL="914400" lvl="2" indent="0">
              <a:buNone/>
            </a:pPr>
            <a:endParaRPr lang="en-US" sz="2000" dirty="0" smtClean="0">
              <a:solidFill>
                <a:schemeClr val="tx1"/>
              </a:solidFill>
            </a:endParaRPr>
          </a:p>
          <a:p>
            <a:pPr lvl="2"/>
            <a:r>
              <a:rPr lang="en-US" sz="2000" dirty="0">
                <a:solidFill>
                  <a:schemeClr val="tx1"/>
                </a:solidFill>
              </a:rPr>
              <a:t>Cannot be assessed to purchase items that are deemed the responsibility of the District</a:t>
            </a:r>
            <a:r>
              <a:rPr lang="en-US" sz="2000" dirty="0" smtClean="0">
                <a:solidFill>
                  <a:schemeClr val="tx1"/>
                </a:solidFill>
              </a:rPr>
              <a:t>.</a:t>
            </a:r>
            <a:endParaRPr lang="en-US" sz="2000" dirty="0">
              <a:solidFill>
                <a:schemeClr val="tx1"/>
              </a:solidFill>
            </a:endParaRPr>
          </a:p>
          <a:p>
            <a:pPr marL="457200" lvl="1" indent="0">
              <a:buNone/>
            </a:pPr>
            <a:endParaRPr lang="en-US" sz="2200" dirty="0">
              <a:solidFill>
                <a:schemeClr val="tx1"/>
              </a:solidFill>
            </a:endParaRPr>
          </a:p>
          <a:p>
            <a:pPr lvl="2"/>
            <a:r>
              <a:rPr lang="en-US" sz="2000" dirty="0" smtClean="0">
                <a:solidFill>
                  <a:schemeClr val="tx1"/>
                </a:solidFill>
              </a:rPr>
              <a:t>Fee </a:t>
            </a:r>
            <a:r>
              <a:rPr lang="en-US" sz="2000" dirty="0">
                <a:solidFill>
                  <a:schemeClr val="tx1"/>
                </a:solidFill>
              </a:rPr>
              <a:t>accounts must have a zero balance at the end of the school year.  Any remaining funds not spent on the student must be refunded.</a:t>
            </a:r>
          </a:p>
          <a:p>
            <a:pPr lvl="1"/>
            <a:endParaRPr lang="en-US" sz="2200"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3953963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6347713" cy="838200"/>
          </a:xfrm>
        </p:spPr>
        <p:txBody>
          <a:bodyPr/>
          <a:lstStyle/>
          <a:p>
            <a:r>
              <a:rPr lang="en-US" dirty="0" smtClean="0"/>
              <a:t>Student Fundraising</a:t>
            </a:r>
            <a:endParaRPr lang="en-US" dirty="0"/>
          </a:p>
        </p:txBody>
      </p:sp>
      <p:sp>
        <p:nvSpPr>
          <p:cNvPr id="2" name="Content Placeholder 1"/>
          <p:cNvSpPr>
            <a:spLocks noGrp="1"/>
          </p:cNvSpPr>
          <p:nvPr>
            <p:ph idx="1"/>
          </p:nvPr>
        </p:nvSpPr>
        <p:spPr>
          <a:xfrm>
            <a:off x="533400" y="1371600"/>
            <a:ext cx="7848601" cy="4724400"/>
          </a:xfrm>
        </p:spPr>
        <p:txBody>
          <a:bodyPr>
            <a:normAutofit fontScale="55000" lnSpcReduction="20000"/>
          </a:bodyPr>
          <a:lstStyle/>
          <a:p>
            <a:r>
              <a:rPr lang="en-US" sz="3500" dirty="0" smtClean="0">
                <a:solidFill>
                  <a:schemeClr val="tx1"/>
                </a:solidFill>
              </a:rPr>
              <a:t>Student fundraising is student solicitation and collection of money for any purpose. </a:t>
            </a:r>
          </a:p>
          <a:p>
            <a:endParaRPr lang="en-US" sz="2400" dirty="0">
              <a:solidFill>
                <a:schemeClr val="tx1"/>
              </a:solidFill>
            </a:endParaRPr>
          </a:p>
          <a:p>
            <a:pPr lvl="1"/>
            <a:r>
              <a:rPr lang="en-US" sz="3300" dirty="0">
                <a:solidFill>
                  <a:schemeClr val="tx1"/>
                </a:solidFill>
              </a:rPr>
              <a:t>Must have a specific </a:t>
            </a:r>
            <a:r>
              <a:rPr lang="en-US" sz="3300" dirty="0" smtClean="0">
                <a:solidFill>
                  <a:schemeClr val="tx1"/>
                </a:solidFill>
              </a:rPr>
              <a:t>purpose (Activity Request Form)</a:t>
            </a:r>
            <a:endParaRPr lang="en-US" sz="3300" dirty="0">
              <a:solidFill>
                <a:schemeClr val="tx1"/>
              </a:solidFill>
            </a:endParaRPr>
          </a:p>
          <a:p>
            <a:pPr marL="109728" lvl="0" indent="0">
              <a:buNone/>
            </a:pPr>
            <a:endParaRPr lang="en-US" sz="3300" dirty="0">
              <a:solidFill>
                <a:schemeClr val="tx1"/>
              </a:solidFill>
            </a:endParaRPr>
          </a:p>
          <a:p>
            <a:pPr lvl="1"/>
            <a:r>
              <a:rPr lang="en-US" sz="3300" dirty="0">
                <a:solidFill>
                  <a:schemeClr val="tx1"/>
                </a:solidFill>
              </a:rPr>
              <a:t>The fundraising activity must be approved by the Principal</a:t>
            </a:r>
          </a:p>
          <a:p>
            <a:pPr lvl="1"/>
            <a:endParaRPr lang="en-US" sz="3300" dirty="0">
              <a:solidFill>
                <a:schemeClr val="tx1"/>
              </a:solidFill>
            </a:endParaRPr>
          </a:p>
          <a:p>
            <a:pPr lvl="1"/>
            <a:r>
              <a:rPr lang="en-US" sz="3300" dirty="0" smtClean="0">
                <a:solidFill>
                  <a:schemeClr val="tx1"/>
                </a:solidFill>
              </a:rPr>
              <a:t>Fundraising money derived through student participation </a:t>
            </a:r>
            <a:r>
              <a:rPr lang="en-US" sz="3300" dirty="0">
                <a:solidFill>
                  <a:schemeClr val="tx1"/>
                </a:solidFill>
              </a:rPr>
              <a:t>must be deposited in the school’s internal accounts</a:t>
            </a:r>
            <a:r>
              <a:rPr lang="en-US" sz="3300" dirty="0" smtClean="0">
                <a:solidFill>
                  <a:schemeClr val="tx1"/>
                </a:solidFill>
              </a:rPr>
              <a:t>.</a:t>
            </a:r>
          </a:p>
          <a:p>
            <a:pPr lvl="1"/>
            <a:endParaRPr lang="en-US" sz="3300" dirty="0">
              <a:solidFill>
                <a:schemeClr val="tx1"/>
              </a:solidFill>
            </a:endParaRPr>
          </a:p>
          <a:p>
            <a:pPr lvl="1"/>
            <a:r>
              <a:rPr lang="en-US" sz="3300" dirty="0">
                <a:solidFill>
                  <a:schemeClr val="tx1"/>
                </a:solidFill>
              </a:rPr>
              <a:t>Fundraiser proceeds may carryover from year to year; however, consideration must be given to spending the funds on the students that generated the funds.</a:t>
            </a:r>
          </a:p>
          <a:p>
            <a:pPr lvl="1"/>
            <a:endParaRPr lang="en-US" sz="2400" dirty="0">
              <a:solidFill>
                <a:schemeClr val="accent2">
                  <a:lumMod val="75000"/>
                </a:schemeClr>
              </a:solidFill>
            </a:endParaRPr>
          </a:p>
          <a:p>
            <a:pPr lvl="1"/>
            <a:endParaRPr lang="en-US" sz="2400" dirty="0" smtClean="0">
              <a:solidFill>
                <a:schemeClr val="accent2">
                  <a:lumMod val="75000"/>
                </a:schemeClr>
              </a:solidFill>
            </a:endParaRPr>
          </a:p>
          <a:p>
            <a:pPr lvl="1"/>
            <a:endParaRPr lang="en-US" sz="2400" dirty="0" smtClean="0"/>
          </a:p>
          <a:p>
            <a:endParaRPr lang="en-US" dirty="0"/>
          </a:p>
        </p:txBody>
      </p:sp>
    </p:spTree>
    <p:extLst>
      <p:ext uri="{BB962C8B-B14F-4D97-AF65-F5344CB8AC3E}">
        <p14:creationId xmlns:p14="http://schemas.microsoft.com/office/powerpoint/2010/main" val="587488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44562"/>
          </a:xfrm>
        </p:spPr>
        <p:txBody>
          <a:bodyPr/>
          <a:lstStyle/>
          <a:p>
            <a:r>
              <a:rPr lang="en-US" dirty="0" smtClean="0"/>
              <a:t>PTO/PTA/Booster Groups</a:t>
            </a:r>
            <a:endParaRPr lang="en-US" dirty="0"/>
          </a:p>
        </p:txBody>
      </p:sp>
      <p:sp>
        <p:nvSpPr>
          <p:cNvPr id="3" name="Content Placeholder 2"/>
          <p:cNvSpPr>
            <a:spLocks noGrp="1"/>
          </p:cNvSpPr>
          <p:nvPr>
            <p:ph idx="1"/>
          </p:nvPr>
        </p:nvSpPr>
        <p:spPr>
          <a:xfrm>
            <a:off x="685800" y="838200"/>
            <a:ext cx="7467600" cy="5486400"/>
          </a:xfrm>
        </p:spPr>
        <p:txBody>
          <a:bodyPr>
            <a:normAutofit fontScale="92500" lnSpcReduction="10000"/>
          </a:bodyPr>
          <a:lstStyle/>
          <a:p>
            <a:endParaRPr lang="en-US" dirty="0">
              <a:solidFill>
                <a:schemeClr val="tx1"/>
              </a:solidFill>
            </a:endParaRPr>
          </a:p>
          <a:p>
            <a:r>
              <a:rPr lang="en-US" dirty="0" smtClean="0">
                <a:solidFill>
                  <a:schemeClr val="tx1"/>
                </a:solidFill>
              </a:rPr>
              <a:t>Exist to support the school at the discretion of the Principal</a:t>
            </a:r>
          </a:p>
          <a:p>
            <a:endParaRPr lang="en-US" dirty="0" smtClean="0">
              <a:solidFill>
                <a:schemeClr val="tx1"/>
              </a:solidFill>
            </a:endParaRPr>
          </a:p>
          <a:p>
            <a:r>
              <a:rPr lang="en-US" dirty="0" smtClean="0">
                <a:solidFill>
                  <a:schemeClr val="tx1"/>
                </a:solidFill>
              </a:rPr>
              <a:t>Support groups must inform the Principal of fundraising goals and objectives prior to the activity</a:t>
            </a:r>
          </a:p>
          <a:p>
            <a:endParaRPr lang="en-US" dirty="0" smtClean="0">
              <a:solidFill>
                <a:schemeClr val="tx1"/>
              </a:solidFill>
            </a:endParaRPr>
          </a:p>
          <a:p>
            <a:r>
              <a:rPr lang="en-US" dirty="0" smtClean="0">
                <a:solidFill>
                  <a:schemeClr val="tx1"/>
                </a:solidFill>
              </a:rPr>
              <a:t>Internal </a:t>
            </a:r>
            <a:r>
              <a:rPr lang="en-US" dirty="0">
                <a:solidFill>
                  <a:schemeClr val="tx1"/>
                </a:solidFill>
              </a:rPr>
              <a:t>vs. External account</a:t>
            </a:r>
          </a:p>
          <a:p>
            <a:pPr lvl="1"/>
            <a:r>
              <a:rPr lang="en-US" dirty="0">
                <a:solidFill>
                  <a:schemeClr val="tx1"/>
                </a:solidFill>
              </a:rPr>
              <a:t>All support groups must have an internal account for funds that are derived through student participation.</a:t>
            </a:r>
          </a:p>
          <a:p>
            <a:pPr lvl="1"/>
            <a:r>
              <a:rPr lang="en-US" dirty="0">
                <a:solidFill>
                  <a:schemeClr val="tx1"/>
                </a:solidFill>
              </a:rPr>
              <a:t>Support groups that generate funds that do not involve students may have an external account at the Principal’s discretion, if they obtain </a:t>
            </a:r>
            <a:r>
              <a:rPr lang="en-US" dirty="0" smtClean="0">
                <a:solidFill>
                  <a:schemeClr val="tx1"/>
                </a:solidFill>
              </a:rPr>
              <a:t>501(c)3 </a:t>
            </a:r>
            <a:r>
              <a:rPr lang="en-US" dirty="0">
                <a:solidFill>
                  <a:schemeClr val="tx1"/>
                </a:solidFill>
              </a:rPr>
              <a:t>status (non-profit)</a:t>
            </a:r>
          </a:p>
          <a:p>
            <a:endParaRPr lang="en-US" dirty="0" smtClean="0">
              <a:solidFill>
                <a:schemeClr val="tx1"/>
              </a:solidFill>
            </a:endParaRPr>
          </a:p>
          <a:p>
            <a:r>
              <a:rPr lang="en-US" dirty="0" smtClean="0">
                <a:solidFill>
                  <a:schemeClr val="tx1"/>
                </a:solidFill>
              </a:rPr>
              <a:t>Support groups must provide a list of current officers and periodic financial reports to the school Principal</a:t>
            </a:r>
            <a:endParaRPr lang="en-US" dirty="0">
              <a:solidFill>
                <a:schemeClr val="tx1"/>
              </a:solidFill>
            </a:endParaRP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7010401" cy="1320800"/>
          </a:xfrm>
        </p:spPr>
        <p:txBody>
          <a:bodyPr/>
          <a:lstStyle/>
          <a:p>
            <a:pPr algn="ctr"/>
            <a:r>
              <a:rPr lang="en-US" dirty="0" smtClean="0"/>
              <a:t>Questions</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817385" y="1930400"/>
            <a:ext cx="2594828" cy="2594828"/>
          </a:xfrm>
        </p:spPr>
      </p:pic>
    </p:spTree>
    <p:extLst>
      <p:ext uri="{BB962C8B-B14F-4D97-AF65-F5344CB8AC3E}">
        <p14:creationId xmlns:p14="http://schemas.microsoft.com/office/powerpoint/2010/main" val="31732857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1530" y="82826"/>
            <a:ext cx="6554867" cy="1060174"/>
          </a:xfrm>
        </p:spPr>
        <p:txBody>
          <a:bodyPr/>
          <a:lstStyle/>
          <a:p>
            <a:r>
              <a:rPr lang="en-US" dirty="0" smtClean="0"/>
              <a:t>Contact Information</a:t>
            </a:r>
            <a:endParaRPr lang="en-US" dirty="0"/>
          </a:p>
        </p:txBody>
      </p:sp>
      <p:sp>
        <p:nvSpPr>
          <p:cNvPr id="2" name="Content Placeholder 1"/>
          <p:cNvSpPr>
            <a:spLocks noGrp="1"/>
          </p:cNvSpPr>
          <p:nvPr>
            <p:ph idx="1"/>
          </p:nvPr>
        </p:nvSpPr>
        <p:spPr>
          <a:xfrm>
            <a:off x="609600" y="838200"/>
            <a:ext cx="7772400" cy="4641574"/>
          </a:xfrm>
        </p:spPr>
        <p:txBody>
          <a:bodyPr>
            <a:noAutofit/>
          </a:bodyPr>
          <a:lstStyle/>
          <a:p>
            <a:pPr algn="ctr">
              <a:buNone/>
            </a:pPr>
            <a:r>
              <a:rPr lang="en-US" sz="1600" dirty="0" smtClean="0">
                <a:solidFill>
                  <a:schemeClr val="tx1"/>
                </a:solidFill>
              </a:rPr>
              <a:t>Leon County Schools</a:t>
            </a:r>
          </a:p>
          <a:p>
            <a:pPr algn="ctr">
              <a:buNone/>
            </a:pPr>
            <a:r>
              <a:rPr lang="en-US" sz="1600" dirty="0">
                <a:solidFill>
                  <a:schemeClr val="tx1"/>
                </a:solidFill>
              </a:rPr>
              <a:t>Office of Internal Auditing</a:t>
            </a:r>
          </a:p>
          <a:p>
            <a:pPr algn="ctr">
              <a:buNone/>
            </a:pPr>
            <a:r>
              <a:rPr lang="en-US" sz="1600" dirty="0" smtClean="0">
                <a:solidFill>
                  <a:schemeClr val="tx1"/>
                </a:solidFill>
              </a:rPr>
              <a:t>725 South Calhoun Street</a:t>
            </a:r>
          </a:p>
          <a:p>
            <a:pPr algn="ctr">
              <a:buNone/>
            </a:pPr>
            <a:r>
              <a:rPr lang="en-US" sz="1600" dirty="0" smtClean="0">
                <a:solidFill>
                  <a:schemeClr val="tx1"/>
                </a:solidFill>
              </a:rPr>
              <a:t>(850) 561-8922</a:t>
            </a:r>
            <a:endParaRPr lang="en-US" sz="1600" dirty="0">
              <a:solidFill>
                <a:schemeClr val="tx1"/>
              </a:solidFill>
            </a:endParaRPr>
          </a:p>
          <a:p>
            <a:pPr algn="ctr">
              <a:buNone/>
            </a:pPr>
            <a:endParaRPr lang="en-US" sz="1600" dirty="0" smtClean="0">
              <a:solidFill>
                <a:schemeClr val="tx1"/>
              </a:solidFill>
            </a:endParaRPr>
          </a:p>
          <a:p>
            <a:pPr algn="ctr">
              <a:buNone/>
            </a:pPr>
            <a:r>
              <a:rPr lang="en-US" sz="1600" dirty="0" smtClean="0">
                <a:solidFill>
                  <a:schemeClr val="tx1"/>
                </a:solidFill>
              </a:rPr>
              <a:t>Olivia Willis</a:t>
            </a:r>
          </a:p>
          <a:p>
            <a:pPr algn="ctr">
              <a:buNone/>
            </a:pPr>
            <a:r>
              <a:rPr lang="en-US" sz="1600" dirty="0" smtClean="0">
                <a:solidFill>
                  <a:schemeClr val="tx1"/>
                </a:solidFill>
              </a:rPr>
              <a:t>Internal Auditor</a:t>
            </a:r>
          </a:p>
          <a:p>
            <a:pPr algn="ctr">
              <a:buNone/>
            </a:pPr>
            <a:r>
              <a:rPr lang="en-US" sz="1600" dirty="0" smtClean="0">
                <a:solidFill>
                  <a:schemeClr val="tx1"/>
                </a:solidFill>
              </a:rPr>
              <a:t>Williso@leonschools.net</a:t>
            </a:r>
          </a:p>
          <a:p>
            <a:pPr algn="ctr">
              <a:buNone/>
            </a:pPr>
            <a:endParaRPr lang="en-US" sz="1600" dirty="0">
              <a:solidFill>
                <a:schemeClr val="tx1"/>
              </a:solidFill>
            </a:endParaRPr>
          </a:p>
          <a:p>
            <a:pPr algn="ctr">
              <a:buNone/>
            </a:pPr>
            <a:r>
              <a:rPr lang="en-US" sz="1600" dirty="0" smtClean="0">
                <a:solidFill>
                  <a:schemeClr val="tx1"/>
                </a:solidFill>
              </a:rPr>
              <a:t>Livetra Paul</a:t>
            </a:r>
          </a:p>
          <a:p>
            <a:pPr algn="ctr">
              <a:buNone/>
            </a:pPr>
            <a:r>
              <a:rPr lang="en-US" sz="1600" dirty="0" smtClean="0">
                <a:solidFill>
                  <a:schemeClr val="tx1"/>
                </a:solidFill>
              </a:rPr>
              <a:t>Director of Internal Auditing</a:t>
            </a:r>
          </a:p>
          <a:p>
            <a:pPr algn="ctr">
              <a:buNone/>
            </a:pPr>
            <a:r>
              <a:rPr lang="en-US" sz="1600" dirty="0" smtClean="0">
                <a:solidFill>
                  <a:schemeClr val="tx1"/>
                </a:solidFill>
              </a:rPr>
              <a:t>Paull@leonschools.net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4079</TotalTime>
  <Words>1587</Words>
  <Application>Microsoft Office PowerPoint</Application>
  <PresentationFormat>On-screen Show (4:3)</PresentationFormat>
  <Paragraphs>112</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Century Gothic</vt:lpstr>
      <vt:lpstr>Wingdings 3</vt:lpstr>
      <vt:lpstr>Slice</vt:lpstr>
      <vt:lpstr>INTERNAL ACCOUNTS</vt:lpstr>
      <vt:lpstr>Internal Accounts</vt:lpstr>
      <vt:lpstr>Governance</vt:lpstr>
      <vt:lpstr>Student fees</vt:lpstr>
      <vt:lpstr>Student Fundraising</vt:lpstr>
      <vt:lpstr>PTO/PTA/Booster Groups</vt:lpstr>
      <vt:lpstr>Questions</vt:lpstr>
      <vt:lpstr>Contact Information</vt:lpstr>
    </vt:vector>
  </TitlesOfParts>
  <Company>Leon County Shools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INTERNAL ACCOUNT</dc:title>
  <dc:creator>dennardw</dc:creator>
  <cp:lastModifiedBy>Willis, Olivia</cp:lastModifiedBy>
  <cp:revision>149</cp:revision>
  <cp:lastPrinted>2018-10-04T20:19:08Z</cp:lastPrinted>
  <dcterms:created xsi:type="dcterms:W3CDTF">2011-08-16T14:34:46Z</dcterms:created>
  <dcterms:modified xsi:type="dcterms:W3CDTF">2018-10-04T20:21:31Z</dcterms:modified>
</cp:coreProperties>
</file>