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40" r:id="rId1"/>
  </p:sldMasterIdLst>
  <p:sldIdLst>
    <p:sldId id="256" r:id="rId2"/>
    <p:sldId id="257" r:id="rId3"/>
    <p:sldId id="272" r:id="rId4"/>
    <p:sldId id="258" r:id="rId5"/>
    <p:sldId id="259" r:id="rId6"/>
    <p:sldId id="260" r:id="rId7"/>
    <p:sldId id="261" r:id="rId8"/>
    <p:sldId id="262" r:id="rId9"/>
    <p:sldId id="271" r:id="rId10"/>
    <p:sldId id="263" r:id="rId11"/>
    <p:sldId id="264" r:id="rId12"/>
    <p:sldId id="265" r:id="rId13"/>
    <p:sldId id="266" r:id="rId14"/>
    <p:sldId id="273" r:id="rId15"/>
    <p:sldId id="267" r:id="rId16"/>
    <p:sldId id="268" r:id="rId17"/>
    <p:sldId id="269" r:id="rId18"/>
    <p:sldId id="274" r:id="rId19"/>
    <p:sldId id="270" r:id="rId20"/>
    <p:sldId id="275" r:id="rId21"/>
    <p:sldId id="276" r:id="rId22"/>
    <p:sldId id="277" r:id="rId23"/>
    <p:sldId id="278" r:id="rId24"/>
    <p:sldId id="279" r:id="rId25"/>
    <p:sldId id="280" r:id="rId26"/>
    <p:sldId id="281" r:id="rId27"/>
    <p:sldId id="282" r:id="rId28"/>
    <p:sldId id="284" r:id="rId29"/>
    <p:sldId id="286" r:id="rId30"/>
    <p:sldId id="285" r:id="rId31"/>
    <p:sldId id="287" r:id="rId32"/>
    <p:sldId id="289" r:id="rId33"/>
    <p:sldId id="288" r:id="rId34"/>
    <p:sldId id="290" r:id="rId35"/>
    <p:sldId id="292" r:id="rId36"/>
    <p:sldId id="291" r:id="rId37"/>
    <p:sldId id="293" r:id="rId38"/>
    <p:sldId id="294" r:id="rId39"/>
    <p:sldId id="296" r:id="rId40"/>
    <p:sldId id="295" r:id="rId41"/>
    <p:sldId id="297" r:id="rId42"/>
    <p:sldId id="298" r:id="rId4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5" autoAdjust="0"/>
    <p:restoredTop sz="94660"/>
  </p:normalViewPr>
  <p:slideViewPr>
    <p:cSldViewPr snapToGrid="0">
      <p:cViewPr varScale="1">
        <p:scale>
          <a:sx n="91" d="100"/>
          <a:sy n="91" d="100"/>
        </p:scale>
        <p:origin x="438"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02/18/2020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859642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02/18/2020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482494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02/18/2020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805748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02/18/2020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6303208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02/18/2020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653665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B61BEF0D-F0BB-DE4B-95CE-6DB70DBA9567}" type="datetimeFigureOut">
              <a:rPr lang="en-US" smtClean="0"/>
              <a:pPr/>
              <a:t>02/18/2020</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500162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B61BEF0D-F0BB-DE4B-95CE-6DB70DBA9567}" type="datetimeFigureOut">
              <a:rPr lang="en-US" smtClean="0"/>
              <a:pPr/>
              <a:t>02/18/2020</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143804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02/18/2020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209715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02/18/2020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479642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B61BEF0D-F0BB-DE4B-95CE-6DB70DBA9567}" type="datetimeFigureOut">
              <a:rPr lang="en-US" smtClean="0"/>
              <a:pPr/>
              <a:t>02/18/2020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958721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02/18/2020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891395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02/18/2020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539359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02/18/2020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025446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B61BEF0D-F0BB-DE4B-95CE-6DB70DBA9567}" type="datetimeFigureOut">
              <a:rPr lang="en-US" smtClean="0"/>
              <a:pPr/>
              <a:t>02/18/2020</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151689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B61BEF0D-F0BB-DE4B-95CE-6DB70DBA9567}" type="datetimeFigureOut">
              <a:rPr lang="en-US" smtClean="0"/>
              <a:pPr/>
              <a:t>02/18/2020</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240782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B61BEF0D-F0BB-DE4B-95CE-6DB70DBA9567}" type="datetimeFigureOut">
              <a:rPr lang="en-US" smtClean="0"/>
              <a:pPr/>
              <a:t>02/18/2020</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194341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02/18/2020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573195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B61BEF0D-F0BB-DE4B-95CE-6DB70DBA9567}" type="datetimeFigureOut">
              <a:rPr lang="en-US" smtClean="0"/>
              <a:pPr/>
              <a:t>02/18/2020</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08593676"/>
      </p:ext>
    </p:extLst>
  </p:cSld>
  <p:clrMap bg1="dk1" tx1="lt1" bg2="dk2" tx2="lt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 id="2147483752" r:id="rId12"/>
    <p:sldLayoutId id="2147483753" r:id="rId13"/>
    <p:sldLayoutId id="2147483754" r:id="rId14"/>
    <p:sldLayoutId id="2147483755" r:id="rId15"/>
    <p:sldLayoutId id="2147483756" r:id="rId16"/>
    <p:sldLayoutId id="214748375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78437" y="242944"/>
            <a:ext cx="8825658" cy="3329581"/>
          </a:xfrm>
        </p:spPr>
        <p:txBody>
          <a:bodyPr/>
          <a:lstStyle/>
          <a:p>
            <a:r>
              <a:rPr lang="en-US" dirty="0" smtClean="0">
                <a:solidFill>
                  <a:schemeClr val="tx1"/>
                </a:solidFill>
              </a:rPr>
              <a:t>Kinetic-molecular</a:t>
            </a:r>
            <a:r>
              <a:rPr lang="en-US" dirty="0" smtClean="0">
                <a:solidFill>
                  <a:schemeClr val="bg1"/>
                </a:solidFill>
              </a:rPr>
              <a:t> </a:t>
            </a:r>
            <a:r>
              <a:rPr lang="en-US" dirty="0" smtClean="0">
                <a:solidFill>
                  <a:schemeClr val="tx1"/>
                </a:solidFill>
              </a:rPr>
              <a:t>theory</a:t>
            </a:r>
            <a:endParaRPr lang="en-US" dirty="0">
              <a:solidFill>
                <a:schemeClr val="tx1"/>
              </a:solidFill>
            </a:endParaRPr>
          </a:p>
        </p:txBody>
      </p:sp>
      <p:sp>
        <p:nvSpPr>
          <p:cNvPr id="3" name="Subtitle 2"/>
          <p:cNvSpPr>
            <a:spLocks noGrp="1"/>
          </p:cNvSpPr>
          <p:nvPr>
            <p:ph type="subTitle" idx="1"/>
          </p:nvPr>
        </p:nvSpPr>
        <p:spPr>
          <a:xfrm>
            <a:off x="684212" y="3843867"/>
            <a:ext cx="9815252" cy="1947333"/>
          </a:xfrm>
        </p:spPr>
        <p:style>
          <a:lnRef idx="2">
            <a:schemeClr val="dk1"/>
          </a:lnRef>
          <a:fillRef idx="1">
            <a:schemeClr val="lt1"/>
          </a:fillRef>
          <a:effectRef idx="0">
            <a:schemeClr val="dk1"/>
          </a:effectRef>
          <a:fontRef idx="minor">
            <a:schemeClr val="dk1"/>
          </a:fontRef>
        </p:style>
        <p:txBody>
          <a:bodyPr>
            <a:normAutofit/>
          </a:bodyPr>
          <a:lstStyle/>
          <a:p>
            <a:r>
              <a:rPr lang="en-US" b="1" dirty="0" smtClean="0">
                <a:solidFill>
                  <a:schemeClr val="bg1"/>
                </a:solidFill>
              </a:rPr>
              <a:t>Is based on the idea that particles of matter are always in motion.</a:t>
            </a:r>
          </a:p>
          <a:p>
            <a:r>
              <a:rPr lang="en-US" b="1" dirty="0" smtClean="0">
                <a:solidFill>
                  <a:schemeClr val="bg1"/>
                </a:solidFill>
              </a:rPr>
              <a:t>This can be used to explain the properties of solids, liquids, and gases in terms of energy of particles and the forces that act between them.</a:t>
            </a:r>
            <a:endParaRPr lang="en-US" b="1" dirty="0">
              <a:solidFill>
                <a:schemeClr val="bg1"/>
              </a:solidFill>
            </a:endParaRPr>
          </a:p>
        </p:txBody>
      </p:sp>
    </p:spTree>
    <p:extLst>
      <p:ext uri="{BB962C8B-B14F-4D97-AF65-F5344CB8AC3E}">
        <p14:creationId xmlns:p14="http://schemas.microsoft.com/office/powerpoint/2010/main" val="31680789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3304" y="388668"/>
            <a:ext cx="8534400" cy="1507067"/>
          </a:xfrm>
        </p:spPr>
        <p:txBody>
          <a:bodyPr/>
          <a:lstStyle/>
          <a:p>
            <a:r>
              <a:rPr lang="en-US" dirty="0" smtClean="0"/>
              <a:t>Kinetic-Molecular theory of Liquids</a:t>
            </a:r>
            <a:endParaRPr lang="en-US" dirty="0"/>
          </a:p>
        </p:txBody>
      </p:sp>
      <p:sp>
        <p:nvSpPr>
          <p:cNvPr id="3" name="Content Placeholder 2"/>
          <p:cNvSpPr>
            <a:spLocks noGrp="1"/>
          </p:cNvSpPr>
          <p:nvPr>
            <p:ph idx="1"/>
          </p:nvPr>
        </p:nvSpPr>
        <p:spPr>
          <a:xfrm>
            <a:off x="813304" y="2130015"/>
            <a:ext cx="8534400" cy="4279552"/>
          </a:xfrm>
        </p:spPr>
        <p:txBody>
          <a:bodyPr anchor="t">
            <a:normAutofit/>
          </a:bodyPr>
          <a:lstStyle/>
          <a:p>
            <a:r>
              <a:rPr lang="en-US" sz="2400" dirty="0" smtClean="0"/>
              <a:t>Remember, whatever state of matter the substance is in, the particles of that matter are always in motion.</a:t>
            </a:r>
          </a:p>
          <a:p>
            <a:r>
              <a:rPr lang="en-US" sz="2400" dirty="0"/>
              <a:t>A liquid is a form of matter that has a definite volume and takes the shape of its container.</a:t>
            </a:r>
          </a:p>
          <a:p>
            <a:r>
              <a:rPr lang="en-US" sz="2400" dirty="0" smtClean="0"/>
              <a:t>Particles of liquids are much closer to each other than gas particles.</a:t>
            </a:r>
          </a:p>
          <a:p>
            <a:r>
              <a:rPr lang="en-US" sz="2400" dirty="0" smtClean="0"/>
              <a:t>The liquid particles are attracted to each other by the intermolecular forces (dipole-dipole forces) which can be quite strong.</a:t>
            </a:r>
          </a:p>
          <a:p>
            <a:endParaRPr lang="en-US" sz="2400" dirty="0">
              <a:solidFill>
                <a:schemeClr val="bg1"/>
              </a:solidFill>
            </a:endParaRPr>
          </a:p>
        </p:txBody>
      </p:sp>
    </p:spTree>
    <p:extLst>
      <p:ext uri="{BB962C8B-B14F-4D97-AF65-F5344CB8AC3E}">
        <p14:creationId xmlns:p14="http://schemas.microsoft.com/office/powerpoint/2010/main" val="119360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1182" y="410184"/>
            <a:ext cx="8534400" cy="1507067"/>
          </a:xfrm>
        </p:spPr>
        <p:txBody>
          <a:bodyPr/>
          <a:lstStyle/>
          <a:p>
            <a:r>
              <a:rPr lang="en-US" dirty="0"/>
              <a:t>Kinetic-Molecular theory of Liquids</a:t>
            </a:r>
          </a:p>
        </p:txBody>
      </p:sp>
      <p:sp>
        <p:nvSpPr>
          <p:cNvPr id="3" name="Content Placeholder 2"/>
          <p:cNvSpPr>
            <a:spLocks noGrp="1"/>
          </p:cNvSpPr>
          <p:nvPr>
            <p:ph idx="1"/>
          </p:nvPr>
        </p:nvSpPr>
        <p:spPr>
          <a:xfrm>
            <a:off x="641182" y="2331720"/>
            <a:ext cx="8534400" cy="3615267"/>
          </a:xfrm>
        </p:spPr>
        <p:txBody>
          <a:bodyPr anchor="t">
            <a:normAutofit/>
          </a:bodyPr>
          <a:lstStyle/>
          <a:p>
            <a:r>
              <a:rPr lang="en-US" sz="2400" dirty="0" smtClean="0"/>
              <a:t>Liquids</a:t>
            </a:r>
          </a:p>
          <a:p>
            <a:r>
              <a:rPr lang="en-US" sz="2400" u="sng" dirty="0" smtClean="0"/>
              <a:t>Relatively High Density </a:t>
            </a:r>
            <a:r>
              <a:rPr lang="en-US" sz="2400" dirty="0" smtClean="0"/>
              <a:t>– this is a result of the close arrangement of liquid particles.  Water is one substance that is less dense as a solid than a liquid. Most liquids when they are in solid form are more dense.</a:t>
            </a:r>
            <a:endParaRPr lang="en-US" sz="2400" dirty="0"/>
          </a:p>
        </p:txBody>
      </p:sp>
    </p:spTree>
    <p:extLst>
      <p:ext uri="{BB962C8B-B14F-4D97-AF65-F5344CB8AC3E}">
        <p14:creationId xmlns:p14="http://schemas.microsoft.com/office/powerpoint/2010/main" val="30221543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Kinetic-Molecular theory of Liquids</a:t>
            </a:r>
          </a:p>
        </p:txBody>
      </p:sp>
      <p:sp>
        <p:nvSpPr>
          <p:cNvPr id="3" name="Content Placeholder 2"/>
          <p:cNvSpPr>
            <a:spLocks noGrp="1"/>
          </p:cNvSpPr>
          <p:nvPr>
            <p:ph idx="1"/>
          </p:nvPr>
        </p:nvSpPr>
        <p:spPr/>
        <p:txBody>
          <a:bodyPr anchor="t">
            <a:normAutofit/>
          </a:bodyPr>
          <a:lstStyle/>
          <a:p>
            <a:r>
              <a:rPr lang="en-US" sz="2400" u="sng" dirty="0" smtClean="0"/>
              <a:t>Relative incompressibility </a:t>
            </a:r>
            <a:r>
              <a:rPr lang="en-US" sz="2400" dirty="0" smtClean="0"/>
              <a:t>– liquids are very difficult to compress into a smaller volume.  Liquids can transmit pressure equally in all directions.</a:t>
            </a:r>
          </a:p>
          <a:p>
            <a:r>
              <a:rPr lang="en-US" sz="2400" u="sng" dirty="0" smtClean="0"/>
              <a:t>Ability to Diffuse</a:t>
            </a:r>
            <a:r>
              <a:rPr lang="en-US" sz="2400" dirty="0" smtClean="0"/>
              <a:t> – liquids, just like gases, can diffuse and mix with other liquids.  Any liquid gradually diffuses throughout any other liquid in which it can dissolve.  This is much slower in liquids than in gases.</a:t>
            </a:r>
          </a:p>
          <a:p>
            <a:r>
              <a:rPr lang="en-US" sz="2400" u="sng" dirty="0" smtClean="0"/>
              <a:t>Surface Tension</a:t>
            </a:r>
            <a:r>
              <a:rPr lang="en-US" sz="2400" dirty="0" smtClean="0"/>
              <a:t> – a force that tends to pull adjacent parts of a liquid’s surface together, thereby decreasing surface area to the smallest possible size.</a:t>
            </a:r>
            <a:endParaRPr lang="en-US" sz="2400" u="sng" dirty="0"/>
          </a:p>
        </p:txBody>
      </p:sp>
    </p:spTree>
    <p:extLst>
      <p:ext uri="{BB962C8B-B14F-4D97-AF65-F5344CB8AC3E}">
        <p14:creationId xmlns:p14="http://schemas.microsoft.com/office/powerpoint/2010/main" val="372782008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Kinetic-Molecular theory of Liquids</a:t>
            </a:r>
          </a:p>
        </p:txBody>
      </p:sp>
      <p:sp>
        <p:nvSpPr>
          <p:cNvPr id="3" name="Content Placeholder 2"/>
          <p:cNvSpPr>
            <a:spLocks noGrp="1"/>
          </p:cNvSpPr>
          <p:nvPr>
            <p:ph idx="1"/>
          </p:nvPr>
        </p:nvSpPr>
        <p:spPr/>
        <p:txBody>
          <a:bodyPr anchor="t">
            <a:normAutofit/>
          </a:bodyPr>
          <a:lstStyle/>
          <a:p>
            <a:r>
              <a:rPr lang="en-US" sz="2400" dirty="0" smtClean="0"/>
              <a:t>Surface tension cont.</a:t>
            </a:r>
          </a:p>
          <a:p>
            <a:r>
              <a:rPr lang="en-US" sz="2400" u="sng" dirty="0" smtClean="0"/>
              <a:t>Capillary action </a:t>
            </a:r>
            <a:r>
              <a:rPr lang="en-US" sz="2400" dirty="0" smtClean="0"/>
              <a:t>– the attraction of the surface of a liquid to the surface of a solid.</a:t>
            </a:r>
          </a:p>
          <a:p>
            <a:r>
              <a:rPr lang="en-US" sz="2400" dirty="0" smtClean="0"/>
              <a:t>a liquid will rise quite high in a very narrow tube and will wet the tube if a strong attraction exists between the liquid molecules and the molecules that make up the surface of the tube.  Think meniscus, concave liquid surface.  Capillary action is also why plants get water from it’s roots.</a:t>
            </a:r>
            <a:endParaRPr lang="en-US" sz="2400" dirty="0"/>
          </a:p>
          <a:p>
            <a:endParaRPr lang="en-US" sz="2400" dirty="0">
              <a:solidFill>
                <a:schemeClr val="bg1"/>
              </a:solidFill>
            </a:endParaRPr>
          </a:p>
        </p:txBody>
      </p:sp>
    </p:spTree>
    <p:extLst>
      <p:ext uri="{BB962C8B-B14F-4D97-AF65-F5344CB8AC3E}">
        <p14:creationId xmlns:p14="http://schemas.microsoft.com/office/powerpoint/2010/main" val="215562165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descr="Image result for capillary action"/>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365012" y="980889"/>
            <a:ext cx="5966920" cy="51074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985373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Kinetic-Molecular theory of Liquids</a:t>
            </a:r>
          </a:p>
        </p:txBody>
      </p:sp>
      <p:sp>
        <p:nvSpPr>
          <p:cNvPr id="3" name="Content Placeholder 2"/>
          <p:cNvSpPr>
            <a:spLocks noGrp="1"/>
          </p:cNvSpPr>
          <p:nvPr>
            <p:ph idx="1"/>
          </p:nvPr>
        </p:nvSpPr>
        <p:spPr>
          <a:xfrm>
            <a:off x="738001" y="1385047"/>
            <a:ext cx="8534400" cy="3972261"/>
          </a:xfrm>
        </p:spPr>
        <p:txBody>
          <a:bodyPr anchor="t">
            <a:normAutofit/>
          </a:bodyPr>
          <a:lstStyle/>
          <a:p>
            <a:r>
              <a:rPr lang="en-US" sz="2400" u="sng" dirty="0" smtClean="0"/>
              <a:t>Vaporization</a:t>
            </a:r>
            <a:r>
              <a:rPr lang="en-US" sz="2400" dirty="0" smtClean="0"/>
              <a:t> is the process by which a liquid or solid changes to a gas.</a:t>
            </a:r>
          </a:p>
          <a:p>
            <a:r>
              <a:rPr lang="en-US" sz="2400" dirty="0" smtClean="0"/>
              <a:t>Evaporation is a form of vaporization but, </a:t>
            </a:r>
          </a:p>
          <a:p>
            <a:r>
              <a:rPr lang="en-US" sz="2400" u="sng" dirty="0"/>
              <a:t>Evaporation</a:t>
            </a:r>
            <a:r>
              <a:rPr lang="en-US" sz="2400" dirty="0"/>
              <a:t> is the process by which particles escape from the surface of a non-boiling liquid and enter the gas state</a:t>
            </a:r>
            <a:r>
              <a:rPr lang="en-US" sz="2400" dirty="0" smtClean="0"/>
              <a:t>.</a:t>
            </a:r>
          </a:p>
          <a:p>
            <a:r>
              <a:rPr lang="en-US" sz="2400" u="sng" dirty="0" smtClean="0"/>
              <a:t>Boiling</a:t>
            </a:r>
            <a:r>
              <a:rPr lang="en-US" sz="2400" dirty="0" smtClean="0"/>
              <a:t> is the change of a liquid to bubbles of vapor that appear throughout the liquid. It also increases the temperature of the liquid.</a:t>
            </a:r>
            <a:endParaRPr lang="en-US" sz="2400" u="sng" dirty="0"/>
          </a:p>
          <a:p>
            <a:endParaRPr lang="en-US" sz="2400" dirty="0">
              <a:solidFill>
                <a:schemeClr val="bg1"/>
              </a:solidFill>
            </a:endParaRPr>
          </a:p>
        </p:txBody>
      </p:sp>
    </p:spTree>
    <p:extLst>
      <p:ext uri="{BB962C8B-B14F-4D97-AF65-F5344CB8AC3E}">
        <p14:creationId xmlns:p14="http://schemas.microsoft.com/office/powerpoint/2010/main" val="105027909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Kinetic-Molecular theory of Liquids</a:t>
            </a:r>
          </a:p>
        </p:txBody>
      </p:sp>
      <p:sp>
        <p:nvSpPr>
          <p:cNvPr id="3" name="Content Placeholder 2"/>
          <p:cNvSpPr>
            <a:spLocks noGrp="1"/>
          </p:cNvSpPr>
          <p:nvPr>
            <p:ph idx="1"/>
          </p:nvPr>
        </p:nvSpPr>
        <p:spPr/>
        <p:txBody>
          <a:bodyPr anchor="ctr">
            <a:normAutofit/>
          </a:bodyPr>
          <a:lstStyle/>
          <a:p>
            <a:r>
              <a:rPr lang="en-US" sz="2800" u="sng" dirty="0" smtClean="0"/>
              <a:t>Freezing</a:t>
            </a:r>
            <a:r>
              <a:rPr lang="en-US" sz="2800" dirty="0" smtClean="0"/>
              <a:t> is the physical change of a liquid to a solid by </a:t>
            </a:r>
            <a:r>
              <a:rPr lang="en-US" sz="2800" b="1" dirty="0" smtClean="0"/>
              <a:t>removal </a:t>
            </a:r>
            <a:r>
              <a:rPr lang="en-US" sz="2800" dirty="0" smtClean="0"/>
              <a:t>of energy as heat.     Also called solidification.</a:t>
            </a:r>
            <a:endParaRPr lang="en-US" sz="2800" dirty="0"/>
          </a:p>
        </p:txBody>
      </p:sp>
    </p:spTree>
    <p:extLst>
      <p:ext uri="{BB962C8B-B14F-4D97-AF65-F5344CB8AC3E}">
        <p14:creationId xmlns:p14="http://schemas.microsoft.com/office/powerpoint/2010/main" val="301455210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Kinetic-Molecular Theory of </a:t>
            </a:r>
            <a:r>
              <a:rPr lang="en-US" dirty="0"/>
              <a:t/>
            </a:r>
            <a:br>
              <a:rPr lang="en-US" dirty="0"/>
            </a:br>
            <a:r>
              <a:rPr lang="en-US" dirty="0" smtClean="0"/>
              <a:t>SOLIDS</a:t>
            </a:r>
            <a:endParaRPr lang="en-US" dirty="0" smtClean="0"/>
          </a:p>
        </p:txBody>
      </p:sp>
      <p:sp>
        <p:nvSpPr>
          <p:cNvPr id="3" name="Content Placeholder 2"/>
          <p:cNvSpPr>
            <a:spLocks noGrp="1"/>
          </p:cNvSpPr>
          <p:nvPr>
            <p:ph idx="1"/>
          </p:nvPr>
        </p:nvSpPr>
        <p:spPr/>
        <p:txBody>
          <a:bodyPr anchor="t">
            <a:normAutofit/>
          </a:bodyPr>
          <a:lstStyle/>
          <a:p>
            <a:r>
              <a:rPr lang="en-US" sz="2400" dirty="0" smtClean="0"/>
              <a:t>There are two types of solids:</a:t>
            </a:r>
          </a:p>
          <a:p>
            <a:r>
              <a:rPr lang="en-US" sz="2400" u="sng" dirty="0" smtClean="0"/>
              <a:t>Crystalline solids </a:t>
            </a:r>
            <a:r>
              <a:rPr lang="en-US" sz="2400" dirty="0" smtClean="0"/>
              <a:t>– exist as crystals,  a </a:t>
            </a:r>
            <a:r>
              <a:rPr lang="en-US" sz="2400" u="sng" dirty="0" smtClean="0"/>
              <a:t>crystal</a:t>
            </a:r>
            <a:r>
              <a:rPr lang="en-US" sz="2400" dirty="0" smtClean="0"/>
              <a:t> is a substance in which the particles are arranged in an orderly, geometric, repeating pattern.</a:t>
            </a:r>
          </a:p>
          <a:p>
            <a:r>
              <a:rPr lang="en-US" sz="2400" u="sng" dirty="0" smtClean="0"/>
              <a:t>Amorphous solid </a:t>
            </a:r>
            <a:r>
              <a:rPr lang="en-US" sz="2400" dirty="0" smtClean="0"/>
              <a:t>is one in which the particles are arranged randomly.  Glass and plastics are good examples of amorphous solids.</a:t>
            </a:r>
            <a:endParaRPr lang="en-US" sz="2400" dirty="0"/>
          </a:p>
        </p:txBody>
      </p:sp>
    </p:spTree>
    <p:extLst>
      <p:ext uri="{BB962C8B-B14F-4D97-AF65-F5344CB8AC3E}">
        <p14:creationId xmlns:p14="http://schemas.microsoft.com/office/powerpoint/2010/main" val="51239121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descr="Image result for crystalline solids"/>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32922" y="1072055"/>
            <a:ext cx="8454988" cy="47559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550740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Kinetic-Molecular Theory of solids</a:t>
            </a:r>
          </a:p>
        </p:txBody>
      </p:sp>
      <p:sp>
        <p:nvSpPr>
          <p:cNvPr id="3" name="Content Placeholder 2"/>
          <p:cNvSpPr>
            <a:spLocks noGrp="1"/>
          </p:cNvSpPr>
          <p:nvPr>
            <p:ph idx="1"/>
          </p:nvPr>
        </p:nvSpPr>
        <p:spPr/>
        <p:txBody>
          <a:bodyPr anchor="t">
            <a:normAutofit/>
          </a:bodyPr>
          <a:lstStyle/>
          <a:p>
            <a:r>
              <a:rPr lang="en-US" sz="2800" dirty="0" smtClean="0"/>
              <a:t>Solids have 1) a definite shape and volume</a:t>
            </a:r>
          </a:p>
          <a:p>
            <a:r>
              <a:rPr lang="en-US" sz="2800" dirty="0" smtClean="0"/>
              <a:t>2) definite melting point </a:t>
            </a:r>
          </a:p>
          <a:p>
            <a:r>
              <a:rPr lang="en-US" sz="2800" dirty="0" smtClean="0"/>
              <a:t>3)high density and incompressibility</a:t>
            </a:r>
          </a:p>
          <a:p>
            <a:r>
              <a:rPr lang="en-US" sz="2800" dirty="0" smtClean="0"/>
              <a:t>4) low rate of diffusion</a:t>
            </a:r>
            <a:endParaRPr lang="en-US" sz="2800" dirty="0"/>
          </a:p>
        </p:txBody>
      </p:sp>
    </p:spTree>
    <p:extLst>
      <p:ext uri="{BB962C8B-B14F-4D97-AF65-F5344CB8AC3E}">
        <p14:creationId xmlns:p14="http://schemas.microsoft.com/office/powerpoint/2010/main" val="1591355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2" y="706817"/>
            <a:ext cx="8534400" cy="1507067"/>
          </a:xfrm>
        </p:spPr>
        <p:txBody>
          <a:bodyPr/>
          <a:lstStyle/>
          <a:p>
            <a:r>
              <a:rPr lang="en-US" dirty="0" smtClean="0">
                <a:solidFill>
                  <a:schemeClr val="tx1"/>
                </a:solidFill>
              </a:rPr>
              <a:t>Kinetic-molecular Theory of gases</a:t>
            </a:r>
            <a:endParaRPr lang="en-US" dirty="0">
              <a:solidFill>
                <a:schemeClr val="tx1"/>
              </a:solidFill>
            </a:endParaRPr>
          </a:p>
        </p:txBody>
      </p:sp>
      <p:sp>
        <p:nvSpPr>
          <p:cNvPr id="3" name="Content Placeholder 2"/>
          <p:cNvSpPr>
            <a:spLocks noGrp="1"/>
          </p:cNvSpPr>
          <p:nvPr>
            <p:ph idx="1"/>
          </p:nvPr>
        </p:nvSpPr>
        <p:spPr>
          <a:xfrm>
            <a:off x="684212" y="2869602"/>
            <a:ext cx="8534400" cy="3615267"/>
          </a:xfrm>
        </p:spPr>
        <p:txBody>
          <a:bodyPr anchor="t"/>
          <a:lstStyle/>
          <a:p>
            <a:r>
              <a:rPr lang="en-US" dirty="0" smtClean="0"/>
              <a:t>An Ideal gas is a hypothetical gas that perfectly fits the FIVE assumptions of the kinetic-molecular theory.</a:t>
            </a:r>
          </a:p>
          <a:p>
            <a:r>
              <a:rPr lang="en-US" dirty="0" smtClean="0"/>
              <a:t>A Real gas is a gas that does not behave completely according  to the assumptions of the kinetic-molecular theory.</a:t>
            </a:r>
          </a:p>
        </p:txBody>
      </p:sp>
    </p:spTree>
    <p:extLst>
      <p:ext uri="{BB962C8B-B14F-4D97-AF65-F5344CB8AC3E}">
        <p14:creationId xmlns:p14="http://schemas.microsoft.com/office/powerpoint/2010/main" val="88692966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Melting</a:t>
            </a:r>
            <a:r>
              <a:rPr lang="en-US" dirty="0" smtClean="0"/>
              <a:t>	</a:t>
            </a:r>
            <a:br>
              <a:rPr lang="en-US" dirty="0" smtClean="0"/>
            </a:br>
            <a:r>
              <a:rPr lang="en-US" dirty="0" smtClean="0"/>
              <a:t>physical change from a solid to a liquid</a:t>
            </a:r>
            <a:endParaRPr lang="en-US" dirty="0"/>
          </a:p>
        </p:txBody>
      </p:sp>
      <p:sp>
        <p:nvSpPr>
          <p:cNvPr id="3" name="Content Placeholder 2"/>
          <p:cNvSpPr>
            <a:spLocks noGrp="1"/>
          </p:cNvSpPr>
          <p:nvPr>
            <p:ph idx="1"/>
          </p:nvPr>
        </p:nvSpPr>
        <p:spPr>
          <a:xfrm>
            <a:off x="493712" y="2662519"/>
            <a:ext cx="8946541" cy="4195481"/>
          </a:xfrm>
        </p:spPr>
        <p:txBody>
          <a:bodyPr>
            <a:normAutofit/>
          </a:bodyPr>
          <a:lstStyle/>
          <a:p>
            <a:r>
              <a:rPr lang="en-US" sz="2800" u="sng" dirty="0" smtClean="0"/>
              <a:t>Melting point</a:t>
            </a:r>
          </a:p>
          <a:p>
            <a:r>
              <a:rPr lang="en-US" sz="2800" dirty="0" smtClean="0"/>
              <a:t>The temperature at which a solid becomes a liquid</a:t>
            </a:r>
          </a:p>
          <a:p>
            <a:endParaRPr lang="en-US" sz="2800" dirty="0" smtClean="0"/>
          </a:p>
        </p:txBody>
      </p:sp>
    </p:spTree>
    <p:extLst>
      <p:ext uri="{BB962C8B-B14F-4D97-AF65-F5344CB8AC3E}">
        <p14:creationId xmlns:p14="http://schemas.microsoft.com/office/powerpoint/2010/main" val="102770127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Crystal structure</a:t>
            </a:r>
            <a:br>
              <a:rPr lang="en-US" dirty="0" smtClean="0"/>
            </a:br>
            <a:r>
              <a:rPr lang="en-US" dirty="0" smtClean="0"/>
              <a:t>total three dimensional arrangement of particles of a crystal               cubic</a:t>
            </a:r>
            <a:br>
              <a:rPr lang="en-US" dirty="0" smtClean="0"/>
            </a:br>
            <a:endParaRPr lang="en-US" dirty="0"/>
          </a:p>
        </p:txBody>
      </p:sp>
      <p:pic>
        <p:nvPicPr>
          <p:cNvPr id="1032" name="Picture 8" descr="Image result for pictures of nacl crystals"/>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424339" y="2533103"/>
            <a:ext cx="4824249" cy="4105742"/>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Image result for pictures of nacl crystal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0375" y="3145330"/>
            <a:ext cx="5643121" cy="22254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763651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Fluorite crystal</a:t>
            </a:r>
            <a:br>
              <a:rPr lang="en-US" dirty="0" smtClean="0"/>
            </a:br>
            <a:r>
              <a:rPr lang="en-US" dirty="0" smtClean="0"/>
              <a:t>cubic</a:t>
            </a:r>
            <a:endParaRPr lang="en-US" dirty="0"/>
          </a:p>
        </p:txBody>
      </p:sp>
      <p:pic>
        <p:nvPicPr>
          <p:cNvPr id="2052" name="Picture 4" descr="Image result for pictures of fluorite crystals"/>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86455" y="1965024"/>
            <a:ext cx="5894826" cy="4421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014909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Emerald</a:t>
            </a:r>
            <a:br>
              <a:rPr lang="en-US" dirty="0" smtClean="0"/>
            </a:br>
            <a:r>
              <a:rPr lang="en-US" dirty="0" smtClean="0"/>
              <a:t>hexagonal</a:t>
            </a:r>
            <a:endParaRPr lang="en-US" dirty="0"/>
          </a:p>
        </p:txBody>
      </p:sp>
      <p:pic>
        <p:nvPicPr>
          <p:cNvPr id="3076" name="Picture 4" descr="Image result for pictures of emerald crystals"/>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480442" y="1649509"/>
            <a:ext cx="5413767" cy="4060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906443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Calcite</a:t>
            </a:r>
            <a:br>
              <a:rPr lang="en-US" dirty="0" smtClean="0"/>
            </a:br>
            <a:r>
              <a:rPr lang="en-US" dirty="0" smtClean="0"/>
              <a:t>trigonal</a:t>
            </a:r>
            <a:endParaRPr lang="en-US" dirty="0"/>
          </a:p>
        </p:txBody>
      </p:sp>
      <p:pic>
        <p:nvPicPr>
          <p:cNvPr id="4098" name="Picture 2" descr="Image result for pictures of calcite crystals"/>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779713" y="2052638"/>
            <a:ext cx="5594349" cy="41957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248330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Aragonite</a:t>
            </a:r>
            <a:br>
              <a:rPr lang="en-US" dirty="0" smtClean="0"/>
            </a:br>
            <a:r>
              <a:rPr lang="en-US" dirty="0" smtClean="0"/>
              <a:t>orthorhombic</a:t>
            </a:r>
            <a:endParaRPr lang="en-US" dirty="0"/>
          </a:p>
        </p:txBody>
      </p:sp>
      <p:pic>
        <p:nvPicPr>
          <p:cNvPr id="5122" name="Picture 2" descr="Image result for pictures of aragonite crystals"/>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479007" y="2052638"/>
            <a:ext cx="4195762" cy="41957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67880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Crystals can be classified by shape</a:t>
            </a:r>
            <a:br>
              <a:rPr lang="en-US" dirty="0" smtClean="0"/>
            </a:br>
            <a:r>
              <a:rPr lang="en-US" dirty="0" smtClean="0"/>
              <a:t>or</a:t>
            </a:r>
            <a:br>
              <a:rPr lang="en-US" dirty="0" smtClean="0"/>
            </a:br>
            <a:r>
              <a:rPr lang="en-US" dirty="0" smtClean="0"/>
              <a:t>chemical bonding type (4 types)</a:t>
            </a:r>
            <a:endParaRPr lang="en-US" dirty="0"/>
          </a:p>
        </p:txBody>
      </p:sp>
      <p:sp>
        <p:nvSpPr>
          <p:cNvPr id="3" name="Content Placeholder 2"/>
          <p:cNvSpPr>
            <a:spLocks noGrp="1"/>
          </p:cNvSpPr>
          <p:nvPr>
            <p:ph idx="1"/>
          </p:nvPr>
        </p:nvSpPr>
        <p:spPr>
          <a:xfrm>
            <a:off x="646111" y="2525883"/>
            <a:ext cx="8946541" cy="4195481"/>
          </a:xfrm>
        </p:spPr>
        <p:txBody>
          <a:bodyPr>
            <a:normAutofit/>
          </a:bodyPr>
          <a:lstStyle/>
          <a:p>
            <a:r>
              <a:rPr lang="en-US" sz="2800" dirty="0" smtClean="0"/>
              <a:t>1. ionic crystals  consist of positive and negative ions  ( hard and brittle, high melting points, good insulators</a:t>
            </a:r>
          </a:p>
          <a:p>
            <a:r>
              <a:rPr lang="en-US" sz="2800" dirty="0" smtClean="0"/>
              <a:t>2. covalent network crystals   each atom is covalently bonded to its nearest neighbor atom</a:t>
            </a:r>
          </a:p>
          <a:p>
            <a:r>
              <a:rPr lang="en-US" sz="2800" dirty="0" smtClean="0"/>
              <a:t>(hard and brittle, high melting points, nonconductors or semiconductors</a:t>
            </a:r>
            <a:endParaRPr lang="en-US" sz="2800" dirty="0"/>
          </a:p>
        </p:txBody>
      </p:sp>
    </p:spTree>
    <p:extLst>
      <p:ext uri="{BB962C8B-B14F-4D97-AF65-F5344CB8AC3E}">
        <p14:creationId xmlns:p14="http://schemas.microsoft.com/office/powerpoint/2010/main" val="308341168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2800" dirty="0" smtClean="0"/>
              <a:t>3. metallic crystals   consists of metal cations surrounded by a sea of delocalized valence electrons.   Good conductors</a:t>
            </a:r>
          </a:p>
          <a:p>
            <a:r>
              <a:rPr lang="en-US" sz="2800" dirty="0" smtClean="0"/>
              <a:t>4.   covalent molecular crystals  covalent molecular substance consists of covalently bonded molecules held together by intermolecular forces. (low melting points, relatively soft, easily vaporized, good insulators</a:t>
            </a:r>
            <a:endParaRPr lang="en-US" sz="2800" dirty="0"/>
          </a:p>
        </p:txBody>
      </p:sp>
    </p:spTree>
    <p:extLst>
      <p:ext uri="{BB962C8B-B14F-4D97-AF65-F5344CB8AC3E}">
        <p14:creationId xmlns:p14="http://schemas.microsoft.com/office/powerpoint/2010/main" val="422859389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Changes of State, sec 4</a:t>
            </a:r>
            <a:endParaRPr lang="en-US" dirty="0"/>
          </a:p>
        </p:txBody>
      </p:sp>
      <p:sp>
        <p:nvSpPr>
          <p:cNvPr id="3" name="Content Placeholder 2"/>
          <p:cNvSpPr>
            <a:spLocks noGrp="1"/>
          </p:cNvSpPr>
          <p:nvPr>
            <p:ph idx="1"/>
          </p:nvPr>
        </p:nvSpPr>
        <p:spPr/>
        <p:txBody>
          <a:bodyPr>
            <a:normAutofit/>
          </a:bodyPr>
          <a:lstStyle/>
          <a:p>
            <a:r>
              <a:rPr lang="en-US" sz="2800" dirty="0" smtClean="0"/>
              <a:t>Phase – any part of a system that has uniform composition and properties</a:t>
            </a:r>
          </a:p>
          <a:p>
            <a:endParaRPr lang="en-US" sz="2800" dirty="0"/>
          </a:p>
          <a:p>
            <a:r>
              <a:rPr lang="en-US" sz="2800" dirty="0" smtClean="0"/>
              <a:t>Solid</a:t>
            </a:r>
          </a:p>
          <a:p>
            <a:r>
              <a:rPr lang="en-US" sz="2800" dirty="0" smtClean="0"/>
              <a:t>Liquid</a:t>
            </a:r>
          </a:p>
          <a:p>
            <a:r>
              <a:rPr lang="en-US" sz="2800" dirty="0" smtClean="0"/>
              <a:t>Gas</a:t>
            </a:r>
          </a:p>
          <a:p>
            <a:r>
              <a:rPr lang="en-US" sz="2800" dirty="0" smtClean="0"/>
              <a:t>plasma</a:t>
            </a:r>
          </a:p>
          <a:p>
            <a:endParaRPr lang="en-US" sz="2800" dirty="0"/>
          </a:p>
          <a:p>
            <a:endParaRPr lang="en-US" sz="2800" dirty="0"/>
          </a:p>
        </p:txBody>
      </p:sp>
    </p:spTree>
    <p:extLst>
      <p:ext uri="{BB962C8B-B14F-4D97-AF65-F5344CB8AC3E}">
        <p14:creationId xmlns:p14="http://schemas.microsoft.com/office/powerpoint/2010/main" val="410512875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6" descr="Image result for phase change diagram"/>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96663" y="175401"/>
            <a:ext cx="5943281" cy="63147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07798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sz="3600" b="1" u="sng" dirty="0"/>
              <a:t>5 Assumptions:</a:t>
            </a:r>
          </a:p>
          <a:p>
            <a:r>
              <a:rPr lang="en-US" sz="3600" dirty="0"/>
              <a:t>1. gases consist of large numbers of tiny particles that are far apart relative to their size.</a:t>
            </a:r>
          </a:p>
          <a:p>
            <a:endParaRPr lang="en-US" dirty="0"/>
          </a:p>
        </p:txBody>
      </p:sp>
    </p:spTree>
    <p:extLst>
      <p:ext uri="{BB962C8B-B14F-4D97-AF65-F5344CB8AC3E}">
        <p14:creationId xmlns:p14="http://schemas.microsoft.com/office/powerpoint/2010/main" val="236224108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Liquid Vapor equilibrium</a:t>
            </a:r>
            <a:br>
              <a:rPr lang="en-US" dirty="0" smtClean="0"/>
            </a:br>
            <a:endParaRPr lang="en-US" dirty="0"/>
          </a:p>
        </p:txBody>
      </p:sp>
      <p:pic>
        <p:nvPicPr>
          <p:cNvPr id="7170" name="Picture 2" descr="Image result for picture showing vapor equilibrium"/>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438401" y="2631887"/>
            <a:ext cx="6375674" cy="29459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850412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93848" y="1691571"/>
            <a:ext cx="9404723" cy="1400530"/>
          </a:xfrm>
        </p:spPr>
        <p:txBody>
          <a:bodyPr/>
          <a:lstStyle/>
          <a:p>
            <a:endParaRPr lang="en-US" dirty="0"/>
          </a:p>
        </p:txBody>
      </p:sp>
      <p:sp>
        <p:nvSpPr>
          <p:cNvPr id="3" name="Content Placeholder 2"/>
          <p:cNvSpPr>
            <a:spLocks noGrp="1"/>
          </p:cNvSpPr>
          <p:nvPr>
            <p:ph idx="1"/>
          </p:nvPr>
        </p:nvSpPr>
        <p:spPr>
          <a:xfrm>
            <a:off x="1103038" y="2391641"/>
            <a:ext cx="8946541" cy="4195481"/>
          </a:xfrm>
        </p:spPr>
        <p:txBody>
          <a:bodyPr>
            <a:normAutofit/>
          </a:bodyPr>
          <a:lstStyle/>
          <a:p>
            <a:r>
              <a:rPr lang="en-US" sz="2800" dirty="0" smtClean="0"/>
              <a:t>Equilibrium – a dynamic condition in which two opposing changes occur at equal rates in a closed system.</a:t>
            </a:r>
          </a:p>
          <a:p>
            <a:endParaRPr lang="en-US" sz="2800" dirty="0"/>
          </a:p>
          <a:p>
            <a:r>
              <a:rPr lang="en-US" sz="2800" dirty="0" smtClean="0"/>
              <a:t>Equilibrium vapor pressure – the pressure exerted by a vapor in equilibrium with its corresponding liquid at a given temperature</a:t>
            </a:r>
          </a:p>
          <a:p>
            <a:endParaRPr lang="en-US" sz="2800" dirty="0"/>
          </a:p>
          <a:p>
            <a:endParaRPr lang="en-US" sz="2800" dirty="0"/>
          </a:p>
        </p:txBody>
      </p:sp>
      <p:pic>
        <p:nvPicPr>
          <p:cNvPr id="10242" name="Picture 2" descr="Image result for picture showing vapor equilibriu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3312" y="294290"/>
            <a:ext cx="4267200" cy="19716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928794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209434"/>
          </a:xfrm>
        </p:spPr>
        <p:txBody>
          <a:bodyPr/>
          <a:lstStyle/>
          <a:p>
            <a:endParaRPr lang="en-US" dirty="0"/>
          </a:p>
        </p:txBody>
      </p:sp>
      <p:sp>
        <p:nvSpPr>
          <p:cNvPr id="3" name="Content Placeholder 2"/>
          <p:cNvSpPr>
            <a:spLocks noGrp="1"/>
          </p:cNvSpPr>
          <p:nvPr>
            <p:ph idx="1"/>
          </p:nvPr>
        </p:nvSpPr>
        <p:spPr>
          <a:xfrm>
            <a:off x="1103312" y="935422"/>
            <a:ext cx="8946541" cy="5312978"/>
          </a:xfrm>
        </p:spPr>
        <p:txBody>
          <a:bodyPr>
            <a:normAutofit/>
          </a:bodyPr>
          <a:lstStyle/>
          <a:p>
            <a:r>
              <a:rPr lang="en-US" sz="2800" dirty="0" smtClean="0"/>
              <a:t>If the temperature of the system is increased the equilibrium vapor pressure also increases</a:t>
            </a:r>
          </a:p>
          <a:p>
            <a:r>
              <a:rPr lang="en-US" sz="2800" dirty="0" smtClean="0"/>
              <a:t>The more molecules of liquid with enough energy to escape liquid phase to vapor phase increases the equilibrium vapor pressure</a:t>
            </a:r>
          </a:p>
          <a:p>
            <a:endParaRPr lang="en-US" sz="2800" dirty="0"/>
          </a:p>
        </p:txBody>
      </p:sp>
      <p:pic>
        <p:nvPicPr>
          <p:cNvPr id="4" name="Picture 2" descr="Image result for picture showing vapor equilibriu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60635" y="3493735"/>
            <a:ext cx="6375674" cy="29459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182297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2800" dirty="0" smtClean="0"/>
              <a:t>Volatile liquids – liquids that evaporate readily, have relatively weak forces of attraction between their particles</a:t>
            </a:r>
            <a:endParaRPr lang="en-US" sz="2800" dirty="0"/>
          </a:p>
        </p:txBody>
      </p:sp>
    </p:spTree>
    <p:extLst>
      <p:ext uri="{BB962C8B-B14F-4D97-AF65-F5344CB8AC3E}">
        <p14:creationId xmlns:p14="http://schemas.microsoft.com/office/powerpoint/2010/main" val="197754178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1103312" y="315310"/>
            <a:ext cx="8946541" cy="5933089"/>
          </a:xfrm>
        </p:spPr>
        <p:txBody>
          <a:bodyPr>
            <a:normAutofit/>
          </a:bodyPr>
          <a:lstStyle/>
          <a:p>
            <a:r>
              <a:rPr lang="en-US" sz="2800" dirty="0" smtClean="0"/>
              <a:t>The vapor pressure of any liquid increases as its temperature increases,</a:t>
            </a:r>
          </a:p>
          <a:p>
            <a:r>
              <a:rPr lang="en-US" sz="2800" dirty="0" smtClean="0"/>
              <a:t>A liquid boils when its vapor pressure equals the pressure of the atmosphere – </a:t>
            </a:r>
            <a:r>
              <a:rPr lang="en-US" sz="2800" u="sng" dirty="0" smtClean="0"/>
              <a:t>boiling point</a:t>
            </a:r>
          </a:p>
          <a:p>
            <a:r>
              <a:rPr lang="en-US" sz="2800" dirty="0" smtClean="0"/>
              <a:t>Water boils at 100</a:t>
            </a:r>
            <a:r>
              <a:rPr lang="en-US" sz="2800" baseline="30000" dirty="0" smtClean="0"/>
              <a:t>o</a:t>
            </a:r>
            <a:r>
              <a:rPr lang="en-US" sz="2800" dirty="0" smtClean="0"/>
              <a:t> C</a:t>
            </a:r>
          </a:p>
          <a:p>
            <a:r>
              <a:rPr lang="en-US" sz="2800" baseline="30000" dirty="0" smtClean="0"/>
              <a:t>For comparison</a:t>
            </a:r>
            <a:endParaRPr lang="en-US" sz="2800" baseline="30000" dirty="0"/>
          </a:p>
          <a:p>
            <a:r>
              <a:rPr lang="en-US" sz="2800" dirty="0" smtClean="0"/>
              <a:t>Isopropyl alcohol boils at 180.5</a:t>
            </a:r>
            <a:r>
              <a:rPr lang="en-US" sz="2800" baseline="30000" dirty="0" smtClean="0"/>
              <a:t>o</a:t>
            </a:r>
            <a:r>
              <a:rPr lang="en-US" sz="2800" dirty="0" smtClean="0"/>
              <a:t> </a:t>
            </a:r>
            <a:r>
              <a:rPr lang="en-US" sz="2800" dirty="0"/>
              <a:t>C</a:t>
            </a:r>
          </a:p>
          <a:p>
            <a:endParaRPr lang="en-US" sz="2800" dirty="0" smtClean="0"/>
          </a:p>
          <a:p>
            <a:r>
              <a:rPr lang="en-US" sz="2800" dirty="0" err="1" smtClean="0"/>
              <a:t>Celcius</a:t>
            </a:r>
            <a:r>
              <a:rPr lang="en-US" sz="2800" dirty="0" smtClean="0"/>
              <a:t> converted to Fahrenheit</a:t>
            </a:r>
          </a:p>
          <a:p>
            <a:r>
              <a:rPr lang="en-US" sz="2800" dirty="0" smtClean="0"/>
              <a:t>(Temp x 9/5) + 32 = degree </a:t>
            </a:r>
            <a:r>
              <a:rPr lang="en-US" sz="2800" dirty="0" err="1" smtClean="0"/>
              <a:t>fahrenheit</a:t>
            </a:r>
            <a:endParaRPr lang="en-US" sz="2800" dirty="0"/>
          </a:p>
        </p:txBody>
      </p:sp>
    </p:spTree>
    <p:extLst>
      <p:ext uri="{BB962C8B-B14F-4D97-AF65-F5344CB8AC3E}">
        <p14:creationId xmlns:p14="http://schemas.microsoft.com/office/powerpoint/2010/main" val="149832115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2800" dirty="0" smtClean="0"/>
              <a:t>As vapor pressure increases above a liquid the temperature of the liquid increases until it is equal to the vapor pressure</a:t>
            </a:r>
          </a:p>
          <a:p>
            <a:endParaRPr lang="en-US" sz="2800" dirty="0"/>
          </a:p>
          <a:p>
            <a:r>
              <a:rPr lang="en-US" sz="2800" dirty="0" smtClean="0"/>
              <a:t>Water boils </a:t>
            </a:r>
            <a:r>
              <a:rPr lang="en-US" sz="2800" smtClean="0"/>
              <a:t>at 100</a:t>
            </a:r>
            <a:r>
              <a:rPr lang="en-US" sz="2800" baseline="30000" smtClean="0"/>
              <a:t>o</a:t>
            </a:r>
            <a:r>
              <a:rPr lang="en-US" sz="2800" dirty="0"/>
              <a:t>c</a:t>
            </a:r>
            <a:r>
              <a:rPr lang="en-US" sz="2800" smtClean="0"/>
              <a:t> </a:t>
            </a:r>
            <a:r>
              <a:rPr lang="en-US" sz="2800" dirty="0" smtClean="0"/>
              <a:t>at normal atmospheric pressure</a:t>
            </a:r>
          </a:p>
          <a:p>
            <a:r>
              <a:rPr lang="en-US" sz="2800" dirty="0" smtClean="0"/>
              <a:t>Normal Atmospheric pressure is 1 </a:t>
            </a:r>
            <a:r>
              <a:rPr lang="en-US" sz="2800" dirty="0" err="1" smtClean="0"/>
              <a:t>atm</a:t>
            </a:r>
            <a:r>
              <a:rPr lang="en-US" sz="2800" dirty="0" smtClean="0"/>
              <a:t> or</a:t>
            </a:r>
          </a:p>
          <a:p>
            <a:r>
              <a:rPr lang="en-US" sz="2800" dirty="0" smtClean="0"/>
              <a:t>760 </a:t>
            </a:r>
            <a:r>
              <a:rPr lang="en-US" sz="2800" dirty="0" err="1" smtClean="0"/>
              <a:t>torr</a:t>
            </a:r>
            <a:r>
              <a:rPr lang="en-US" sz="2800" dirty="0" smtClean="0"/>
              <a:t> or 101.3 </a:t>
            </a:r>
            <a:r>
              <a:rPr lang="en-US" sz="2800" dirty="0" err="1" smtClean="0"/>
              <a:t>kPa</a:t>
            </a:r>
            <a:endParaRPr lang="en-US" sz="2800" dirty="0" smtClean="0"/>
          </a:p>
        </p:txBody>
      </p:sp>
    </p:spTree>
    <p:extLst>
      <p:ext uri="{BB962C8B-B14F-4D97-AF65-F5344CB8AC3E}">
        <p14:creationId xmlns:p14="http://schemas.microsoft.com/office/powerpoint/2010/main" val="310225087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Rectangle 3"/>
          <p:cNvSpPr/>
          <p:nvPr/>
        </p:nvSpPr>
        <p:spPr>
          <a:xfrm>
            <a:off x="788276" y="157655"/>
            <a:ext cx="9448800" cy="6327228"/>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pic>
        <p:nvPicPr>
          <p:cNvPr id="11266" name="Picture 2" descr="Vapor pressure curves of various substances"/>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87366" y="237627"/>
            <a:ext cx="7651531" cy="59681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562672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Molar enthalpy of vaporization</a:t>
            </a:r>
            <a:br>
              <a:rPr lang="en-US" dirty="0" smtClean="0"/>
            </a:br>
            <a:r>
              <a:rPr lang="en-US" dirty="0" smtClean="0"/>
              <a:t>    </a:t>
            </a:r>
            <a:r>
              <a:rPr lang="en-US" dirty="0" err="1" smtClean="0"/>
              <a:t>Hv</a:t>
            </a:r>
            <a:r>
              <a:rPr lang="en-US" dirty="0" smtClean="0"/>
              <a:t>    (delta means change in)</a:t>
            </a:r>
            <a:endParaRPr lang="en-US" dirty="0"/>
          </a:p>
        </p:txBody>
      </p:sp>
      <p:sp>
        <p:nvSpPr>
          <p:cNvPr id="3" name="Content Placeholder 2"/>
          <p:cNvSpPr>
            <a:spLocks noGrp="1"/>
          </p:cNvSpPr>
          <p:nvPr>
            <p:ph idx="1"/>
          </p:nvPr>
        </p:nvSpPr>
        <p:spPr/>
        <p:txBody>
          <a:bodyPr>
            <a:normAutofit/>
          </a:bodyPr>
          <a:lstStyle/>
          <a:p>
            <a:r>
              <a:rPr lang="en-US" sz="2800" dirty="0" smtClean="0"/>
              <a:t>Delta H sub v  </a:t>
            </a:r>
            <a:endParaRPr lang="en-US" sz="2800" dirty="0"/>
          </a:p>
          <a:p>
            <a:r>
              <a:rPr lang="en-US" sz="2800" dirty="0" smtClean="0"/>
              <a:t>The amount of energy as heat needed to vaporize one mole of a liquid at the liquids boiling point at constant pressure</a:t>
            </a:r>
          </a:p>
          <a:p>
            <a:endParaRPr lang="en-US" sz="2800" dirty="0"/>
          </a:p>
          <a:p>
            <a:r>
              <a:rPr lang="en-US" sz="2800" dirty="0" smtClean="0"/>
              <a:t>Molar enthalpy of vaporization measures the attraction between particles of a liquid</a:t>
            </a:r>
          </a:p>
          <a:p>
            <a:endParaRPr lang="en-US" sz="2800" dirty="0"/>
          </a:p>
        </p:txBody>
      </p:sp>
      <p:sp>
        <p:nvSpPr>
          <p:cNvPr id="4" name="Isosceles Triangle 3"/>
          <p:cNvSpPr/>
          <p:nvPr/>
        </p:nvSpPr>
        <p:spPr>
          <a:xfrm>
            <a:off x="908870" y="1334813"/>
            <a:ext cx="388883" cy="3048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3904307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Molar enthalpy of fusion</a:t>
            </a:r>
            <a:br>
              <a:rPr lang="en-US" dirty="0" smtClean="0"/>
            </a:br>
            <a:r>
              <a:rPr lang="en-US" dirty="0" smtClean="0"/>
              <a:t>     </a:t>
            </a:r>
            <a:r>
              <a:rPr lang="en-US" dirty="0" err="1" smtClean="0"/>
              <a:t>H</a:t>
            </a:r>
            <a:r>
              <a:rPr lang="en-US" baseline="-25000" dirty="0" err="1" smtClean="0"/>
              <a:t>f</a:t>
            </a:r>
            <a:r>
              <a:rPr lang="en-US" dirty="0" smtClean="0"/>
              <a:t> </a:t>
            </a:r>
            <a:endParaRPr lang="en-US" dirty="0"/>
          </a:p>
        </p:txBody>
      </p:sp>
      <p:sp>
        <p:nvSpPr>
          <p:cNvPr id="3" name="Content Placeholder 2"/>
          <p:cNvSpPr>
            <a:spLocks noGrp="1"/>
          </p:cNvSpPr>
          <p:nvPr>
            <p:ph idx="1"/>
          </p:nvPr>
        </p:nvSpPr>
        <p:spPr/>
        <p:txBody>
          <a:bodyPr>
            <a:normAutofit/>
          </a:bodyPr>
          <a:lstStyle/>
          <a:p>
            <a:r>
              <a:rPr lang="en-US" sz="2800" dirty="0" smtClean="0"/>
              <a:t>Delta H sub f</a:t>
            </a:r>
          </a:p>
          <a:p>
            <a:r>
              <a:rPr lang="en-US" sz="2800" dirty="0" smtClean="0"/>
              <a:t>Amount of energy as heat required to melt one mole of a solid at the solids melting point</a:t>
            </a:r>
            <a:endParaRPr lang="en-US" sz="2800" dirty="0"/>
          </a:p>
        </p:txBody>
      </p:sp>
      <p:sp>
        <p:nvSpPr>
          <p:cNvPr id="4" name="Isosceles Triangle 3"/>
          <p:cNvSpPr/>
          <p:nvPr/>
        </p:nvSpPr>
        <p:spPr>
          <a:xfrm>
            <a:off x="908870" y="1334813"/>
            <a:ext cx="388883" cy="3048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1043955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Phase diagram	-= graph of pressure versus temperature that shows conditions under which the phases of a substance exist. A phase diagram also reveals how the states of a system change with changing temperature or pressure</a:t>
            </a:r>
            <a:endParaRPr lang="en-US" dirty="0"/>
          </a:p>
        </p:txBody>
      </p:sp>
      <p:sp>
        <p:nvSpPr>
          <p:cNvPr id="3" name="Content Placeholder 2"/>
          <p:cNvSpPr>
            <a:spLocks noGrp="1"/>
          </p:cNvSpPr>
          <p:nvPr>
            <p:ph idx="1"/>
          </p:nvPr>
        </p:nvSpPr>
        <p:spPr/>
        <p:txBody>
          <a:bodyPr>
            <a:normAutofit/>
          </a:bodyPr>
          <a:lstStyle/>
          <a:p>
            <a:pPr marL="0" indent="0">
              <a:buNone/>
            </a:pPr>
            <a:endParaRPr lang="en-US" sz="2800" dirty="0"/>
          </a:p>
        </p:txBody>
      </p:sp>
    </p:spTree>
    <p:extLst>
      <p:ext uri="{BB962C8B-B14F-4D97-AF65-F5344CB8AC3E}">
        <p14:creationId xmlns:p14="http://schemas.microsoft.com/office/powerpoint/2010/main" val="6676666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sz="2800" dirty="0"/>
              <a:t>2.  collisions between gas particles and between particles and container walls are elastic collisions. (elastic collision – one in which there is no net loss of total kinetic energy.</a:t>
            </a:r>
          </a:p>
          <a:p>
            <a:endParaRPr lang="en-US" dirty="0"/>
          </a:p>
        </p:txBody>
      </p:sp>
    </p:spTree>
    <p:extLst>
      <p:ext uri="{BB962C8B-B14F-4D97-AF65-F5344CB8AC3E}">
        <p14:creationId xmlns:p14="http://schemas.microsoft.com/office/powerpoint/2010/main" val="146203611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Phase diagram</a:t>
            </a:r>
            <a:endParaRPr lang="en-US" dirty="0"/>
          </a:p>
        </p:txBody>
      </p:sp>
      <p:sp>
        <p:nvSpPr>
          <p:cNvPr id="4" name="Rectangle 3"/>
          <p:cNvSpPr/>
          <p:nvPr/>
        </p:nvSpPr>
        <p:spPr>
          <a:xfrm>
            <a:off x="0" y="252247"/>
            <a:ext cx="8101396" cy="6306207"/>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314" name="Picture 2" descr="The phase diagram of water is special because the solid-liquid phase line has a negative slop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73268" y="0"/>
            <a:ext cx="6905295" cy="5579480"/>
          </a:xfrm>
          <a:prstGeom prst="rect">
            <a:avLst/>
          </a:prstGeom>
          <a:noFill/>
          <a:extLst>
            <a:ext uri="{909E8E84-426E-40DD-AFC4-6F175D3DCCD1}">
              <a14:hiddenFill xmlns:a14="http://schemas.microsoft.com/office/drawing/2010/main">
                <a:solidFill>
                  <a:srgbClr val="FFFFFF"/>
                </a:solidFill>
              </a14:hiddenFill>
            </a:ext>
          </a:extLst>
        </p:spPr>
      </p:pic>
      <p:pic>
        <p:nvPicPr>
          <p:cNvPr id="13318" name="Picture 6" descr="diabetesinc.ne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47518" y="1152983"/>
            <a:ext cx="4366026" cy="35722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305340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646112" y="406999"/>
            <a:ext cx="846358" cy="45719"/>
          </a:xfrm>
        </p:spPr>
        <p:txBody>
          <a:bodyPr/>
          <a:lstStyle/>
          <a:p>
            <a:endParaRPr lang="en-US" dirty="0"/>
          </a:p>
        </p:txBody>
      </p:sp>
      <p:sp>
        <p:nvSpPr>
          <p:cNvPr id="3" name="Content Placeholder 2"/>
          <p:cNvSpPr>
            <a:spLocks noGrp="1"/>
          </p:cNvSpPr>
          <p:nvPr>
            <p:ph idx="1"/>
          </p:nvPr>
        </p:nvSpPr>
        <p:spPr>
          <a:xfrm>
            <a:off x="1103312" y="94594"/>
            <a:ext cx="8946541" cy="6153806"/>
          </a:xfrm>
        </p:spPr>
        <p:txBody>
          <a:bodyPr>
            <a:normAutofit/>
          </a:bodyPr>
          <a:lstStyle/>
          <a:p>
            <a:r>
              <a:rPr lang="en-US" sz="2800" u="sng" dirty="0" smtClean="0"/>
              <a:t>Triple point </a:t>
            </a:r>
            <a:r>
              <a:rPr lang="en-US" sz="2800" dirty="0" smtClean="0"/>
              <a:t>– of a substance indicates the temperature and pressure conditions at which the solid, liquid, and vapor of the substance can coexist at equilibrium</a:t>
            </a:r>
          </a:p>
          <a:p>
            <a:r>
              <a:rPr lang="en-US" sz="2800" u="sng" dirty="0" smtClean="0"/>
              <a:t>Critical point </a:t>
            </a:r>
            <a:r>
              <a:rPr lang="en-US" sz="2800" dirty="0" smtClean="0"/>
              <a:t>– of a substance indicates the critical temperature and critical pressure </a:t>
            </a:r>
          </a:p>
          <a:p>
            <a:r>
              <a:rPr lang="en-US" sz="2800" u="sng" dirty="0" smtClean="0"/>
              <a:t>Critical temperature </a:t>
            </a:r>
            <a:r>
              <a:rPr lang="en-US" sz="2800" dirty="0" smtClean="0"/>
              <a:t>– ( </a:t>
            </a:r>
            <a:r>
              <a:rPr lang="en-US" sz="2800" dirty="0" err="1" smtClean="0"/>
              <a:t>t</a:t>
            </a:r>
            <a:r>
              <a:rPr lang="en-US" sz="2800" baseline="-25000" dirty="0" err="1" smtClean="0"/>
              <a:t>c</a:t>
            </a:r>
            <a:r>
              <a:rPr lang="en-US" sz="2800" dirty="0" smtClean="0"/>
              <a:t> ) is the temperature above which the substance cannot exist in the liquid state</a:t>
            </a:r>
          </a:p>
          <a:p>
            <a:r>
              <a:rPr lang="en-US" sz="2800" u="sng" dirty="0" smtClean="0"/>
              <a:t>Critical pressure </a:t>
            </a:r>
            <a:r>
              <a:rPr lang="en-US" sz="2800" dirty="0" smtClean="0"/>
              <a:t>– ( Pc ) is the lowest pressure at which the substance can exist as a liquid at the critical temperature</a:t>
            </a:r>
            <a:endParaRPr lang="en-US" sz="2800" dirty="0"/>
          </a:p>
        </p:txBody>
      </p:sp>
    </p:spTree>
    <p:extLst>
      <p:ext uri="{BB962C8B-B14F-4D97-AF65-F5344CB8AC3E}">
        <p14:creationId xmlns:p14="http://schemas.microsoft.com/office/powerpoint/2010/main" val="160478332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4338" name="Picture 2" descr="A typical phase diagram of carbon dioxide. "/>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39231" y="251873"/>
            <a:ext cx="8618482" cy="62487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23070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2" y="5444762"/>
            <a:ext cx="8534400" cy="1507067"/>
          </a:xfrm>
        </p:spPr>
        <p:txBody>
          <a:bodyPr/>
          <a:lstStyle/>
          <a:p>
            <a:endParaRPr lang="en-US" dirty="0"/>
          </a:p>
        </p:txBody>
      </p:sp>
      <p:sp>
        <p:nvSpPr>
          <p:cNvPr id="3" name="Content Placeholder 2"/>
          <p:cNvSpPr>
            <a:spLocks noGrp="1"/>
          </p:cNvSpPr>
          <p:nvPr>
            <p:ph idx="1"/>
          </p:nvPr>
        </p:nvSpPr>
        <p:spPr/>
        <p:txBody>
          <a:bodyPr>
            <a:normAutofit/>
          </a:bodyPr>
          <a:lstStyle/>
          <a:p>
            <a:r>
              <a:rPr lang="en-US" sz="2800" dirty="0" smtClean="0"/>
              <a:t>3. gas particles are in continuous, rapid, random motion.  They therefore possess kinetic energy, which is energy of motion.</a:t>
            </a:r>
            <a:endParaRPr lang="en-US" sz="2800" dirty="0"/>
          </a:p>
        </p:txBody>
      </p:sp>
    </p:spTree>
    <p:extLst>
      <p:ext uri="{BB962C8B-B14F-4D97-AF65-F5344CB8AC3E}">
        <p14:creationId xmlns:p14="http://schemas.microsoft.com/office/powerpoint/2010/main" val="7795088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5128" y="3761263"/>
            <a:ext cx="8534400" cy="2928571"/>
          </a:xfrm>
        </p:spPr>
        <p:txBody>
          <a:bodyPr anchor="t">
            <a:normAutofit/>
          </a:bodyPr>
          <a:lstStyle/>
          <a:p>
            <a:endParaRPr lang="en-US" baseline="30000" dirty="0"/>
          </a:p>
        </p:txBody>
      </p:sp>
      <p:sp>
        <p:nvSpPr>
          <p:cNvPr id="3" name="Content Placeholder 2"/>
          <p:cNvSpPr>
            <a:spLocks noGrp="1"/>
          </p:cNvSpPr>
          <p:nvPr>
            <p:ph idx="1"/>
          </p:nvPr>
        </p:nvSpPr>
        <p:spPr>
          <a:xfrm>
            <a:off x="845128" y="815789"/>
            <a:ext cx="8946541" cy="4195481"/>
          </a:xfrm>
        </p:spPr>
        <p:txBody>
          <a:bodyPr>
            <a:normAutofit/>
          </a:bodyPr>
          <a:lstStyle/>
          <a:p>
            <a:r>
              <a:rPr lang="en-US" sz="2800" dirty="0" smtClean="0"/>
              <a:t>4. there are no forces of attraction between gas particles.</a:t>
            </a:r>
          </a:p>
          <a:p>
            <a:endParaRPr lang="en-US" sz="2800" dirty="0"/>
          </a:p>
          <a:p>
            <a:r>
              <a:rPr lang="en-US" sz="2800" dirty="0" smtClean="0"/>
              <a:t>5.  the temperature of a gas depends on the average kinetic energy of the particles of the gas.</a:t>
            </a:r>
            <a:endParaRPr lang="en-US" sz="2800" dirty="0"/>
          </a:p>
        </p:txBody>
      </p:sp>
    </p:spTree>
    <p:extLst>
      <p:ext uri="{BB962C8B-B14F-4D97-AF65-F5344CB8AC3E}">
        <p14:creationId xmlns:p14="http://schemas.microsoft.com/office/powerpoint/2010/main" val="7634781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5577" y="388668"/>
            <a:ext cx="8534400" cy="1507067"/>
          </a:xfrm>
        </p:spPr>
        <p:txBody>
          <a:bodyPr/>
          <a:lstStyle/>
          <a:p>
            <a:r>
              <a:rPr lang="en-US" dirty="0" smtClean="0"/>
              <a:t>Kinetic-Molecular theory of gases</a:t>
            </a:r>
            <a:endParaRPr lang="en-US" dirty="0"/>
          </a:p>
        </p:txBody>
      </p:sp>
      <p:sp>
        <p:nvSpPr>
          <p:cNvPr id="3" name="Content Placeholder 2"/>
          <p:cNvSpPr>
            <a:spLocks noGrp="1"/>
          </p:cNvSpPr>
          <p:nvPr>
            <p:ph idx="1"/>
          </p:nvPr>
        </p:nvSpPr>
        <p:spPr>
          <a:xfrm>
            <a:off x="845577" y="1815354"/>
            <a:ext cx="8534400" cy="3615267"/>
          </a:xfrm>
        </p:spPr>
        <p:txBody>
          <a:bodyPr anchor="t">
            <a:normAutofit fontScale="92500"/>
          </a:bodyPr>
          <a:lstStyle/>
          <a:p>
            <a:r>
              <a:rPr lang="en-US" u="sng" dirty="0" smtClean="0"/>
              <a:t>Expansion</a:t>
            </a:r>
            <a:r>
              <a:rPr lang="en-US" dirty="0" smtClean="0"/>
              <a:t> – gases do not have a definite shape or a definite volume.  They completely fill whatever container they are held in.</a:t>
            </a:r>
          </a:p>
          <a:p>
            <a:endParaRPr lang="en-US" dirty="0"/>
          </a:p>
          <a:p>
            <a:r>
              <a:rPr lang="en-US" u="sng" dirty="0" smtClean="0"/>
              <a:t>Fluidity</a:t>
            </a:r>
            <a:r>
              <a:rPr lang="en-US" dirty="0" smtClean="0"/>
              <a:t> – gas particles slide past each other, remember there is no attraction between gas particles.   This lets gases flow and behave like liquids.</a:t>
            </a:r>
          </a:p>
          <a:p>
            <a:endParaRPr lang="en-US" dirty="0"/>
          </a:p>
          <a:p>
            <a:r>
              <a:rPr lang="en-US" u="sng" dirty="0" smtClean="0"/>
              <a:t>Low Density </a:t>
            </a:r>
            <a:r>
              <a:rPr lang="en-US" dirty="0" smtClean="0"/>
              <a:t>– density of gases at atmospheric pressure is about 1/1000 the density of the same substance in the liquid or solid state.  The reason, the gas particles are very far apart.</a:t>
            </a:r>
            <a:endParaRPr lang="en-US" dirty="0"/>
          </a:p>
        </p:txBody>
      </p:sp>
    </p:spTree>
    <p:extLst>
      <p:ext uri="{BB962C8B-B14F-4D97-AF65-F5344CB8AC3E}">
        <p14:creationId xmlns:p14="http://schemas.microsoft.com/office/powerpoint/2010/main" val="4795653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9817" y="614579"/>
            <a:ext cx="8534400" cy="1507067"/>
          </a:xfrm>
        </p:spPr>
        <p:txBody>
          <a:bodyPr/>
          <a:lstStyle/>
          <a:p>
            <a:r>
              <a:rPr lang="en-US" dirty="0"/>
              <a:t>Kinetic-Molecular theory of gases</a:t>
            </a:r>
          </a:p>
        </p:txBody>
      </p:sp>
      <p:sp>
        <p:nvSpPr>
          <p:cNvPr id="3" name="Content Placeholder 2"/>
          <p:cNvSpPr>
            <a:spLocks noGrp="1"/>
          </p:cNvSpPr>
          <p:nvPr>
            <p:ph idx="1"/>
          </p:nvPr>
        </p:nvSpPr>
        <p:spPr>
          <a:xfrm>
            <a:off x="716485" y="2712120"/>
            <a:ext cx="8534400" cy="3615267"/>
          </a:xfrm>
        </p:spPr>
        <p:txBody>
          <a:bodyPr anchor="t">
            <a:normAutofit/>
          </a:bodyPr>
          <a:lstStyle/>
          <a:p>
            <a:r>
              <a:rPr lang="en-US" u="sng" dirty="0" smtClean="0"/>
              <a:t>Compressibility</a:t>
            </a:r>
            <a:r>
              <a:rPr lang="en-US" dirty="0" smtClean="0"/>
              <a:t> – gas particles can be compressed together because of the distances between each gas particle.  Gases can transmit pressure equally in all directions.</a:t>
            </a:r>
            <a:endParaRPr lang="en-US" dirty="0"/>
          </a:p>
          <a:p>
            <a:r>
              <a:rPr lang="en-US" u="sng" dirty="0" smtClean="0"/>
              <a:t>Diffusion and Effusion – </a:t>
            </a:r>
            <a:endParaRPr lang="en-US" dirty="0" smtClean="0"/>
          </a:p>
          <a:p>
            <a:r>
              <a:rPr lang="en-US" u="sng" dirty="0" smtClean="0"/>
              <a:t>Diffusion</a:t>
            </a:r>
            <a:r>
              <a:rPr lang="en-US" dirty="0" smtClean="0"/>
              <a:t> – spontaneous mixing of the particles of two substances caused by their random motion.</a:t>
            </a:r>
          </a:p>
          <a:p>
            <a:r>
              <a:rPr lang="en-US" u="sng" dirty="0" smtClean="0"/>
              <a:t>Effusion</a:t>
            </a:r>
            <a:r>
              <a:rPr lang="en-US" dirty="0" smtClean="0"/>
              <a:t> – a process by which gas particles pass through a tiny opening.</a:t>
            </a:r>
          </a:p>
        </p:txBody>
      </p:sp>
    </p:spTree>
    <p:extLst>
      <p:ext uri="{BB962C8B-B14F-4D97-AF65-F5344CB8AC3E}">
        <p14:creationId xmlns:p14="http://schemas.microsoft.com/office/powerpoint/2010/main" val="20044401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Kinetic energy equation</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sz="4400" dirty="0"/>
                  <a:t>KE = </a:t>
                </a:r>
                <a14:m>
                  <m:oMath xmlns:m="http://schemas.openxmlformats.org/officeDocument/2006/math">
                    <m:f>
                      <m:fPr>
                        <m:ctrlPr>
                          <a:rPr lang="en-US" sz="4400" i="1">
                            <a:latin typeface="Cambria Math" panose="02040503050406030204" pitchFamily="18" charset="0"/>
                          </a:rPr>
                        </m:ctrlPr>
                      </m:fPr>
                      <m:num>
                        <m:r>
                          <a:rPr lang="en-US" sz="4400" i="1">
                            <a:latin typeface="Cambria Math" panose="02040503050406030204" pitchFamily="18" charset="0"/>
                          </a:rPr>
                          <m:t>1</m:t>
                        </m:r>
                      </m:num>
                      <m:den>
                        <m:r>
                          <a:rPr lang="en-US" sz="4400" i="1">
                            <a:latin typeface="Cambria Math" panose="02040503050406030204" pitchFamily="18" charset="0"/>
                          </a:rPr>
                          <m:t>2</m:t>
                        </m:r>
                      </m:den>
                    </m:f>
                  </m:oMath>
                </a14:m>
                <a:r>
                  <a:rPr lang="en-US" sz="4400" dirty="0"/>
                  <a:t> mv</a:t>
                </a:r>
                <a:r>
                  <a:rPr lang="en-US" sz="4400" baseline="30000" dirty="0"/>
                  <a:t>2</a:t>
                </a:r>
                <a:br>
                  <a:rPr lang="en-US" sz="4400" baseline="30000" dirty="0"/>
                </a:br>
                <a:r>
                  <a:rPr lang="en-US" sz="4400" baseline="30000" dirty="0"/>
                  <a:t/>
                </a:r>
                <a:br>
                  <a:rPr lang="en-US" sz="4400" baseline="30000" dirty="0"/>
                </a:br>
                <a:r>
                  <a:rPr lang="en-US" sz="4400" dirty="0"/>
                  <a:t> KE – kinetic energy</a:t>
                </a:r>
                <a:br>
                  <a:rPr lang="en-US" sz="4400" dirty="0"/>
                </a:br>
                <a:r>
                  <a:rPr lang="en-US" sz="4400" dirty="0"/>
                  <a:t>m – mass</a:t>
                </a:r>
                <a:br>
                  <a:rPr lang="en-US" sz="4400" dirty="0"/>
                </a:br>
                <a:r>
                  <a:rPr lang="en-US" sz="4400" dirty="0"/>
                  <a:t>v- velocity</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839" t="-291"/>
                </a:stretch>
              </a:blipFill>
            </p:spPr>
            <p:txBody>
              <a:bodyPr/>
              <a:lstStyle/>
              <a:p>
                <a:r>
                  <a:rPr lang="en-US">
                    <a:noFill/>
                  </a:rPr>
                  <a:t> </a:t>
                </a:r>
              </a:p>
            </p:txBody>
          </p:sp>
        </mc:Fallback>
      </mc:AlternateContent>
    </p:spTree>
    <p:extLst>
      <p:ext uri="{BB962C8B-B14F-4D97-AF65-F5344CB8AC3E}">
        <p14:creationId xmlns:p14="http://schemas.microsoft.com/office/powerpoint/2010/main" val="111010017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7314</TotalTime>
  <Words>1343</Words>
  <Application>Microsoft Office PowerPoint</Application>
  <PresentationFormat>Widescreen</PresentationFormat>
  <Paragraphs>113</Paragraphs>
  <Slides>42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42</vt:i4>
      </vt:variant>
    </vt:vector>
  </HeadingPairs>
  <TitlesOfParts>
    <vt:vector size="47" baseType="lpstr">
      <vt:lpstr>Arial</vt:lpstr>
      <vt:lpstr>Cambria Math</vt:lpstr>
      <vt:lpstr>Century Gothic</vt:lpstr>
      <vt:lpstr>Wingdings 3</vt:lpstr>
      <vt:lpstr>Ion</vt:lpstr>
      <vt:lpstr>Kinetic-molecular theory</vt:lpstr>
      <vt:lpstr>Kinetic-molecular Theory of gases</vt:lpstr>
      <vt:lpstr>PowerPoint Presentation</vt:lpstr>
      <vt:lpstr>PowerPoint Presentation</vt:lpstr>
      <vt:lpstr>PowerPoint Presentation</vt:lpstr>
      <vt:lpstr>PowerPoint Presentation</vt:lpstr>
      <vt:lpstr>Kinetic-Molecular theory of gases</vt:lpstr>
      <vt:lpstr>Kinetic-Molecular theory of gases</vt:lpstr>
      <vt:lpstr>Kinetic energy equation</vt:lpstr>
      <vt:lpstr>Kinetic-Molecular theory of Liquids</vt:lpstr>
      <vt:lpstr>Kinetic-Molecular theory of Liquids</vt:lpstr>
      <vt:lpstr>Kinetic-Molecular theory of Liquids</vt:lpstr>
      <vt:lpstr>Kinetic-Molecular theory of Liquids</vt:lpstr>
      <vt:lpstr>PowerPoint Presentation</vt:lpstr>
      <vt:lpstr>Kinetic-Molecular theory of Liquids</vt:lpstr>
      <vt:lpstr>Kinetic-Molecular theory of Liquids</vt:lpstr>
      <vt:lpstr>Kinetic-Molecular Theory of  SOLIDS</vt:lpstr>
      <vt:lpstr>PowerPoint Presentation</vt:lpstr>
      <vt:lpstr>Kinetic-Molecular Theory of solids</vt:lpstr>
      <vt:lpstr>Melting  physical change from a solid to a liquid</vt:lpstr>
      <vt:lpstr>Crystal structure total three dimensional arrangement of particles of a crystal               cubic </vt:lpstr>
      <vt:lpstr>Fluorite crystal cubic</vt:lpstr>
      <vt:lpstr>Emerald hexagonal</vt:lpstr>
      <vt:lpstr>Calcite trigonal</vt:lpstr>
      <vt:lpstr>Aragonite orthorhombic</vt:lpstr>
      <vt:lpstr>Crystals can be classified by shape or chemical bonding type (4 types)</vt:lpstr>
      <vt:lpstr>PowerPoint Presentation</vt:lpstr>
      <vt:lpstr>Changes of State, sec 4</vt:lpstr>
      <vt:lpstr>PowerPoint Presentation</vt:lpstr>
      <vt:lpstr>Liquid Vapor equilibrium </vt:lpstr>
      <vt:lpstr>PowerPoint Presentation</vt:lpstr>
      <vt:lpstr>PowerPoint Presentation</vt:lpstr>
      <vt:lpstr>PowerPoint Presentation</vt:lpstr>
      <vt:lpstr>PowerPoint Presentation</vt:lpstr>
      <vt:lpstr>PowerPoint Presentation</vt:lpstr>
      <vt:lpstr>PowerPoint Presentation</vt:lpstr>
      <vt:lpstr>Molar enthalpy of vaporization     Hv    (delta means change in)</vt:lpstr>
      <vt:lpstr>Molar enthalpy of fusion      Hf </vt:lpstr>
      <vt:lpstr>Phase diagram -= graph of pressure versus temperature that shows conditions under which the phases of a substance exist. A phase diagram also reveals how the states of a system change with changing temperature or pressure</vt:lpstr>
      <vt:lpstr>Phase diagram</vt:lpstr>
      <vt:lpstr>PowerPoint Presentation</vt:lpstr>
      <vt:lpstr>PowerPoint Presentation</vt:lpstr>
    </vt:vector>
  </TitlesOfParts>
  <Company>Leon County Schools -LCSB</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Kinetic-molecular theory</dc:title>
  <dc:creator>Wessner, Daniel</dc:creator>
  <cp:lastModifiedBy>Wessner, Daniel</cp:lastModifiedBy>
  <cp:revision>56</cp:revision>
  <dcterms:created xsi:type="dcterms:W3CDTF">2015-02-10T20:06:18Z</dcterms:created>
  <dcterms:modified xsi:type="dcterms:W3CDTF">2020-02-21T14:02:27Z</dcterms:modified>
</cp:coreProperties>
</file>