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D14CA25-6424-45FF-94C4-2BCBCD940DB5}" type="datetimeFigureOut">
              <a:rPr lang="en-US" smtClean="0"/>
              <a:t>1/13/2015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B45F341-4C19-4F26-9C3C-7816A950ADF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0" y="2286000"/>
            <a:ext cx="3404795" cy="170216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16.6 Inverses of Square Matrices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Learning Goal:</a:t>
            </a:r>
          </a:p>
          <a:p>
            <a:r>
              <a:rPr lang="en-US" dirty="0" smtClean="0"/>
              <a:t>Learn to solve a system of equations using inverses of matrices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475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Inverse Matrices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524000"/>
            <a:ext cx="6777317" cy="3508977"/>
          </a:xfrm>
        </p:spPr>
        <p:txBody>
          <a:bodyPr/>
          <a:lstStyle/>
          <a:p>
            <a:r>
              <a:rPr lang="en-US" dirty="0" smtClean="0"/>
              <a:t>for matrices A</a:t>
            </a:r>
            <a:r>
              <a:rPr lang="en-US" baseline="-25000" dirty="0" smtClean="0"/>
              <a:t>2x2</a:t>
            </a:r>
            <a:r>
              <a:rPr lang="en-US" dirty="0" smtClean="0"/>
              <a:t> </a:t>
            </a:r>
            <a:r>
              <a:rPr lang="en-US" dirty="0"/>
              <a:t>and </a:t>
            </a:r>
            <a:r>
              <a:rPr lang="en-US" dirty="0" smtClean="0"/>
              <a:t>B</a:t>
            </a:r>
            <a:r>
              <a:rPr lang="en-US" baseline="-25000" dirty="0" smtClean="0"/>
              <a:t>2x2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>
                <a:latin typeface="Baskerville Old Face" panose="02020602080505020303" pitchFamily="18" charset="0"/>
              </a:rPr>
              <a:t>AB = BA = I</a:t>
            </a:r>
            <a:r>
              <a:rPr lang="en-US" baseline="-25000" dirty="0" smtClean="0"/>
              <a:t>2x2</a:t>
            </a:r>
            <a:endParaRPr lang="en-US" baseline="-25000" dirty="0" smtClean="0">
              <a:latin typeface="Baskerville Old Face" panose="02020602080505020303" pitchFamily="18" charset="0"/>
            </a:endParaRPr>
          </a:p>
          <a:p>
            <a:r>
              <a:rPr lang="en-US" dirty="0" smtClean="0"/>
              <a:t>Inverse of matrix A is denoted as </a:t>
            </a:r>
            <a:r>
              <a:rPr lang="en-US" dirty="0" smtClean="0">
                <a:latin typeface="Baskerville Old Face" panose="02020602080505020303" pitchFamily="18" charset="0"/>
              </a:rPr>
              <a:t>A</a:t>
            </a:r>
            <a:r>
              <a:rPr lang="en-US" baseline="30000" dirty="0" smtClean="0">
                <a:latin typeface="Baskerville Old Face" panose="02020602080505020303" pitchFamily="18" charset="0"/>
              </a:rPr>
              <a:t>-1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408054"/>
              </p:ext>
            </p:extLst>
          </p:nvPr>
        </p:nvGraphicFramePr>
        <p:xfrm>
          <a:off x="685800" y="3048000"/>
          <a:ext cx="5791200" cy="30848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Equation" r:id="rId3" imgW="1765080" imgH="939600" progId="Equation.DSMT4">
                  <p:embed/>
                </p:oleObj>
              </mc:Choice>
              <mc:Fallback>
                <p:oleObj name="Equation" r:id="rId3" imgW="176508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85800" y="3048000"/>
                        <a:ext cx="5791200" cy="30848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1321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762000"/>
            <a:ext cx="7024744" cy="6487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Find the Inverse of Each Matrix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1" y="1371600"/>
            <a:ext cx="1752600" cy="4191000"/>
          </a:xfrm>
        </p:spPr>
        <p:txBody>
          <a:bodyPr/>
          <a:lstStyle/>
          <a:p>
            <a:r>
              <a:rPr lang="en-US" dirty="0" smtClean="0"/>
              <a:t>Ex 1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724687"/>
              </p:ext>
            </p:extLst>
          </p:nvPr>
        </p:nvGraphicFramePr>
        <p:xfrm>
          <a:off x="726113" y="1943100"/>
          <a:ext cx="18542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9" name="Equation" r:id="rId3" imgW="901440" imgH="457200" progId="Equation.DSMT4">
                  <p:embed/>
                </p:oleObj>
              </mc:Choice>
              <mc:Fallback>
                <p:oleObj name="Equation" r:id="rId3" imgW="9014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6113" y="1943100"/>
                        <a:ext cx="18542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400800" y="1391168"/>
            <a:ext cx="1752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 3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626672" y="1355241"/>
            <a:ext cx="1752600" cy="419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 2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25736"/>
              </p:ext>
            </p:extLst>
          </p:nvPr>
        </p:nvGraphicFramePr>
        <p:xfrm>
          <a:off x="3387725" y="1889125"/>
          <a:ext cx="1828800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Equation" r:id="rId5" imgW="888840" imgH="457200" progId="Equation.DSMT4">
                  <p:embed/>
                </p:oleObj>
              </mc:Choice>
              <mc:Fallback>
                <p:oleObj name="Equation" r:id="rId5" imgW="888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87725" y="1889125"/>
                        <a:ext cx="1828800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6757021"/>
              </p:ext>
            </p:extLst>
          </p:nvPr>
        </p:nvGraphicFramePr>
        <p:xfrm>
          <a:off x="6570663" y="1889125"/>
          <a:ext cx="1514475" cy="93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Equation" r:id="rId7" imgW="736560" imgH="457200" progId="Equation.DSMT4">
                  <p:embed/>
                </p:oleObj>
              </mc:Choice>
              <mc:Fallback>
                <p:oleObj name="Equation" r:id="rId7" imgW="7365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570663" y="1889125"/>
                        <a:ext cx="1514475" cy="939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91191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0" y="1027664"/>
            <a:ext cx="4639234" cy="4201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Proof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7597789"/>
              </p:ext>
            </p:extLst>
          </p:nvPr>
        </p:nvGraphicFramePr>
        <p:xfrm>
          <a:off x="2362200" y="1524000"/>
          <a:ext cx="3554991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434960" imgH="203040" progId="Equation.DSMT4">
                  <p:embed/>
                </p:oleObj>
              </mc:Choice>
              <mc:Fallback>
                <p:oleObj name="Equation" r:id="rId3" imgW="14349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200" y="1524000"/>
                        <a:ext cx="3554991" cy="501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659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Matrices to 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4589" y="1334536"/>
            <a:ext cx="1318708" cy="4080029"/>
          </a:xfrm>
        </p:spPr>
        <p:txBody>
          <a:bodyPr/>
          <a:lstStyle/>
          <a:p>
            <a:r>
              <a:rPr lang="en-US" dirty="0" smtClean="0"/>
              <a:t>Ex </a:t>
            </a:r>
            <a:r>
              <a:rPr lang="en-US" dirty="0" smtClean="0"/>
              <a:t>4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0038561"/>
              </p:ext>
            </p:extLst>
          </p:nvPr>
        </p:nvGraphicFramePr>
        <p:xfrm>
          <a:off x="2895599" y="1848866"/>
          <a:ext cx="1436687" cy="887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3" imgW="698400" imgH="431640" progId="Equation.DSMT4">
                  <p:embed/>
                </p:oleObj>
              </mc:Choice>
              <mc:Fallback>
                <p:oleObj name="Equation" r:id="rId3" imgW="698400" imgH="4316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599" y="1848866"/>
                        <a:ext cx="1436687" cy="887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3572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762000"/>
            <a:ext cx="7024744" cy="5725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Use Matrices to 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34536"/>
            <a:ext cx="1318708" cy="4080029"/>
          </a:xfrm>
        </p:spPr>
        <p:txBody>
          <a:bodyPr/>
          <a:lstStyle/>
          <a:p>
            <a:r>
              <a:rPr lang="en-US" dirty="0" smtClean="0"/>
              <a:t>Ex </a:t>
            </a:r>
            <a:r>
              <a:rPr lang="en-US" dirty="0"/>
              <a:t>5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422759"/>
              </p:ext>
            </p:extLst>
          </p:nvPr>
        </p:nvGraphicFramePr>
        <p:xfrm>
          <a:off x="889000" y="1928813"/>
          <a:ext cx="1489075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3" imgW="723600" imgH="431640" progId="Equation.DSMT4">
                  <p:embed/>
                </p:oleObj>
              </mc:Choice>
              <mc:Fallback>
                <p:oleObj name="Equation" r:id="rId3" imgW="72360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1928813"/>
                        <a:ext cx="1489075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5029200" y="1334535"/>
            <a:ext cx="1318708" cy="40800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Ex 6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2846022"/>
              </p:ext>
            </p:extLst>
          </p:nvPr>
        </p:nvGraphicFramePr>
        <p:xfrm>
          <a:off x="5164138" y="1928813"/>
          <a:ext cx="1776412" cy="88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5" imgW="863280" imgH="431640" progId="Equation.DSMT4">
                  <p:embed/>
                </p:oleObj>
              </mc:Choice>
              <mc:Fallback>
                <p:oleObj name="Equation" r:id="rId5" imgW="863280" imgH="431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138" y="1928813"/>
                        <a:ext cx="1776412" cy="88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93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962</TotalTime>
  <Words>67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Baskerville Old Face</vt:lpstr>
      <vt:lpstr>Century Gothic</vt:lpstr>
      <vt:lpstr>Wingdings 2</vt:lpstr>
      <vt:lpstr>Austin</vt:lpstr>
      <vt:lpstr>Equation</vt:lpstr>
      <vt:lpstr>MathType 6.0 Equation</vt:lpstr>
      <vt:lpstr>16.6 Inverses of Square Matrices</vt:lpstr>
      <vt:lpstr>Inverse Matrices</vt:lpstr>
      <vt:lpstr>Find the Inverse of Each Matrix</vt:lpstr>
      <vt:lpstr>Proof</vt:lpstr>
      <vt:lpstr>Use Matrices to Solve</vt:lpstr>
      <vt:lpstr>Use Matrices to Solve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16.5 Determinants</dc:title>
  <dc:creator>Owner</dc:creator>
  <cp:lastModifiedBy>Taylor, Martina</cp:lastModifiedBy>
  <cp:revision>14</cp:revision>
  <cp:lastPrinted>2015-01-13T13:17:27Z</cp:lastPrinted>
  <dcterms:created xsi:type="dcterms:W3CDTF">2015-01-12T00:53:39Z</dcterms:created>
  <dcterms:modified xsi:type="dcterms:W3CDTF">2015-01-13T16:30:07Z</dcterms:modified>
</cp:coreProperties>
</file>