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8" r:id="rId11"/>
    <p:sldId id="263" r:id="rId12"/>
    <p:sldId id="269" r:id="rId13"/>
    <p:sldId id="264" r:id="rId14"/>
    <p:sldId id="26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rgbClr val="CCEBFF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rgbClr val="CCEBFF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27876" y="6429755"/>
            <a:ext cx="284988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7" y="4267200"/>
            <a:ext cx="9140952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53684" y="6048755"/>
            <a:ext cx="844295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16167" y="6096000"/>
            <a:ext cx="717804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006084" y="6146291"/>
            <a:ext cx="545591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68567" y="6184391"/>
            <a:ext cx="416052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123432" y="6225540"/>
            <a:ext cx="304800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676900" y="5897879"/>
            <a:ext cx="608076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867400" y="6620256"/>
            <a:ext cx="705611" cy="105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600700" y="6201155"/>
            <a:ext cx="141732" cy="342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667755" y="5945123"/>
            <a:ext cx="1190244" cy="7315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409944" y="5907023"/>
            <a:ext cx="152400" cy="472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208776" y="6268211"/>
            <a:ext cx="132587" cy="83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601211" y="6245352"/>
            <a:ext cx="1011936" cy="598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672840" y="6283452"/>
            <a:ext cx="862584" cy="527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717035" y="6316979"/>
            <a:ext cx="794003" cy="4739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759708" y="6345935"/>
            <a:ext cx="704088" cy="408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785615" y="6358128"/>
            <a:ext cx="656844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869435" y="6391655"/>
            <a:ext cx="484631" cy="304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930396" y="6438900"/>
            <a:ext cx="361188" cy="2148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035552" y="6504431"/>
            <a:ext cx="143256" cy="944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04132" y="6067044"/>
            <a:ext cx="711707" cy="295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400044" y="6115811"/>
            <a:ext cx="1415795" cy="7330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305555" y="6077711"/>
            <a:ext cx="646176" cy="771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741164" y="6420611"/>
            <a:ext cx="172212" cy="3992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282696" y="5850635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578" y="0"/>
                </a:moveTo>
                <a:lnTo>
                  <a:pt x="590676" y="19024"/>
                </a:lnTo>
                <a:lnTo>
                  <a:pt x="368426" y="57061"/>
                </a:lnTo>
                <a:lnTo>
                  <a:pt x="174625" y="123621"/>
                </a:lnTo>
                <a:lnTo>
                  <a:pt x="0" y="209219"/>
                </a:lnTo>
                <a:lnTo>
                  <a:pt x="30225" y="237743"/>
                </a:lnTo>
                <a:lnTo>
                  <a:pt x="193675" y="152158"/>
                </a:lnTo>
                <a:lnTo>
                  <a:pt x="387476" y="85585"/>
                </a:lnTo>
                <a:lnTo>
                  <a:pt x="600201" y="47548"/>
                </a:lnTo>
                <a:lnTo>
                  <a:pt x="822578" y="28524"/>
                </a:lnTo>
                <a:lnTo>
                  <a:pt x="1150390" y="28524"/>
                </a:lnTo>
                <a:lnTo>
                  <a:pt x="1092453" y="19024"/>
                </a:lnTo>
                <a:lnTo>
                  <a:pt x="822578" y="0"/>
                </a:lnTo>
                <a:close/>
              </a:path>
              <a:path w="1325879" h="238125">
                <a:moveTo>
                  <a:pt x="1150390" y="28524"/>
                </a:moveTo>
                <a:lnTo>
                  <a:pt x="822578" y="28524"/>
                </a:lnTo>
                <a:lnTo>
                  <a:pt x="1082928" y="47548"/>
                </a:lnTo>
                <a:lnTo>
                  <a:pt x="1198879" y="66573"/>
                </a:lnTo>
                <a:lnTo>
                  <a:pt x="1314703" y="95097"/>
                </a:lnTo>
                <a:lnTo>
                  <a:pt x="1325879" y="66573"/>
                </a:lnTo>
                <a:lnTo>
                  <a:pt x="1208404" y="38036"/>
                </a:lnTo>
                <a:lnTo>
                  <a:pt x="1150390" y="28524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964179" y="61173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80" h="731520">
                <a:moveTo>
                  <a:pt x="242696" y="0"/>
                </a:moveTo>
                <a:lnTo>
                  <a:pt x="136397" y="95211"/>
                </a:lnTo>
                <a:lnTo>
                  <a:pt x="68199" y="190411"/>
                </a:lnTo>
                <a:lnTo>
                  <a:pt x="20574" y="303085"/>
                </a:lnTo>
                <a:lnTo>
                  <a:pt x="0" y="417334"/>
                </a:lnTo>
                <a:lnTo>
                  <a:pt x="9525" y="503021"/>
                </a:lnTo>
                <a:lnTo>
                  <a:pt x="39624" y="579183"/>
                </a:lnTo>
                <a:lnTo>
                  <a:pt x="77724" y="655351"/>
                </a:lnTo>
                <a:lnTo>
                  <a:pt x="136397" y="731519"/>
                </a:lnTo>
                <a:lnTo>
                  <a:pt x="193547" y="731519"/>
                </a:lnTo>
                <a:lnTo>
                  <a:pt x="136397" y="655351"/>
                </a:lnTo>
                <a:lnTo>
                  <a:pt x="87249" y="579183"/>
                </a:lnTo>
                <a:lnTo>
                  <a:pt x="58674" y="503021"/>
                </a:lnTo>
                <a:lnTo>
                  <a:pt x="49149" y="417334"/>
                </a:lnTo>
                <a:lnTo>
                  <a:pt x="68199" y="303085"/>
                </a:lnTo>
                <a:lnTo>
                  <a:pt x="106299" y="207873"/>
                </a:lnTo>
                <a:lnTo>
                  <a:pt x="184022" y="114249"/>
                </a:lnTo>
                <a:lnTo>
                  <a:pt x="271271" y="28562"/>
                </a:lnTo>
                <a:lnTo>
                  <a:pt x="242696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684776" y="5954267"/>
            <a:ext cx="571500" cy="894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680459" y="5763767"/>
            <a:ext cx="1711452" cy="6751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245608" y="6477000"/>
            <a:ext cx="155447" cy="371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819400" y="5830823"/>
            <a:ext cx="763905" cy="1018540"/>
          </a:xfrm>
          <a:custGeom>
            <a:avLst/>
            <a:gdLst/>
            <a:ahLst/>
            <a:cxnLst/>
            <a:rect l="l" t="t" r="r" b="b"/>
            <a:pathLst>
              <a:path w="763904" h="1018540">
                <a:moveTo>
                  <a:pt x="725424" y="0"/>
                </a:moveTo>
                <a:lnTo>
                  <a:pt x="569849" y="57175"/>
                </a:lnTo>
                <a:lnTo>
                  <a:pt x="434975" y="123875"/>
                </a:lnTo>
                <a:lnTo>
                  <a:pt x="309499" y="200113"/>
                </a:lnTo>
                <a:lnTo>
                  <a:pt x="203200" y="285877"/>
                </a:lnTo>
                <a:lnTo>
                  <a:pt x="115824" y="381165"/>
                </a:lnTo>
                <a:lnTo>
                  <a:pt x="58674" y="484403"/>
                </a:lnTo>
                <a:lnTo>
                  <a:pt x="9525" y="589216"/>
                </a:lnTo>
                <a:lnTo>
                  <a:pt x="0" y="703567"/>
                </a:lnTo>
                <a:lnTo>
                  <a:pt x="9525" y="789330"/>
                </a:lnTo>
                <a:lnTo>
                  <a:pt x="28575" y="865568"/>
                </a:lnTo>
                <a:lnTo>
                  <a:pt x="68199" y="941797"/>
                </a:lnTo>
                <a:lnTo>
                  <a:pt x="115824" y="1018031"/>
                </a:lnTo>
                <a:lnTo>
                  <a:pt x="153924" y="1018031"/>
                </a:lnTo>
                <a:lnTo>
                  <a:pt x="106299" y="941797"/>
                </a:lnTo>
                <a:lnTo>
                  <a:pt x="68199" y="865568"/>
                </a:lnTo>
                <a:lnTo>
                  <a:pt x="38100" y="789330"/>
                </a:lnTo>
                <a:lnTo>
                  <a:pt x="28575" y="703567"/>
                </a:lnTo>
                <a:lnTo>
                  <a:pt x="38100" y="589216"/>
                </a:lnTo>
                <a:lnTo>
                  <a:pt x="87249" y="484403"/>
                </a:lnTo>
                <a:lnTo>
                  <a:pt x="144399" y="390690"/>
                </a:lnTo>
                <a:lnTo>
                  <a:pt x="231775" y="295402"/>
                </a:lnTo>
                <a:lnTo>
                  <a:pt x="338074" y="209638"/>
                </a:lnTo>
                <a:lnTo>
                  <a:pt x="463550" y="133413"/>
                </a:lnTo>
                <a:lnTo>
                  <a:pt x="609600" y="76238"/>
                </a:lnTo>
                <a:lnTo>
                  <a:pt x="763524" y="19062"/>
                </a:lnTo>
                <a:lnTo>
                  <a:pt x="7254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667500" y="5401055"/>
            <a:ext cx="1906524" cy="11597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553200" y="5343144"/>
            <a:ext cx="864107" cy="1170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607807" y="5334000"/>
            <a:ext cx="966216" cy="4008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328659" y="6361176"/>
            <a:ext cx="114300" cy="853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7152131" y="6466332"/>
            <a:ext cx="1118616" cy="1706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470392" y="5800344"/>
            <a:ext cx="227075" cy="5410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034528" y="5753100"/>
            <a:ext cx="131064" cy="1432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7056119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976" y="0"/>
                </a:moveTo>
                <a:lnTo>
                  <a:pt x="455675" y="9525"/>
                </a:lnTo>
                <a:lnTo>
                  <a:pt x="350900" y="28575"/>
                </a:lnTo>
                <a:lnTo>
                  <a:pt x="255650" y="57150"/>
                </a:lnTo>
                <a:lnTo>
                  <a:pt x="169925" y="104787"/>
                </a:lnTo>
                <a:lnTo>
                  <a:pt x="95250" y="152412"/>
                </a:lnTo>
                <a:lnTo>
                  <a:pt x="47625" y="209562"/>
                </a:lnTo>
                <a:lnTo>
                  <a:pt x="9525" y="276250"/>
                </a:lnTo>
                <a:lnTo>
                  <a:pt x="0" y="342925"/>
                </a:lnTo>
                <a:lnTo>
                  <a:pt x="9525" y="408025"/>
                </a:lnTo>
                <a:lnTo>
                  <a:pt x="47625" y="474700"/>
                </a:lnTo>
                <a:lnTo>
                  <a:pt x="95250" y="531863"/>
                </a:lnTo>
                <a:lnTo>
                  <a:pt x="169925" y="589013"/>
                </a:lnTo>
                <a:lnTo>
                  <a:pt x="255650" y="627126"/>
                </a:lnTo>
                <a:lnTo>
                  <a:pt x="350900" y="655701"/>
                </a:lnTo>
                <a:lnTo>
                  <a:pt x="455675" y="674751"/>
                </a:lnTo>
                <a:lnTo>
                  <a:pt x="569976" y="684276"/>
                </a:lnTo>
                <a:lnTo>
                  <a:pt x="682751" y="674751"/>
                </a:lnTo>
                <a:lnTo>
                  <a:pt x="735139" y="665226"/>
                </a:lnTo>
                <a:lnTo>
                  <a:pt x="569976" y="665226"/>
                </a:lnTo>
                <a:lnTo>
                  <a:pt x="465200" y="655701"/>
                </a:lnTo>
                <a:lnTo>
                  <a:pt x="360425" y="636651"/>
                </a:lnTo>
                <a:lnTo>
                  <a:pt x="274700" y="608063"/>
                </a:lnTo>
                <a:lnTo>
                  <a:pt x="188975" y="569963"/>
                </a:lnTo>
                <a:lnTo>
                  <a:pt x="133350" y="522338"/>
                </a:lnTo>
                <a:lnTo>
                  <a:pt x="76200" y="465175"/>
                </a:lnTo>
                <a:lnTo>
                  <a:pt x="47625" y="408025"/>
                </a:lnTo>
                <a:lnTo>
                  <a:pt x="38100" y="342925"/>
                </a:lnTo>
                <a:lnTo>
                  <a:pt x="47625" y="276250"/>
                </a:lnTo>
                <a:lnTo>
                  <a:pt x="76200" y="219100"/>
                </a:lnTo>
                <a:lnTo>
                  <a:pt x="133350" y="161937"/>
                </a:lnTo>
                <a:lnTo>
                  <a:pt x="188975" y="114312"/>
                </a:lnTo>
                <a:lnTo>
                  <a:pt x="274700" y="76212"/>
                </a:lnTo>
                <a:lnTo>
                  <a:pt x="360425" y="47625"/>
                </a:lnTo>
                <a:lnTo>
                  <a:pt x="465200" y="28575"/>
                </a:lnTo>
                <a:lnTo>
                  <a:pt x="569976" y="19050"/>
                </a:lnTo>
                <a:lnTo>
                  <a:pt x="758951" y="19050"/>
                </a:lnTo>
                <a:lnTo>
                  <a:pt x="569976" y="0"/>
                </a:lnTo>
                <a:close/>
              </a:path>
              <a:path w="1138554" h="684529">
                <a:moveTo>
                  <a:pt x="1128902" y="304825"/>
                </a:moveTo>
                <a:lnTo>
                  <a:pt x="1090802" y="314350"/>
                </a:lnTo>
                <a:lnTo>
                  <a:pt x="1100327" y="333400"/>
                </a:lnTo>
                <a:lnTo>
                  <a:pt x="1100327" y="342925"/>
                </a:lnTo>
                <a:lnTo>
                  <a:pt x="1090802" y="408025"/>
                </a:lnTo>
                <a:lnTo>
                  <a:pt x="1062227" y="465175"/>
                </a:lnTo>
                <a:lnTo>
                  <a:pt x="1005077" y="522338"/>
                </a:lnTo>
                <a:lnTo>
                  <a:pt x="949451" y="569963"/>
                </a:lnTo>
                <a:lnTo>
                  <a:pt x="863726" y="608063"/>
                </a:lnTo>
                <a:lnTo>
                  <a:pt x="778001" y="636651"/>
                </a:lnTo>
                <a:lnTo>
                  <a:pt x="673226" y="655701"/>
                </a:lnTo>
                <a:lnTo>
                  <a:pt x="569976" y="665226"/>
                </a:lnTo>
                <a:lnTo>
                  <a:pt x="735139" y="665226"/>
                </a:lnTo>
                <a:lnTo>
                  <a:pt x="787526" y="655701"/>
                </a:lnTo>
                <a:lnTo>
                  <a:pt x="892301" y="627126"/>
                </a:lnTo>
                <a:lnTo>
                  <a:pt x="968501" y="589013"/>
                </a:lnTo>
                <a:lnTo>
                  <a:pt x="1043177" y="531863"/>
                </a:lnTo>
                <a:lnTo>
                  <a:pt x="1090802" y="474700"/>
                </a:lnTo>
                <a:lnTo>
                  <a:pt x="1128902" y="408025"/>
                </a:lnTo>
                <a:lnTo>
                  <a:pt x="1138427" y="342925"/>
                </a:lnTo>
                <a:lnTo>
                  <a:pt x="1138427" y="323875"/>
                </a:lnTo>
                <a:lnTo>
                  <a:pt x="1128902" y="304825"/>
                </a:lnTo>
                <a:close/>
              </a:path>
              <a:path w="1138554" h="684529">
                <a:moveTo>
                  <a:pt x="758951" y="19050"/>
                </a:moveTo>
                <a:lnTo>
                  <a:pt x="569976" y="19050"/>
                </a:lnTo>
                <a:lnTo>
                  <a:pt x="663701" y="28575"/>
                </a:lnTo>
                <a:lnTo>
                  <a:pt x="758951" y="47625"/>
                </a:lnTo>
                <a:lnTo>
                  <a:pt x="844676" y="76212"/>
                </a:lnTo>
                <a:lnTo>
                  <a:pt x="920876" y="104787"/>
                </a:lnTo>
                <a:lnTo>
                  <a:pt x="930401" y="76212"/>
                </a:lnTo>
                <a:lnTo>
                  <a:pt x="758951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903719" y="5571744"/>
            <a:ext cx="1443227" cy="8458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7245095" y="5544311"/>
            <a:ext cx="579120" cy="1036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085076" y="5647944"/>
            <a:ext cx="105155" cy="762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216140" y="5727191"/>
            <a:ext cx="822959" cy="5074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267956" y="5762244"/>
            <a:ext cx="707136" cy="4312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318247" y="5794247"/>
            <a:ext cx="612648" cy="3703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388352" y="5838444"/>
            <a:ext cx="472440" cy="2819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444740" y="5870447"/>
            <a:ext cx="353567" cy="2209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520940" y="5917691"/>
            <a:ext cx="201167" cy="1295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382000" y="5058155"/>
            <a:ext cx="608076" cy="1524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436864" y="4800600"/>
            <a:ext cx="409955" cy="8534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961119" y="4867655"/>
            <a:ext cx="96011" cy="2468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532876" y="5152644"/>
            <a:ext cx="304800" cy="289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420100" y="4829555"/>
            <a:ext cx="256031" cy="2956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714231" y="4829555"/>
            <a:ext cx="294132" cy="33375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485631" y="4853940"/>
            <a:ext cx="473964" cy="2956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542019" y="4898135"/>
            <a:ext cx="361187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577071" y="4919471"/>
            <a:ext cx="289559" cy="1615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621268" y="4936235"/>
            <a:ext cx="199643" cy="12953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8663940" y="4960620"/>
            <a:ext cx="115824" cy="746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295656" y="1133855"/>
            <a:ext cx="8743188" cy="90220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638555" y="1621536"/>
            <a:ext cx="762000" cy="90220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944880" y="1892807"/>
            <a:ext cx="525780" cy="6202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127760" y="1621536"/>
            <a:ext cx="6176771" cy="90220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rgbClr val="CCEBFF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27876" y="6429755"/>
            <a:ext cx="284988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7" y="4267200"/>
            <a:ext cx="9140952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53684" y="6048755"/>
            <a:ext cx="844295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16167" y="6096000"/>
            <a:ext cx="717804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006084" y="6146291"/>
            <a:ext cx="545591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68567" y="6184391"/>
            <a:ext cx="416052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123432" y="6225540"/>
            <a:ext cx="304800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676900" y="5897879"/>
            <a:ext cx="608076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867400" y="6620256"/>
            <a:ext cx="705611" cy="105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600700" y="6201155"/>
            <a:ext cx="141732" cy="342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667755" y="5945123"/>
            <a:ext cx="1190244" cy="7315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409944" y="5907023"/>
            <a:ext cx="152400" cy="472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208776" y="6268211"/>
            <a:ext cx="132587" cy="83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601211" y="6245352"/>
            <a:ext cx="1011936" cy="598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672840" y="6283452"/>
            <a:ext cx="862584" cy="527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717035" y="6316979"/>
            <a:ext cx="794003" cy="4739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759708" y="6345935"/>
            <a:ext cx="704088" cy="408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785615" y="6358128"/>
            <a:ext cx="656844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869435" y="6391655"/>
            <a:ext cx="484631" cy="304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930396" y="6438900"/>
            <a:ext cx="361188" cy="2148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035552" y="6504431"/>
            <a:ext cx="143256" cy="944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04132" y="6067044"/>
            <a:ext cx="711707" cy="295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400044" y="6115811"/>
            <a:ext cx="1415795" cy="7330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305555" y="6077711"/>
            <a:ext cx="646176" cy="771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741164" y="6420611"/>
            <a:ext cx="172212" cy="3992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282696" y="5850635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578" y="0"/>
                </a:moveTo>
                <a:lnTo>
                  <a:pt x="590676" y="19024"/>
                </a:lnTo>
                <a:lnTo>
                  <a:pt x="368426" y="57061"/>
                </a:lnTo>
                <a:lnTo>
                  <a:pt x="174625" y="123621"/>
                </a:lnTo>
                <a:lnTo>
                  <a:pt x="0" y="209219"/>
                </a:lnTo>
                <a:lnTo>
                  <a:pt x="30225" y="237743"/>
                </a:lnTo>
                <a:lnTo>
                  <a:pt x="193675" y="152158"/>
                </a:lnTo>
                <a:lnTo>
                  <a:pt x="387476" y="85585"/>
                </a:lnTo>
                <a:lnTo>
                  <a:pt x="600201" y="47548"/>
                </a:lnTo>
                <a:lnTo>
                  <a:pt x="822578" y="28524"/>
                </a:lnTo>
                <a:lnTo>
                  <a:pt x="1150390" y="28524"/>
                </a:lnTo>
                <a:lnTo>
                  <a:pt x="1092453" y="19024"/>
                </a:lnTo>
                <a:lnTo>
                  <a:pt x="822578" y="0"/>
                </a:lnTo>
                <a:close/>
              </a:path>
              <a:path w="1325879" h="238125">
                <a:moveTo>
                  <a:pt x="1150390" y="28524"/>
                </a:moveTo>
                <a:lnTo>
                  <a:pt x="822578" y="28524"/>
                </a:lnTo>
                <a:lnTo>
                  <a:pt x="1082928" y="47548"/>
                </a:lnTo>
                <a:lnTo>
                  <a:pt x="1198879" y="66573"/>
                </a:lnTo>
                <a:lnTo>
                  <a:pt x="1314703" y="95097"/>
                </a:lnTo>
                <a:lnTo>
                  <a:pt x="1325879" y="66573"/>
                </a:lnTo>
                <a:lnTo>
                  <a:pt x="1208404" y="38036"/>
                </a:lnTo>
                <a:lnTo>
                  <a:pt x="1150390" y="28524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964179" y="61173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80" h="731520">
                <a:moveTo>
                  <a:pt x="242696" y="0"/>
                </a:moveTo>
                <a:lnTo>
                  <a:pt x="136397" y="95211"/>
                </a:lnTo>
                <a:lnTo>
                  <a:pt x="68199" y="190411"/>
                </a:lnTo>
                <a:lnTo>
                  <a:pt x="20574" y="303085"/>
                </a:lnTo>
                <a:lnTo>
                  <a:pt x="0" y="417334"/>
                </a:lnTo>
                <a:lnTo>
                  <a:pt x="9525" y="503021"/>
                </a:lnTo>
                <a:lnTo>
                  <a:pt x="39624" y="579183"/>
                </a:lnTo>
                <a:lnTo>
                  <a:pt x="77724" y="655351"/>
                </a:lnTo>
                <a:lnTo>
                  <a:pt x="136397" y="731519"/>
                </a:lnTo>
                <a:lnTo>
                  <a:pt x="193547" y="731519"/>
                </a:lnTo>
                <a:lnTo>
                  <a:pt x="136397" y="655351"/>
                </a:lnTo>
                <a:lnTo>
                  <a:pt x="87249" y="579183"/>
                </a:lnTo>
                <a:lnTo>
                  <a:pt x="58674" y="503021"/>
                </a:lnTo>
                <a:lnTo>
                  <a:pt x="49149" y="417334"/>
                </a:lnTo>
                <a:lnTo>
                  <a:pt x="68199" y="303085"/>
                </a:lnTo>
                <a:lnTo>
                  <a:pt x="106299" y="207873"/>
                </a:lnTo>
                <a:lnTo>
                  <a:pt x="184022" y="114249"/>
                </a:lnTo>
                <a:lnTo>
                  <a:pt x="271271" y="28562"/>
                </a:lnTo>
                <a:lnTo>
                  <a:pt x="242696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684776" y="5954267"/>
            <a:ext cx="571500" cy="894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680459" y="5763767"/>
            <a:ext cx="1711452" cy="6751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245608" y="6477000"/>
            <a:ext cx="155447" cy="371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819400" y="5830823"/>
            <a:ext cx="763905" cy="1018540"/>
          </a:xfrm>
          <a:custGeom>
            <a:avLst/>
            <a:gdLst/>
            <a:ahLst/>
            <a:cxnLst/>
            <a:rect l="l" t="t" r="r" b="b"/>
            <a:pathLst>
              <a:path w="763904" h="1018540">
                <a:moveTo>
                  <a:pt x="725424" y="0"/>
                </a:moveTo>
                <a:lnTo>
                  <a:pt x="569849" y="57175"/>
                </a:lnTo>
                <a:lnTo>
                  <a:pt x="434975" y="123875"/>
                </a:lnTo>
                <a:lnTo>
                  <a:pt x="309499" y="200113"/>
                </a:lnTo>
                <a:lnTo>
                  <a:pt x="203200" y="285877"/>
                </a:lnTo>
                <a:lnTo>
                  <a:pt x="115824" y="381165"/>
                </a:lnTo>
                <a:lnTo>
                  <a:pt x="58674" y="484403"/>
                </a:lnTo>
                <a:lnTo>
                  <a:pt x="9525" y="589216"/>
                </a:lnTo>
                <a:lnTo>
                  <a:pt x="0" y="703567"/>
                </a:lnTo>
                <a:lnTo>
                  <a:pt x="9525" y="789330"/>
                </a:lnTo>
                <a:lnTo>
                  <a:pt x="28575" y="865568"/>
                </a:lnTo>
                <a:lnTo>
                  <a:pt x="68199" y="941797"/>
                </a:lnTo>
                <a:lnTo>
                  <a:pt x="115824" y="1018031"/>
                </a:lnTo>
                <a:lnTo>
                  <a:pt x="153924" y="1018031"/>
                </a:lnTo>
                <a:lnTo>
                  <a:pt x="106299" y="941797"/>
                </a:lnTo>
                <a:lnTo>
                  <a:pt x="68199" y="865568"/>
                </a:lnTo>
                <a:lnTo>
                  <a:pt x="38100" y="789330"/>
                </a:lnTo>
                <a:lnTo>
                  <a:pt x="28575" y="703567"/>
                </a:lnTo>
                <a:lnTo>
                  <a:pt x="38100" y="589216"/>
                </a:lnTo>
                <a:lnTo>
                  <a:pt x="87249" y="484403"/>
                </a:lnTo>
                <a:lnTo>
                  <a:pt x="144399" y="390690"/>
                </a:lnTo>
                <a:lnTo>
                  <a:pt x="231775" y="295402"/>
                </a:lnTo>
                <a:lnTo>
                  <a:pt x="338074" y="209638"/>
                </a:lnTo>
                <a:lnTo>
                  <a:pt x="463550" y="133413"/>
                </a:lnTo>
                <a:lnTo>
                  <a:pt x="609600" y="76238"/>
                </a:lnTo>
                <a:lnTo>
                  <a:pt x="763524" y="19062"/>
                </a:lnTo>
                <a:lnTo>
                  <a:pt x="7254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667500" y="5401055"/>
            <a:ext cx="1906524" cy="11597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553200" y="5343144"/>
            <a:ext cx="864107" cy="1170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607807" y="5334000"/>
            <a:ext cx="966216" cy="4008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328659" y="6361176"/>
            <a:ext cx="114300" cy="853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7152131" y="6466332"/>
            <a:ext cx="1118616" cy="1706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470392" y="5800344"/>
            <a:ext cx="227075" cy="5410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034528" y="5753100"/>
            <a:ext cx="131064" cy="1432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7056119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976" y="0"/>
                </a:moveTo>
                <a:lnTo>
                  <a:pt x="455675" y="9525"/>
                </a:lnTo>
                <a:lnTo>
                  <a:pt x="350900" y="28575"/>
                </a:lnTo>
                <a:lnTo>
                  <a:pt x="255650" y="57150"/>
                </a:lnTo>
                <a:lnTo>
                  <a:pt x="169925" y="104787"/>
                </a:lnTo>
                <a:lnTo>
                  <a:pt x="95250" y="152412"/>
                </a:lnTo>
                <a:lnTo>
                  <a:pt x="47625" y="209562"/>
                </a:lnTo>
                <a:lnTo>
                  <a:pt x="9525" y="276250"/>
                </a:lnTo>
                <a:lnTo>
                  <a:pt x="0" y="342925"/>
                </a:lnTo>
                <a:lnTo>
                  <a:pt x="9525" y="408025"/>
                </a:lnTo>
                <a:lnTo>
                  <a:pt x="47625" y="474700"/>
                </a:lnTo>
                <a:lnTo>
                  <a:pt x="95250" y="531863"/>
                </a:lnTo>
                <a:lnTo>
                  <a:pt x="169925" y="589013"/>
                </a:lnTo>
                <a:lnTo>
                  <a:pt x="255650" y="627126"/>
                </a:lnTo>
                <a:lnTo>
                  <a:pt x="350900" y="655701"/>
                </a:lnTo>
                <a:lnTo>
                  <a:pt x="455675" y="674751"/>
                </a:lnTo>
                <a:lnTo>
                  <a:pt x="569976" y="684276"/>
                </a:lnTo>
                <a:lnTo>
                  <a:pt x="682751" y="674751"/>
                </a:lnTo>
                <a:lnTo>
                  <a:pt x="735139" y="665226"/>
                </a:lnTo>
                <a:lnTo>
                  <a:pt x="569976" y="665226"/>
                </a:lnTo>
                <a:lnTo>
                  <a:pt x="465200" y="655701"/>
                </a:lnTo>
                <a:lnTo>
                  <a:pt x="360425" y="636651"/>
                </a:lnTo>
                <a:lnTo>
                  <a:pt x="274700" y="608063"/>
                </a:lnTo>
                <a:lnTo>
                  <a:pt x="188975" y="569963"/>
                </a:lnTo>
                <a:lnTo>
                  <a:pt x="133350" y="522338"/>
                </a:lnTo>
                <a:lnTo>
                  <a:pt x="76200" y="465175"/>
                </a:lnTo>
                <a:lnTo>
                  <a:pt x="47625" y="408025"/>
                </a:lnTo>
                <a:lnTo>
                  <a:pt x="38100" y="342925"/>
                </a:lnTo>
                <a:lnTo>
                  <a:pt x="47625" y="276250"/>
                </a:lnTo>
                <a:lnTo>
                  <a:pt x="76200" y="219100"/>
                </a:lnTo>
                <a:lnTo>
                  <a:pt x="133350" y="161937"/>
                </a:lnTo>
                <a:lnTo>
                  <a:pt x="188975" y="114312"/>
                </a:lnTo>
                <a:lnTo>
                  <a:pt x="274700" y="76212"/>
                </a:lnTo>
                <a:lnTo>
                  <a:pt x="360425" y="47625"/>
                </a:lnTo>
                <a:lnTo>
                  <a:pt x="465200" y="28575"/>
                </a:lnTo>
                <a:lnTo>
                  <a:pt x="569976" y="19050"/>
                </a:lnTo>
                <a:lnTo>
                  <a:pt x="758951" y="19050"/>
                </a:lnTo>
                <a:lnTo>
                  <a:pt x="569976" y="0"/>
                </a:lnTo>
                <a:close/>
              </a:path>
              <a:path w="1138554" h="684529">
                <a:moveTo>
                  <a:pt x="1128902" y="304825"/>
                </a:moveTo>
                <a:lnTo>
                  <a:pt x="1090802" y="314350"/>
                </a:lnTo>
                <a:lnTo>
                  <a:pt x="1100327" y="333400"/>
                </a:lnTo>
                <a:lnTo>
                  <a:pt x="1100327" y="342925"/>
                </a:lnTo>
                <a:lnTo>
                  <a:pt x="1090802" y="408025"/>
                </a:lnTo>
                <a:lnTo>
                  <a:pt x="1062227" y="465175"/>
                </a:lnTo>
                <a:lnTo>
                  <a:pt x="1005077" y="522338"/>
                </a:lnTo>
                <a:lnTo>
                  <a:pt x="949451" y="569963"/>
                </a:lnTo>
                <a:lnTo>
                  <a:pt x="863726" y="608063"/>
                </a:lnTo>
                <a:lnTo>
                  <a:pt x="778001" y="636651"/>
                </a:lnTo>
                <a:lnTo>
                  <a:pt x="673226" y="655701"/>
                </a:lnTo>
                <a:lnTo>
                  <a:pt x="569976" y="665226"/>
                </a:lnTo>
                <a:lnTo>
                  <a:pt x="735139" y="665226"/>
                </a:lnTo>
                <a:lnTo>
                  <a:pt x="787526" y="655701"/>
                </a:lnTo>
                <a:lnTo>
                  <a:pt x="892301" y="627126"/>
                </a:lnTo>
                <a:lnTo>
                  <a:pt x="968501" y="589013"/>
                </a:lnTo>
                <a:lnTo>
                  <a:pt x="1043177" y="531863"/>
                </a:lnTo>
                <a:lnTo>
                  <a:pt x="1090802" y="474700"/>
                </a:lnTo>
                <a:lnTo>
                  <a:pt x="1128902" y="408025"/>
                </a:lnTo>
                <a:lnTo>
                  <a:pt x="1138427" y="342925"/>
                </a:lnTo>
                <a:lnTo>
                  <a:pt x="1138427" y="323875"/>
                </a:lnTo>
                <a:lnTo>
                  <a:pt x="1128902" y="304825"/>
                </a:lnTo>
                <a:close/>
              </a:path>
              <a:path w="1138554" h="684529">
                <a:moveTo>
                  <a:pt x="758951" y="19050"/>
                </a:moveTo>
                <a:lnTo>
                  <a:pt x="569976" y="19050"/>
                </a:lnTo>
                <a:lnTo>
                  <a:pt x="663701" y="28575"/>
                </a:lnTo>
                <a:lnTo>
                  <a:pt x="758951" y="47625"/>
                </a:lnTo>
                <a:lnTo>
                  <a:pt x="844676" y="76212"/>
                </a:lnTo>
                <a:lnTo>
                  <a:pt x="920876" y="104787"/>
                </a:lnTo>
                <a:lnTo>
                  <a:pt x="930401" y="76212"/>
                </a:lnTo>
                <a:lnTo>
                  <a:pt x="758951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903719" y="5571744"/>
            <a:ext cx="1443227" cy="8458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7245095" y="5544311"/>
            <a:ext cx="579120" cy="1036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085076" y="5647944"/>
            <a:ext cx="105155" cy="762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216140" y="5727191"/>
            <a:ext cx="822959" cy="5074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267956" y="5762244"/>
            <a:ext cx="707136" cy="4312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318247" y="5794247"/>
            <a:ext cx="612648" cy="3703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388352" y="5838444"/>
            <a:ext cx="472440" cy="2819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444740" y="5870447"/>
            <a:ext cx="353567" cy="2209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520940" y="5917691"/>
            <a:ext cx="201167" cy="1295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382000" y="5058155"/>
            <a:ext cx="608076" cy="1524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436864" y="4800600"/>
            <a:ext cx="409955" cy="8534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961119" y="4867655"/>
            <a:ext cx="96011" cy="2468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532876" y="5152644"/>
            <a:ext cx="304800" cy="289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420100" y="4829555"/>
            <a:ext cx="256031" cy="2956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714231" y="4829555"/>
            <a:ext cx="294132" cy="33375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485631" y="4853940"/>
            <a:ext cx="473964" cy="2956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542019" y="4898135"/>
            <a:ext cx="361187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577071" y="4919471"/>
            <a:ext cx="289559" cy="1615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621268" y="4936235"/>
            <a:ext cx="199643" cy="12953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8663940" y="4960620"/>
            <a:ext cx="115824" cy="746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7550" y="529971"/>
            <a:ext cx="2628900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heavy">
                <a:solidFill>
                  <a:srgbClr val="CCEBFF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4127" y="1566671"/>
            <a:ext cx="6695744" cy="165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6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60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8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8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6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6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7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70.png"/><Relationship Id="rId61" Type="http://schemas.openxmlformats.org/officeDocument/2006/relationships/image" Target="../media/image7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7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4267200"/>
            <a:ext cx="9140952" cy="259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3684" y="6048755"/>
            <a:ext cx="844295" cy="51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6167" y="6096000"/>
            <a:ext cx="717804" cy="435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6084" y="6146291"/>
            <a:ext cx="545591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68567" y="6184391"/>
            <a:ext cx="416052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3432" y="6225540"/>
            <a:ext cx="304800" cy="170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76900" y="5897879"/>
            <a:ext cx="608076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7400" y="6620256"/>
            <a:ext cx="705611" cy="1051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0700" y="6201155"/>
            <a:ext cx="141732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7755" y="5945123"/>
            <a:ext cx="1190244" cy="7315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9944" y="5907023"/>
            <a:ext cx="152400" cy="472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8776" y="6268211"/>
            <a:ext cx="132587" cy="83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1211" y="6245352"/>
            <a:ext cx="1011936" cy="5989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2840" y="6283452"/>
            <a:ext cx="862584" cy="5273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7035" y="6316979"/>
            <a:ext cx="794003" cy="4739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9708" y="6345935"/>
            <a:ext cx="704088" cy="408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5615" y="6358128"/>
            <a:ext cx="656844" cy="381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9435" y="6391655"/>
            <a:ext cx="484631" cy="304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0396" y="6438900"/>
            <a:ext cx="361188" cy="214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5552" y="6504431"/>
            <a:ext cx="143256" cy="944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4132" y="6067044"/>
            <a:ext cx="711707" cy="2956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00044" y="6115811"/>
            <a:ext cx="1415795" cy="7330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05555" y="6077711"/>
            <a:ext cx="646176" cy="771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1164" y="6420611"/>
            <a:ext cx="172212" cy="3992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5850635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578" y="0"/>
                </a:moveTo>
                <a:lnTo>
                  <a:pt x="590676" y="19024"/>
                </a:lnTo>
                <a:lnTo>
                  <a:pt x="368426" y="57061"/>
                </a:lnTo>
                <a:lnTo>
                  <a:pt x="174625" y="123621"/>
                </a:lnTo>
                <a:lnTo>
                  <a:pt x="0" y="209219"/>
                </a:lnTo>
                <a:lnTo>
                  <a:pt x="30225" y="237743"/>
                </a:lnTo>
                <a:lnTo>
                  <a:pt x="193675" y="152158"/>
                </a:lnTo>
                <a:lnTo>
                  <a:pt x="387476" y="85585"/>
                </a:lnTo>
                <a:lnTo>
                  <a:pt x="600201" y="47548"/>
                </a:lnTo>
                <a:lnTo>
                  <a:pt x="822578" y="28524"/>
                </a:lnTo>
                <a:lnTo>
                  <a:pt x="1150390" y="28524"/>
                </a:lnTo>
                <a:lnTo>
                  <a:pt x="1092453" y="19024"/>
                </a:lnTo>
                <a:lnTo>
                  <a:pt x="822578" y="0"/>
                </a:lnTo>
                <a:close/>
              </a:path>
              <a:path w="1325879" h="238125">
                <a:moveTo>
                  <a:pt x="1150390" y="28524"/>
                </a:moveTo>
                <a:lnTo>
                  <a:pt x="822578" y="28524"/>
                </a:lnTo>
                <a:lnTo>
                  <a:pt x="1082928" y="47548"/>
                </a:lnTo>
                <a:lnTo>
                  <a:pt x="1198879" y="66573"/>
                </a:lnTo>
                <a:lnTo>
                  <a:pt x="1314703" y="95097"/>
                </a:lnTo>
                <a:lnTo>
                  <a:pt x="1325879" y="66573"/>
                </a:lnTo>
                <a:lnTo>
                  <a:pt x="1208404" y="38036"/>
                </a:lnTo>
                <a:lnTo>
                  <a:pt x="1150390" y="28524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4179" y="61173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80" h="731520">
                <a:moveTo>
                  <a:pt x="242696" y="0"/>
                </a:moveTo>
                <a:lnTo>
                  <a:pt x="136397" y="95211"/>
                </a:lnTo>
                <a:lnTo>
                  <a:pt x="68199" y="190411"/>
                </a:lnTo>
                <a:lnTo>
                  <a:pt x="20574" y="303085"/>
                </a:lnTo>
                <a:lnTo>
                  <a:pt x="0" y="417334"/>
                </a:lnTo>
                <a:lnTo>
                  <a:pt x="9525" y="503021"/>
                </a:lnTo>
                <a:lnTo>
                  <a:pt x="39624" y="579183"/>
                </a:lnTo>
                <a:lnTo>
                  <a:pt x="77724" y="655351"/>
                </a:lnTo>
                <a:lnTo>
                  <a:pt x="136397" y="731519"/>
                </a:lnTo>
                <a:lnTo>
                  <a:pt x="193547" y="731519"/>
                </a:lnTo>
                <a:lnTo>
                  <a:pt x="136397" y="655351"/>
                </a:lnTo>
                <a:lnTo>
                  <a:pt x="87249" y="579183"/>
                </a:lnTo>
                <a:lnTo>
                  <a:pt x="58674" y="503021"/>
                </a:lnTo>
                <a:lnTo>
                  <a:pt x="49149" y="417334"/>
                </a:lnTo>
                <a:lnTo>
                  <a:pt x="68199" y="303085"/>
                </a:lnTo>
                <a:lnTo>
                  <a:pt x="106299" y="207873"/>
                </a:lnTo>
                <a:lnTo>
                  <a:pt x="184022" y="114249"/>
                </a:lnTo>
                <a:lnTo>
                  <a:pt x="271271" y="28562"/>
                </a:lnTo>
                <a:lnTo>
                  <a:pt x="242696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84776" y="5954267"/>
            <a:ext cx="571500" cy="8945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80459" y="5763767"/>
            <a:ext cx="1711452" cy="6751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45608" y="6477000"/>
            <a:ext cx="155447" cy="3718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19400" y="5830823"/>
            <a:ext cx="763905" cy="1018540"/>
          </a:xfrm>
          <a:custGeom>
            <a:avLst/>
            <a:gdLst/>
            <a:ahLst/>
            <a:cxnLst/>
            <a:rect l="l" t="t" r="r" b="b"/>
            <a:pathLst>
              <a:path w="763904" h="1018540">
                <a:moveTo>
                  <a:pt x="725424" y="0"/>
                </a:moveTo>
                <a:lnTo>
                  <a:pt x="569849" y="57175"/>
                </a:lnTo>
                <a:lnTo>
                  <a:pt x="434975" y="123875"/>
                </a:lnTo>
                <a:lnTo>
                  <a:pt x="309499" y="200113"/>
                </a:lnTo>
                <a:lnTo>
                  <a:pt x="203200" y="285877"/>
                </a:lnTo>
                <a:lnTo>
                  <a:pt x="115824" y="381165"/>
                </a:lnTo>
                <a:lnTo>
                  <a:pt x="58674" y="484403"/>
                </a:lnTo>
                <a:lnTo>
                  <a:pt x="9525" y="589216"/>
                </a:lnTo>
                <a:lnTo>
                  <a:pt x="0" y="703567"/>
                </a:lnTo>
                <a:lnTo>
                  <a:pt x="9525" y="789330"/>
                </a:lnTo>
                <a:lnTo>
                  <a:pt x="28575" y="865568"/>
                </a:lnTo>
                <a:lnTo>
                  <a:pt x="68199" y="941797"/>
                </a:lnTo>
                <a:lnTo>
                  <a:pt x="115824" y="1018031"/>
                </a:lnTo>
                <a:lnTo>
                  <a:pt x="153924" y="1018031"/>
                </a:lnTo>
                <a:lnTo>
                  <a:pt x="106299" y="941797"/>
                </a:lnTo>
                <a:lnTo>
                  <a:pt x="68199" y="865568"/>
                </a:lnTo>
                <a:lnTo>
                  <a:pt x="38100" y="789330"/>
                </a:lnTo>
                <a:lnTo>
                  <a:pt x="28575" y="703567"/>
                </a:lnTo>
                <a:lnTo>
                  <a:pt x="38100" y="589216"/>
                </a:lnTo>
                <a:lnTo>
                  <a:pt x="87249" y="484403"/>
                </a:lnTo>
                <a:lnTo>
                  <a:pt x="144399" y="390690"/>
                </a:lnTo>
                <a:lnTo>
                  <a:pt x="231775" y="295402"/>
                </a:lnTo>
                <a:lnTo>
                  <a:pt x="338074" y="209638"/>
                </a:lnTo>
                <a:lnTo>
                  <a:pt x="463550" y="133413"/>
                </a:lnTo>
                <a:lnTo>
                  <a:pt x="609600" y="76238"/>
                </a:lnTo>
                <a:lnTo>
                  <a:pt x="763524" y="19062"/>
                </a:lnTo>
                <a:lnTo>
                  <a:pt x="7254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67500" y="5401055"/>
            <a:ext cx="1906524" cy="11597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3200" y="5343144"/>
            <a:ext cx="864107" cy="1170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07807" y="5334000"/>
            <a:ext cx="966216" cy="4008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28659" y="6361176"/>
            <a:ext cx="114300" cy="853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52131" y="6466332"/>
            <a:ext cx="1118616" cy="1706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70392" y="5800344"/>
            <a:ext cx="227075" cy="5410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4528" y="5753100"/>
            <a:ext cx="131064" cy="1432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56119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976" y="0"/>
                </a:moveTo>
                <a:lnTo>
                  <a:pt x="455675" y="9525"/>
                </a:lnTo>
                <a:lnTo>
                  <a:pt x="350900" y="28575"/>
                </a:lnTo>
                <a:lnTo>
                  <a:pt x="255650" y="57150"/>
                </a:lnTo>
                <a:lnTo>
                  <a:pt x="169925" y="104787"/>
                </a:lnTo>
                <a:lnTo>
                  <a:pt x="95250" y="152412"/>
                </a:lnTo>
                <a:lnTo>
                  <a:pt x="47625" y="209562"/>
                </a:lnTo>
                <a:lnTo>
                  <a:pt x="9525" y="276250"/>
                </a:lnTo>
                <a:lnTo>
                  <a:pt x="0" y="342925"/>
                </a:lnTo>
                <a:lnTo>
                  <a:pt x="9525" y="408025"/>
                </a:lnTo>
                <a:lnTo>
                  <a:pt x="47625" y="474700"/>
                </a:lnTo>
                <a:lnTo>
                  <a:pt x="95250" y="531863"/>
                </a:lnTo>
                <a:lnTo>
                  <a:pt x="169925" y="589013"/>
                </a:lnTo>
                <a:lnTo>
                  <a:pt x="255650" y="627126"/>
                </a:lnTo>
                <a:lnTo>
                  <a:pt x="350900" y="655701"/>
                </a:lnTo>
                <a:lnTo>
                  <a:pt x="455675" y="674751"/>
                </a:lnTo>
                <a:lnTo>
                  <a:pt x="569976" y="684276"/>
                </a:lnTo>
                <a:lnTo>
                  <a:pt x="682751" y="674751"/>
                </a:lnTo>
                <a:lnTo>
                  <a:pt x="735139" y="665226"/>
                </a:lnTo>
                <a:lnTo>
                  <a:pt x="569976" y="665226"/>
                </a:lnTo>
                <a:lnTo>
                  <a:pt x="465200" y="655701"/>
                </a:lnTo>
                <a:lnTo>
                  <a:pt x="360425" y="636651"/>
                </a:lnTo>
                <a:lnTo>
                  <a:pt x="274700" y="608063"/>
                </a:lnTo>
                <a:lnTo>
                  <a:pt x="188975" y="569963"/>
                </a:lnTo>
                <a:lnTo>
                  <a:pt x="133350" y="522338"/>
                </a:lnTo>
                <a:lnTo>
                  <a:pt x="76200" y="465175"/>
                </a:lnTo>
                <a:lnTo>
                  <a:pt x="47625" y="408025"/>
                </a:lnTo>
                <a:lnTo>
                  <a:pt x="38100" y="342925"/>
                </a:lnTo>
                <a:lnTo>
                  <a:pt x="47625" y="276250"/>
                </a:lnTo>
                <a:lnTo>
                  <a:pt x="76200" y="219100"/>
                </a:lnTo>
                <a:lnTo>
                  <a:pt x="133350" y="161937"/>
                </a:lnTo>
                <a:lnTo>
                  <a:pt x="188975" y="114312"/>
                </a:lnTo>
                <a:lnTo>
                  <a:pt x="274700" y="76212"/>
                </a:lnTo>
                <a:lnTo>
                  <a:pt x="360425" y="47625"/>
                </a:lnTo>
                <a:lnTo>
                  <a:pt x="465200" y="28575"/>
                </a:lnTo>
                <a:lnTo>
                  <a:pt x="569976" y="19050"/>
                </a:lnTo>
                <a:lnTo>
                  <a:pt x="758951" y="19050"/>
                </a:lnTo>
                <a:lnTo>
                  <a:pt x="569976" y="0"/>
                </a:lnTo>
                <a:close/>
              </a:path>
              <a:path w="1138554" h="684529">
                <a:moveTo>
                  <a:pt x="1128902" y="304825"/>
                </a:moveTo>
                <a:lnTo>
                  <a:pt x="1090802" y="314350"/>
                </a:lnTo>
                <a:lnTo>
                  <a:pt x="1100327" y="333400"/>
                </a:lnTo>
                <a:lnTo>
                  <a:pt x="1100327" y="342925"/>
                </a:lnTo>
                <a:lnTo>
                  <a:pt x="1090802" y="408025"/>
                </a:lnTo>
                <a:lnTo>
                  <a:pt x="1062227" y="465175"/>
                </a:lnTo>
                <a:lnTo>
                  <a:pt x="1005077" y="522338"/>
                </a:lnTo>
                <a:lnTo>
                  <a:pt x="949451" y="569963"/>
                </a:lnTo>
                <a:lnTo>
                  <a:pt x="863726" y="608063"/>
                </a:lnTo>
                <a:lnTo>
                  <a:pt x="778001" y="636651"/>
                </a:lnTo>
                <a:lnTo>
                  <a:pt x="673226" y="655701"/>
                </a:lnTo>
                <a:lnTo>
                  <a:pt x="569976" y="665226"/>
                </a:lnTo>
                <a:lnTo>
                  <a:pt x="735139" y="665226"/>
                </a:lnTo>
                <a:lnTo>
                  <a:pt x="787526" y="655701"/>
                </a:lnTo>
                <a:lnTo>
                  <a:pt x="892301" y="627126"/>
                </a:lnTo>
                <a:lnTo>
                  <a:pt x="968501" y="589013"/>
                </a:lnTo>
                <a:lnTo>
                  <a:pt x="1043177" y="531863"/>
                </a:lnTo>
                <a:lnTo>
                  <a:pt x="1090802" y="474700"/>
                </a:lnTo>
                <a:lnTo>
                  <a:pt x="1128902" y="408025"/>
                </a:lnTo>
                <a:lnTo>
                  <a:pt x="1138427" y="342925"/>
                </a:lnTo>
                <a:lnTo>
                  <a:pt x="1138427" y="323875"/>
                </a:lnTo>
                <a:lnTo>
                  <a:pt x="1128902" y="304825"/>
                </a:lnTo>
                <a:close/>
              </a:path>
              <a:path w="1138554" h="684529">
                <a:moveTo>
                  <a:pt x="758951" y="19050"/>
                </a:moveTo>
                <a:lnTo>
                  <a:pt x="569976" y="19050"/>
                </a:lnTo>
                <a:lnTo>
                  <a:pt x="663701" y="28575"/>
                </a:lnTo>
                <a:lnTo>
                  <a:pt x="758951" y="47625"/>
                </a:lnTo>
                <a:lnTo>
                  <a:pt x="844676" y="76212"/>
                </a:lnTo>
                <a:lnTo>
                  <a:pt x="920876" y="104787"/>
                </a:lnTo>
                <a:lnTo>
                  <a:pt x="930401" y="76212"/>
                </a:lnTo>
                <a:lnTo>
                  <a:pt x="758951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03719" y="5571744"/>
            <a:ext cx="1443227" cy="8458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45095" y="5544311"/>
            <a:ext cx="579120" cy="1036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85076" y="5647944"/>
            <a:ext cx="105155" cy="76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16140" y="5727191"/>
            <a:ext cx="822959" cy="50749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67956" y="5762244"/>
            <a:ext cx="707136" cy="4312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8247" y="5794247"/>
            <a:ext cx="612648" cy="3703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88352" y="5838444"/>
            <a:ext cx="472440" cy="28194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44740" y="5870447"/>
            <a:ext cx="353567" cy="22098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20940" y="5917691"/>
            <a:ext cx="201167" cy="12954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82000" y="5058155"/>
            <a:ext cx="608076" cy="1524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36864" y="4800600"/>
            <a:ext cx="409955" cy="853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61119" y="4867655"/>
            <a:ext cx="96011" cy="24688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32876" y="5152644"/>
            <a:ext cx="304800" cy="2895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20100" y="4829555"/>
            <a:ext cx="256031" cy="2956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14231" y="4829555"/>
            <a:ext cx="294132" cy="3337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85631" y="4853940"/>
            <a:ext cx="473964" cy="29565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42019" y="4898135"/>
            <a:ext cx="361187" cy="20878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77071" y="4919471"/>
            <a:ext cx="289559" cy="16154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21268" y="4936235"/>
            <a:ext cx="199643" cy="12953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63940" y="4960620"/>
            <a:ext cx="115824" cy="7467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2340" y="1367027"/>
            <a:ext cx="2223516" cy="150723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5339" y="2189988"/>
            <a:ext cx="7557516" cy="15072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pc="-5" dirty="0"/>
              <a:t>11.2</a:t>
            </a:r>
          </a:p>
          <a:p>
            <a:pPr marL="1270" algn="ctr">
              <a:lnSpc>
                <a:spcPct val="100000"/>
              </a:lnSpc>
            </a:pPr>
            <a:r>
              <a:rPr dirty="0"/>
              <a:t>Arithmetic</a:t>
            </a:r>
            <a:r>
              <a:rPr spc="-85" dirty="0"/>
              <a:t> </a:t>
            </a:r>
            <a:r>
              <a:rPr spc="-5" dirty="0"/>
              <a:t>Sequences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237284" y="4612894"/>
            <a:ext cx="660400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Goal:</a:t>
            </a:r>
            <a:endParaRPr sz="1800">
              <a:latin typeface="Arial"/>
              <a:cs typeface="Arial"/>
            </a:endParaRPr>
          </a:p>
          <a:p>
            <a:pPr marL="76200" marR="5080" indent="-641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Learn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find a formula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the nth term 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 arithmetic sequence  and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find specified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terms 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arithmetic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sequences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24" y="761769"/>
            <a:ext cx="7108552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1741551"/>
            <a:ext cx="61569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92960" algn="l"/>
              </a:tabLst>
            </a:pPr>
            <a:r>
              <a:rPr sz="3200" spc="5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3150" spc="7" baseline="-21164" dirty="0">
                <a:solidFill>
                  <a:srgbClr val="FFFF66"/>
                </a:solidFill>
                <a:latin typeface="Arial"/>
                <a:cs typeface="Arial"/>
              </a:rPr>
              <a:t>1  </a:t>
            </a:r>
            <a:r>
              <a:rPr sz="3200" dirty="0">
                <a:solidFill>
                  <a:srgbClr val="FFFF66"/>
                </a:solidFill>
                <a:latin typeface="Arial"/>
                <a:cs typeface="Arial"/>
              </a:rPr>
              <a:t>=</a:t>
            </a:r>
            <a:r>
              <a:rPr sz="3200" spc="-28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66"/>
                </a:solidFill>
                <a:latin typeface="Arial"/>
                <a:cs typeface="Arial"/>
              </a:rPr>
              <a:t>5</a:t>
            </a:r>
            <a:r>
              <a:rPr sz="3200" spc="-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66"/>
                </a:solidFill>
                <a:latin typeface="Arial"/>
                <a:cs typeface="Arial"/>
              </a:rPr>
              <a:t>and	</a:t>
            </a:r>
            <a:r>
              <a:rPr sz="3200" dirty="0">
                <a:solidFill>
                  <a:srgbClr val="FFFF66"/>
                </a:solidFill>
                <a:latin typeface="Arial"/>
                <a:cs typeface="Arial"/>
              </a:rPr>
              <a:t>d = 3, which term is</a:t>
            </a:r>
            <a:r>
              <a:rPr sz="3200" spc="-15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66"/>
                </a:solidFill>
                <a:latin typeface="Arial"/>
                <a:cs typeface="Arial"/>
              </a:rPr>
              <a:t>it?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00353"/>
            <a:ext cx="7446645" cy="941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400" b="0" u="none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b="0" u="none" spc="-65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b="0" u="none" spc="-5" dirty="0">
                <a:solidFill>
                  <a:srgbClr val="99FF99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7206615" algn="l"/>
              </a:tabLst>
            </a:pP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68</a:t>
            </a:r>
            <a:r>
              <a:rPr sz="3200" b="0" u="none" spc="-1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is</a:t>
            </a:r>
            <a:r>
              <a:rPr sz="3200" b="0" u="none" spc="-2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3200" b="0" u="none" spc="-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3200" b="0" u="none" spc="-1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rm</a:t>
            </a:r>
            <a:r>
              <a:rPr sz="3200" b="0" u="none" spc="-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in</a:t>
            </a:r>
            <a:r>
              <a:rPr sz="3200" b="0" u="none" spc="-10" dirty="0">
                <a:solidFill>
                  <a:srgbClr val="FFFF66"/>
                </a:solidFill>
                <a:latin typeface="Arial"/>
                <a:cs typeface="Arial"/>
              </a:rPr>
              <a:t> a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3200" b="0" u="none" spc="-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ar</a:t>
            </a:r>
            <a:r>
              <a:rPr sz="3200" b="0" u="none" spc="-10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3200" b="0" u="none" spc="-10" dirty="0">
                <a:solidFill>
                  <a:srgbClr val="FFFF66"/>
                </a:solidFill>
                <a:latin typeface="Arial"/>
                <a:cs typeface="Arial"/>
              </a:rPr>
              <a:t>h</a:t>
            </a:r>
            <a:r>
              <a:rPr sz="3200" b="0" u="none" spc="5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sz="3200" b="0" u="none" spc="-15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tic</a:t>
            </a:r>
            <a:r>
              <a:rPr sz="3200" b="0" u="none" spc="-2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seq</a:t>
            </a:r>
            <a:r>
              <a:rPr sz="3200" b="0" u="none" spc="-20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3200" b="0" u="none" spc="-15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3200" b="0" u="none" dirty="0">
                <a:solidFill>
                  <a:srgbClr val="FFFF66"/>
                </a:solidFill>
                <a:latin typeface="Arial"/>
                <a:cs typeface="Arial"/>
              </a:rPr>
              <a:t>ce.	If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20" y="767865"/>
            <a:ext cx="7096359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7876" y="6429755"/>
            <a:ext cx="284988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" y="4267200"/>
            <a:ext cx="9140952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3684" y="6048755"/>
            <a:ext cx="844295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6167" y="6096000"/>
            <a:ext cx="717804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6084" y="6146291"/>
            <a:ext cx="545591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8567" y="6184391"/>
            <a:ext cx="416052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3432" y="6225540"/>
            <a:ext cx="304800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6900" y="5897879"/>
            <a:ext cx="608076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7400" y="6620256"/>
            <a:ext cx="705611" cy="105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0700" y="6201155"/>
            <a:ext cx="141732" cy="342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7755" y="5945123"/>
            <a:ext cx="1190244" cy="7315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9944" y="5907023"/>
            <a:ext cx="152400" cy="472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8776" y="6268211"/>
            <a:ext cx="132587" cy="83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1211" y="6245352"/>
            <a:ext cx="1011936" cy="598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2840" y="6283452"/>
            <a:ext cx="862584" cy="527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7035" y="6316979"/>
            <a:ext cx="794003" cy="4739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9708" y="6345935"/>
            <a:ext cx="704088" cy="408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5615" y="6358128"/>
            <a:ext cx="656844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9435" y="6391655"/>
            <a:ext cx="484631" cy="304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0396" y="6438900"/>
            <a:ext cx="361188" cy="2148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5552" y="6504431"/>
            <a:ext cx="143256" cy="944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4132" y="6067044"/>
            <a:ext cx="711707" cy="295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00044" y="6115811"/>
            <a:ext cx="1415795" cy="7330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5555" y="6077711"/>
            <a:ext cx="646176" cy="771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1164" y="6420611"/>
            <a:ext cx="172212" cy="3992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2696" y="5850635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578" y="0"/>
                </a:moveTo>
                <a:lnTo>
                  <a:pt x="590676" y="19024"/>
                </a:lnTo>
                <a:lnTo>
                  <a:pt x="368426" y="57061"/>
                </a:lnTo>
                <a:lnTo>
                  <a:pt x="174625" y="123621"/>
                </a:lnTo>
                <a:lnTo>
                  <a:pt x="0" y="209219"/>
                </a:lnTo>
                <a:lnTo>
                  <a:pt x="30225" y="237743"/>
                </a:lnTo>
                <a:lnTo>
                  <a:pt x="193675" y="152158"/>
                </a:lnTo>
                <a:lnTo>
                  <a:pt x="387476" y="85585"/>
                </a:lnTo>
                <a:lnTo>
                  <a:pt x="600201" y="47548"/>
                </a:lnTo>
                <a:lnTo>
                  <a:pt x="822578" y="28524"/>
                </a:lnTo>
                <a:lnTo>
                  <a:pt x="1150390" y="28524"/>
                </a:lnTo>
                <a:lnTo>
                  <a:pt x="1092453" y="19024"/>
                </a:lnTo>
                <a:lnTo>
                  <a:pt x="822578" y="0"/>
                </a:lnTo>
                <a:close/>
              </a:path>
              <a:path w="1325879" h="238125">
                <a:moveTo>
                  <a:pt x="1150390" y="28524"/>
                </a:moveTo>
                <a:lnTo>
                  <a:pt x="822578" y="28524"/>
                </a:lnTo>
                <a:lnTo>
                  <a:pt x="1082928" y="47548"/>
                </a:lnTo>
                <a:lnTo>
                  <a:pt x="1198879" y="66573"/>
                </a:lnTo>
                <a:lnTo>
                  <a:pt x="1314703" y="95097"/>
                </a:lnTo>
                <a:lnTo>
                  <a:pt x="1325879" y="66573"/>
                </a:lnTo>
                <a:lnTo>
                  <a:pt x="1208404" y="38036"/>
                </a:lnTo>
                <a:lnTo>
                  <a:pt x="1150390" y="28524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4179" y="61173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80" h="731520">
                <a:moveTo>
                  <a:pt x="242696" y="0"/>
                </a:moveTo>
                <a:lnTo>
                  <a:pt x="136397" y="95211"/>
                </a:lnTo>
                <a:lnTo>
                  <a:pt x="68199" y="190411"/>
                </a:lnTo>
                <a:lnTo>
                  <a:pt x="20574" y="303085"/>
                </a:lnTo>
                <a:lnTo>
                  <a:pt x="0" y="417334"/>
                </a:lnTo>
                <a:lnTo>
                  <a:pt x="9525" y="503021"/>
                </a:lnTo>
                <a:lnTo>
                  <a:pt x="39624" y="579183"/>
                </a:lnTo>
                <a:lnTo>
                  <a:pt x="77724" y="655351"/>
                </a:lnTo>
                <a:lnTo>
                  <a:pt x="136397" y="731519"/>
                </a:lnTo>
                <a:lnTo>
                  <a:pt x="193547" y="731519"/>
                </a:lnTo>
                <a:lnTo>
                  <a:pt x="136397" y="655351"/>
                </a:lnTo>
                <a:lnTo>
                  <a:pt x="87249" y="579183"/>
                </a:lnTo>
                <a:lnTo>
                  <a:pt x="58674" y="503021"/>
                </a:lnTo>
                <a:lnTo>
                  <a:pt x="49149" y="417334"/>
                </a:lnTo>
                <a:lnTo>
                  <a:pt x="68199" y="303085"/>
                </a:lnTo>
                <a:lnTo>
                  <a:pt x="106299" y="207873"/>
                </a:lnTo>
                <a:lnTo>
                  <a:pt x="184022" y="114249"/>
                </a:lnTo>
                <a:lnTo>
                  <a:pt x="271271" y="28562"/>
                </a:lnTo>
                <a:lnTo>
                  <a:pt x="242696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5954267"/>
            <a:ext cx="571500" cy="894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0459" y="5763767"/>
            <a:ext cx="1711452" cy="6751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5608" y="6477000"/>
            <a:ext cx="155447" cy="371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19400" y="5830823"/>
            <a:ext cx="763905" cy="1018540"/>
          </a:xfrm>
          <a:custGeom>
            <a:avLst/>
            <a:gdLst/>
            <a:ahLst/>
            <a:cxnLst/>
            <a:rect l="l" t="t" r="r" b="b"/>
            <a:pathLst>
              <a:path w="763904" h="1018540">
                <a:moveTo>
                  <a:pt x="725424" y="0"/>
                </a:moveTo>
                <a:lnTo>
                  <a:pt x="569849" y="57175"/>
                </a:lnTo>
                <a:lnTo>
                  <a:pt x="434975" y="123875"/>
                </a:lnTo>
                <a:lnTo>
                  <a:pt x="309499" y="200113"/>
                </a:lnTo>
                <a:lnTo>
                  <a:pt x="203200" y="285877"/>
                </a:lnTo>
                <a:lnTo>
                  <a:pt x="115824" y="381165"/>
                </a:lnTo>
                <a:lnTo>
                  <a:pt x="58674" y="484403"/>
                </a:lnTo>
                <a:lnTo>
                  <a:pt x="9525" y="589216"/>
                </a:lnTo>
                <a:lnTo>
                  <a:pt x="0" y="703567"/>
                </a:lnTo>
                <a:lnTo>
                  <a:pt x="9525" y="789330"/>
                </a:lnTo>
                <a:lnTo>
                  <a:pt x="28575" y="865568"/>
                </a:lnTo>
                <a:lnTo>
                  <a:pt x="68199" y="941797"/>
                </a:lnTo>
                <a:lnTo>
                  <a:pt x="115824" y="1018031"/>
                </a:lnTo>
                <a:lnTo>
                  <a:pt x="153924" y="1018031"/>
                </a:lnTo>
                <a:lnTo>
                  <a:pt x="106299" y="941797"/>
                </a:lnTo>
                <a:lnTo>
                  <a:pt x="68199" y="865568"/>
                </a:lnTo>
                <a:lnTo>
                  <a:pt x="38100" y="789330"/>
                </a:lnTo>
                <a:lnTo>
                  <a:pt x="28575" y="703567"/>
                </a:lnTo>
                <a:lnTo>
                  <a:pt x="38100" y="589216"/>
                </a:lnTo>
                <a:lnTo>
                  <a:pt x="87249" y="484403"/>
                </a:lnTo>
                <a:lnTo>
                  <a:pt x="144399" y="390690"/>
                </a:lnTo>
                <a:lnTo>
                  <a:pt x="231775" y="295402"/>
                </a:lnTo>
                <a:lnTo>
                  <a:pt x="338074" y="209638"/>
                </a:lnTo>
                <a:lnTo>
                  <a:pt x="463550" y="133413"/>
                </a:lnTo>
                <a:lnTo>
                  <a:pt x="609600" y="76238"/>
                </a:lnTo>
                <a:lnTo>
                  <a:pt x="763524" y="19062"/>
                </a:lnTo>
                <a:lnTo>
                  <a:pt x="7254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67500" y="5401055"/>
            <a:ext cx="1906524" cy="11597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3200" y="5343144"/>
            <a:ext cx="864107" cy="1170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07807" y="5334000"/>
            <a:ext cx="966216" cy="4008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8659" y="6361176"/>
            <a:ext cx="114300" cy="853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52131" y="6466332"/>
            <a:ext cx="1118616" cy="1706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70392" y="5800344"/>
            <a:ext cx="227075" cy="5410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4528" y="5753100"/>
            <a:ext cx="131064" cy="1432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56119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976" y="0"/>
                </a:moveTo>
                <a:lnTo>
                  <a:pt x="455675" y="9525"/>
                </a:lnTo>
                <a:lnTo>
                  <a:pt x="350900" y="28575"/>
                </a:lnTo>
                <a:lnTo>
                  <a:pt x="255650" y="57150"/>
                </a:lnTo>
                <a:lnTo>
                  <a:pt x="169925" y="104787"/>
                </a:lnTo>
                <a:lnTo>
                  <a:pt x="95250" y="152412"/>
                </a:lnTo>
                <a:lnTo>
                  <a:pt x="47625" y="209562"/>
                </a:lnTo>
                <a:lnTo>
                  <a:pt x="9525" y="276250"/>
                </a:lnTo>
                <a:lnTo>
                  <a:pt x="0" y="342925"/>
                </a:lnTo>
                <a:lnTo>
                  <a:pt x="9525" y="408025"/>
                </a:lnTo>
                <a:lnTo>
                  <a:pt x="47625" y="474700"/>
                </a:lnTo>
                <a:lnTo>
                  <a:pt x="95250" y="531863"/>
                </a:lnTo>
                <a:lnTo>
                  <a:pt x="169925" y="589013"/>
                </a:lnTo>
                <a:lnTo>
                  <a:pt x="255650" y="627126"/>
                </a:lnTo>
                <a:lnTo>
                  <a:pt x="350900" y="655701"/>
                </a:lnTo>
                <a:lnTo>
                  <a:pt x="455675" y="674751"/>
                </a:lnTo>
                <a:lnTo>
                  <a:pt x="569976" y="684276"/>
                </a:lnTo>
                <a:lnTo>
                  <a:pt x="682751" y="674751"/>
                </a:lnTo>
                <a:lnTo>
                  <a:pt x="735139" y="665226"/>
                </a:lnTo>
                <a:lnTo>
                  <a:pt x="569976" y="665226"/>
                </a:lnTo>
                <a:lnTo>
                  <a:pt x="465200" y="655701"/>
                </a:lnTo>
                <a:lnTo>
                  <a:pt x="360425" y="636651"/>
                </a:lnTo>
                <a:lnTo>
                  <a:pt x="274700" y="608063"/>
                </a:lnTo>
                <a:lnTo>
                  <a:pt x="188975" y="569963"/>
                </a:lnTo>
                <a:lnTo>
                  <a:pt x="133350" y="522338"/>
                </a:lnTo>
                <a:lnTo>
                  <a:pt x="76200" y="465175"/>
                </a:lnTo>
                <a:lnTo>
                  <a:pt x="47625" y="408025"/>
                </a:lnTo>
                <a:lnTo>
                  <a:pt x="38100" y="342925"/>
                </a:lnTo>
                <a:lnTo>
                  <a:pt x="47625" y="276250"/>
                </a:lnTo>
                <a:lnTo>
                  <a:pt x="76200" y="219100"/>
                </a:lnTo>
                <a:lnTo>
                  <a:pt x="133350" y="161937"/>
                </a:lnTo>
                <a:lnTo>
                  <a:pt x="188975" y="114312"/>
                </a:lnTo>
                <a:lnTo>
                  <a:pt x="274700" y="76212"/>
                </a:lnTo>
                <a:lnTo>
                  <a:pt x="360425" y="47625"/>
                </a:lnTo>
                <a:lnTo>
                  <a:pt x="465200" y="28575"/>
                </a:lnTo>
                <a:lnTo>
                  <a:pt x="569976" y="19050"/>
                </a:lnTo>
                <a:lnTo>
                  <a:pt x="758951" y="19050"/>
                </a:lnTo>
                <a:lnTo>
                  <a:pt x="569976" y="0"/>
                </a:lnTo>
                <a:close/>
              </a:path>
              <a:path w="1138554" h="684529">
                <a:moveTo>
                  <a:pt x="1128902" y="304825"/>
                </a:moveTo>
                <a:lnTo>
                  <a:pt x="1090802" y="314350"/>
                </a:lnTo>
                <a:lnTo>
                  <a:pt x="1100327" y="333400"/>
                </a:lnTo>
                <a:lnTo>
                  <a:pt x="1100327" y="342925"/>
                </a:lnTo>
                <a:lnTo>
                  <a:pt x="1090802" y="408025"/>
                </a:lnTo>
                <a:lnTo>
                  <a:pt x="1062227" y="465175"/>
                </a:lnTo>
                <a:lnTo>
                  <a:pt x="1005077" y="522338"/>
                </a:lnTo>
                <a:lnTo>
                  <a:pt x="949451" y="569963"/>
                </a:lnTo>
                <a:lnTo>
                  <a:pt x="863726" y="608063"/>
                </a:lnTo>
                <a:lnTo>
                  <a:pt x="778001" y="636651"/>
                </a:lnTo>
                <a:lnTo>
                  <a:pt x="673226" y="655701"/>
                </a:lnTo>
                <a:lnTo>
                  <a:pt x="569976" y="665226"/>
                </a:lnTo>
                <a:lnTo>
                  <a:pt x="735139" y="665226"/>
                </a:lnTo>
                <a:lnTo>
                  <a:pt x="787526" y="655701"/>
                </a:lnTo>
                <a:lnTo>
                  <a:pt x="892301" y="627126"/>
                </a:lnTo>
                <a:lnTo>
                  <a:pt x="968501" y="589013"/>
                </a:lnTo>
                <a:lnTo>
                  <a:pt x="1043177" y="531863"/>
                </a:lnTo>
                <a:lnTo>
                  <a:pt x="1090802" y="474700"/>
                </a:lnTo>
                <a:lnTo>
                  <a:pt x="1128902" y="408025"/>
                </a:lnTo>
                <a:lnTo>
                  <a:pt x="1138427" y="342925"/>
                </a:lnTo>
                <a:lnTo>
                  <a:pt x="1138427" y="323875"/>
                </a:lnTo>
                <a:lnTo>
                  <a:pt x="1128902" y="304825"/>
                </a:lnTo>
                <a:close/>
              </a:path>
              <a:path w="1138554" h="684529">
                <a:moveTo>
                  <a:pt x="758951" y="19050"/>
                </a:moveTo>
                <a:lnTo>
                  <a:pt x="569976" y="19050"/>
                </a:lnTo>
                <a:lnTo>
                  <a:pt x="663701" y="28575"/>
                </a:lnTo>
                <a:lnTo>
                  <a:pt x="758951" y="47625"/>
                </a:lnTo>
                <a:lnTo>
                  <a:pt x="844676" y="76212"/>
                </a:lnTo>
                <a:lnTo>
                  <a:pt x="920876" y="104787"/>
                </a:lnTo>
                <a:lnTo>
                  <a:pt x="930401" y="76212"/>
                </a:lnTo>
                <a:lnTo>
                  <a:pt x="758951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3719" y="5571744"/>
            <a:ext cx="1443227" cy="8458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45095" y="5544311"/>
            <a:ext cx="579120" cy="1036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5076" y="5647944"/>
            <a:ext cx="105155" cy="762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16140" y="5727191"/>
            <a:ext cx="822959" cy="5074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67956" y="5762244"/>
            <a:ext cx="707136" cy="4312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8247" y="5794247"/>
            <a:ext cx="612648" cy="3703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8352" y="5838444"/>
            <a:ext cx="472440" cy="2819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44740" y="5870447"/>
            <a:ext cx="353567" cy="2209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20940" y="5917691"/>
            <a:ext cx="201167" cy="1295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82000" y="5058155"/>
            <a:ext cx="608076" cy="1524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36864" y="4800600"/>
            <a:ext cx="409955" cy="8534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61119" y="4867655"/>
            <a:ext cx="96011" cy="2468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32876" y="5152644"/>
            <a:ext cx="304800" cy="289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0100" y="4829555"/>
            <a:ext cx="256031" cy="2956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14231" y="4829555"/>
            <a:ext cx="294132" cy="33375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85631" y="4853940"/>
            <a:ext cx="473964" cy="2956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42019" y="4898135"/>
            <a:ext cx="361187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77071" y="4919471"/>
            <a:ext cx="289559" cy="1615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21268" y="4936235"/>
            <a:ext cx="199643" cy="12953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63940" y="4960620"/>
            <a:ext cx="115824" cy="746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94432" y="284988"/>
            <a:ext cx="3334511" cy="123444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3028950" y="480821"/>
            <a:ext cx="2623185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0"/>
              </a:lnSpc>
            </a:pPr>
            <a:r>
              <a:rPr spc="-20" dirty="0"/>
              <a:t>V</a:t>
            </a:r>
            <a:r>
              <a:rPr spc="-10" dirty="0"/>
              <a:t>oc</a:t>
            </a:r>
            <a:r>
              <a:rPr spc="-15" dirty="0"/>
              <a:t>a</a:t>
            </a:r>
            <a:r>
              <a:rPr spc="-5" dirty="0"/>
              <a:t>b</a:t>
            </a:r>
            <a:r>
              <a:rPr spc="-10" dirty="0"/>
              <a:t>ular</a:t>
            </a:r>
            <a:r>
              <a:rPr spc="-20" dirty="0"/>
              <a:t>y</a:t>
            </a:r>
          </a:p>
        </p:txBody>
      </p:sp>
      <p:sp>
        <p:nvSpPr>
          <p:cNvPr id="63" name="object 63"/>
          <p:cNvSpPr/>
          <p:nvPr/>
        </p:nvSpPr>
        <p:spPr>
          <a:xfrm>
            <a:off x="3029711" y="1085088"/>
            <a:ext cx="2663952" cy="8839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33400" y="1295400"/>
            <a:ext cx="3886200" cy="576580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4350"/>
              </a:lnSpc>
            </a:pPr>
            <a:r>
              <a:rPr sz="3900" spc="170" dirty="0">
                <a:latin typeface="Times New Roman"/>
                <a:cs typeface="Times New Roman"/>
              </a:rPr>
              <a:t>arithmetic</a:t>
            </a:r>
            <a:r>
              <a:rPr sz="3900" spc="-80" dirty="0">
                <a:latin typeface="Times New Roman"/>
                <a:cs typeface="Times New Roman"/>
              </a:rPr>
              <a:t> </a:t>
            </a:r>
            <a:r>
              <a:rPr sz="3900" spc="210" dirty="0">
                <a:latin typeface="Times New Roman"/>
                <a:cs typeface="Times New Roman"/>
              </a:rPr>
              <a:t>means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33400" y="2209800"/>
            <a:ext cx="7772400" cy="1219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ts val="3760"/>
              </a:lnSpc>
            </a:pPr>
            <a:r>
              <a:rPr sz="3400" spc="100" dirty="0">
                <a:latin typeface="Times New Roman"/>
                <a:cs typeface="Times New Roman"/>
              </a:rPr>
              <a:t>the </a:t>
            </a:r>
            <a:r>
              <a:rPr sz="3400" spc="85" dirty="0">
                <a:latin typeface="Times New Roman"/>
                <a:cs typeface="Times New Roman"/>
              </a:rPr>
              <a:t>terms </a:t>
            </a:r>
            <a:r>
              <a:rPr sz="3400" spc="100" dirty="0">
                <a:latin typeface="Times New Roman"/>
                <a:cs typeface="Times New Roman"/>
              </a:rPr>
              <a:t>between </a:t>
            </a:r>
            <a:r>
              <a:rPr sz="3400" spc="110" dirty="0">
                <a:latin typeface="Times New Roman"/>
                <a:cs typeface="Times New Roman"/>
              </a:rPr>
              <a:t>any </a:t>
            </a:r>
            <a:r>
              <a:rPr sz="3400" spc="120" dirty="0">
                <a:latin typeface="Times New Roman"/>
                <a:cs typeface="Times New Roman"/>
              </a:rPr>
              <a:t>two</a:t>
            </a:r>
            <a:r>
              <a:rPr sz="3400" spc="-490" dirty="0">
                <a:latin typeface="Times New Roman"/>
                <a:cs typeface="Times New Roman"/>
              </a:rPr>
              <a:t> </a:t>
            </a:r>
            <a:r>
              <a:rPr sz="3400" spc="90" dirty="0">
                <a:latin typeface="Times New Roman"/>
                <a:cs typeface="Times New Roman"/>
              </a:rPr>
              <a:t>nonsuccessive</a:t>
            </a:r>
            <a:endParaRPr sz="340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0"/>
              </a:spcBef>
            </a:pPr>
            <a:r>
              <a:rPr sz="3400" spc="85" dirty="0">
                <a:latin typeface="Times New Roman"/>
                <a:cs typeface="Times New Roman"/>
              </a:rPr>
              <a:t>terms </a:t>
            </a:r>
            <a:r>
              <a:rPr sz="3400" spc="100" dirty="0">
                <a:latin typeface="Times New Roman"/>
                <a:cs typeface="Times New Roman"/>
              </a:rPr>
              <a:t>of </a:t>
            </a:r>
            <a:r>
              <a:rPr sz="3400" spc="114" dirty="0">
                <a:latin typeface="Times New Roman"/>
                <a:cs typeface="Times New Roman"/>
              </a:rPr>
              <a:t>an </a:t>
            </a:r>
            <a:r>
              <a:rPr sz="3400" spc="85" dirty="0">
                <a:latin typeface="Times New Roman"/>
                <a:cs typeface="Times New Roman"/>
              </a:rPr>
              <a:t>arithmetic</a:t>
            </a:r>
            <a:r>
              <a:rPr sz="3400" spc="-320" dirty="0">
                <a:latin typeface="Times New Roman"/>
                <a:cs typeface="Times New Roman"/>
              </a:rPr>
              <a:t> </a:t>
            </a:r>
            <a:r>
              <a:rPr sz="3400" spc="95" dirty="0">
                <a:latin typeface="Times New Roman"/>
                <a:cs typeface="Times New Roman"/>
              </a:rPr>
              <a:t>sequence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57962" y="1981961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91334"/>
            <a:ext cx="146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spc="-70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2723" y="304800"/>
            <a:ext cx="4719955" cy="113855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302260" indent="-241935">
              <a:lnSpc>
                <a:spcPts val="3504"/>
              </a:lnSpc>
            </a:pPr>
            <a:r>
              <a:rPr sz="3150" spc="5" dirty="0">
                <a:latin typeface="Times New Roman"/>
                <a:cs typeface="Times New Roman"/>
              </a:rPr>
              <a:t>Find </a:t>
            </a:r>
            <a:r>
              <a:rPr sz="3150" spc="15" dirty="0">
                <a:latin typeface="Times New Roman"/>
                <a:cs typeface="Times New Roman"/>
              </a:rPr>
              <a:t>the </a:t>
            </a:r>
            <a:r>
              <a:rPr sz="3150" spc="40" dirty="0">
                <a:latin typeface="Times New Roman"/>
                <a:cs typeface="Times New Roman"/>
              </a:rPr>
              <a:t>3 </a:t>
            </a:r>
            <a:r>
              <a:rPr sz="3150" dirty="0">
                <a:latin typeface="Times New Roman"/>
                <a:cs typeface="Times New Roman"/>
              </a:rPr>
              <a:t>arithmetic</a:t>
            </a:r>
            <a:r>
              <a:rPr sz="3150" spc="-265" dirty="0">
                <a:latin typeface="Times New Roman"/>
                <a:cs typeface="Times New Roman"/>
              </a:rPr>
              <a:t> </a:t>
            </a:r>
            <a:r>
              <a:rPr sz="3150" spc="-5" dirty="0">
                <a:latin typeface="Times New Roman"/>
                <a:cs typeface="Times New Roman"/>
              </a:rPr>
              <a:t>means</a:t>
            </a:r>
            <a:endParaRPr sz="3150">
              <a:latin typeface="Times New Roman"/>
              <a:cs typeface="Times New Roman"/>
            </a:endParaRPr>
          </a:p>
          <a:p>
            <a:pPr marL="302260">
              <a:lnSpc>
                <a:spcPct val="100000"/>
              </a:lnSpc>
              <a:spcBef>
                <a:spcPts val="965"/>
              </a:spcBef>
            </a:pPr>
            <a:r>
              <a:rPr sz="3150" dirty="0">
                <a:latin typeface="Times New Roman"/>
                <a:cs typeface="Times New Roman"/>
              </a:rPr>
              <a:t>between </a:t>
            </a:r>
            <a:r>
              <a:rPr sz="3150" spc="15" dirty="0">
                <a:latin typeface="Times New Roman"/>
                <a:cs typeface="Times New Roman"/>
              </a:rPr>
              <a:t>the </a:t>
            </a:r>
            <a:r>
              <a:rPr sz="3150" spc="-15" dirty="0">
                <a:latin typeface="Times New Roman"/>
                <a:cs typeface="Times New Roman"/>
              </a:rPr>
              <a:t>values</a:t>
            </a:r>
            <a:r>
              <a:rPr sz="3150" spc="-160" dirty="0">
                <a:latin typeface="Times New Roman"/>
                <a:cs typeface="Times New Roman"/>
              </a:rPr>
              <a:t> </a:t>
            </a:r>
            <a:r>
              <a:rPr sz="3150" spc="-5" dirty="0">
                <a:latin typeface="Times New Roman"/>
                <a:cs typeface="Times New Roman"/>
              </a:rPr>
              <a:t>given.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3228" y="1791334"/>
            <a:ext cx="163512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spc="-65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2362200"/>
            <a:ext cx="2243455" cy="61595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4645"/>
              </a:lnSpc>
            </a:pPr>
            <a:r>
              <a:rPr sz="4150" spc="55" dirty="0">
                <a:latin typeface="Times New Roman"/>
                <a:cs typeface="Times New Roman"/>
              </a:rPr>
              <a:t>21 </a:t>
            </a:r>
            <a:r>
              <a:rPr sz="4150" spc="30" dirty="0">
                <a:latin typeface="Times New Roman"/>
                <a:cs typeface="Times New Roman"/>
              </a:rPr>
              <a:t>and</a:t>
            </a:r>
            <a:r>
              <a:rPr sz="4150" spc="-355" dirty="0">
                <a:latin typeface="Times New Roman"/>
                <a:cs typeface="Times New Roman"/>
              </a:rPr>
              <a:t> </a:t>
            </a:r>
            <a:r>
              <a:rPr sz="4150" spc="55" dirty="0">
                <a:latin typeface="Times New Roman"/>
                <a:cs typeface="Times New Roman"/>
              </a:rPr>
              <a:t>45</a:t>
            </a:r>
            <a:endParaRPr sz="4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0240" y="2327148"/>
            <a:ext cx="2028825" cy="5791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4370"/>
              </a:lnSpc>
            </a:pPr>
            <a:r>
              <a:rPr sz="3900" spc="55" dirty="0">
                <a:latin typeface="Times New Roman"/>
                <a:cs typeface="Times New Roman"/>
              </a:rPr>
              <a:t>13 </a:t>
            </a:r>
            <a:r>
              <a:rPr sz="3900" spc="30" dirty="0">
                <a:latin typeface="Times New Roman"/>
                <a:cs typeface="Times New Roman"/>
              </a:rPr>
              <a:t>and</a:t>
            </a:r>
            <a:r>
              <a:rPr sz="3900" spc="-310" dirty="0">
                <a:latin typeface="Times New Roman"/>
                <a:cs typeface="Times New Roman"/>
              </a:rPr>
              <a:t> </a:t>
            </a:r>
            <a:r>
              <a:rPr sz="3900" spc="55" dirty="0">
                <a:latin typeface="Times New Roman"/>
                <a:cs typeface="Times New Roman"/>
              </a:rPr>
              <a:t>25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7876" y="6429755"/>
            <a:ext cx="284988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" y="4267200"/>
            <a:ext cx="9140952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3684" y="6048755"/>
            <a:ext cx="844295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6167" y="6096000"/>
            <a:ext cx="717804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6084" y="6146291"/>
            <a:ext cx="545591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8567" y="6184391"/>
            <a:ext cx="416052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3432" y="6225540"/>
            <a:ext cx="304800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6900" y="5897879"/>
            <a:ext cx="608076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7400" y="6620256"/>
            <a:ext cx="705611" cy="105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0700" y="6201155"/>
            <a:ext cx="141732" cy="342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7755" y="5945123"/>
            <a:ext cx="1190244" cy="7315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9944" y="5907023"/>
            <a:ext cx="152400" cy="472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8776" y="6268211"/>
            <a:ext cx="132587" cy="83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1211" y="6245352"/>
            <a:ext cx="1011936" cy="598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2840" y="6283452"/>
            <a:ext cx="862584" cy="527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7035" y="6316979"/>
            <a:ext cx="794003" cy="4739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9708" y="6345935"/>
            <a:ext cx="704088" cy="408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5615" y="6358128"/>
            <a:ext cx="656844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9435" y="6391655"/>
            <a:ext cx="484631" cy="304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0396" y="6438900"/>
            <a:ext cx="361188" cy="2148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5552" y="6504431"/>
            <a:ext cx="143256" cy="944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4132" y="6067044"/>
            <a:ext cx="711707" cy="295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00044" y="6115811"/>
            <a:ext cx="1415795" cy="7330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5555" y="6077711"/>
            <a:ext cx="646176" cy="771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1164" y="6420611"/>
            <a:ext cx="172212" cy="3992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2696" y="5850635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578" y="0"/>
                </a:moveTo>
                <a:lnTo>
                  <a:pt x="590676" y="19024"/>
                </a:lnTo>
                <a:lnTo>
                  <a:pt x="368426" y="57061"/>
                </a:lnTo>
                <a:lnTo>
                  <a:pt x="174625" y="123621"/>
                </a:lnTo>
                <a:lnTo>
                  <a:pt x="0" y="209219"/>
                </a:lnTo>
                <a:lnTo>
                  <a:pt x="30225" y="237743"/>
                </a:lnTo>
                <a:lnTo>
                  <a:pt x="193675" y="152158"/>
                </a:lnTo>
                <a:lnTo>
                  <a:pt x="387476" y="85585"/>
                </a:lnTo>
                <a:lnTo>
                  <a:pt x="600201" y="47548"/>
                </a:lnTo>
                <a:lnTo>
                  <a:pt x="822578" y="28524"/>
                </a:lnTo>
                <a:lnTo>
                  <a:pt x="1150390" y="28524"/>
                </a:lnTo>
                <a:lnTo>
                  <a:pt x="1092453" y="19024"/>
                </a:lnTo>
                <a:lnTo>
                  <a:pt x="822578" y="0"/>
                </a:lnTo>
                <a:close/>
              </a:path>
              <a:path w="1325879" h="238125">
                <a:moveTo>
                  <a:pt x="1150390" y="28524"/>
                </a:moveTo>
                <a:lnTo>
                  <a:pt x="822578" y="28524"/>
                </a:lnTo>
                <a:lnTo>
                  <a:pt x="1082928" y="47548"/>
                </a:lnTo>
                <a:lnTo>
                  <a:pt x="1198879" y="66573"/>
                </a:lnTo>
                <a:lnTo>
                  <a:pt x="1314703" y="95097"/>
                </a:lnTo>
                <a:lnTo>
                  <a:pt x="1325879" y="66573"/>
                </a:lnTo>
                <a:lnTo>
                  <a:pt x="1208404" y="38036"/>
                </a:lnTo>
                <a:lnTo>
                  <a:pt x="1150390" y="28524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4179" y="61173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80" h="731520">
                <a:moveTo>
                  <a:pt x="242696" y="0"/>
                </a:moveTo>
                <a:lnTo>
                  <a:pt x="136397" y="95211"/>
                </a:lnTo>
                <a:lnTo>
                  <a:pt x="68199" y="190411"/>
                </a:lnTo>
                <a:lnTo>
                  <a:pt x="20574" y="303085"/>
                </a:lnTo>
                <a:lnTo>
                  <a:pt x="0" y="417334"/>
                </a:lnTo>
                <a:lnTo>
                  <a:pt x="9525" y="503021"/>
                </a:lnTo>
                <a:lnTo>
                  <a:pt x="39624" y="579183"/>
                </a:lnTo>
                <a:lnTo>
                  <a:pt x="77724" y="655351"/>
                </a:lnTo>
                <a:lnTo>
                  <a:pt x="136397" y="731519"/>
                </a:lnTo>
                <a:lnTo>
                  <a:pt x="193547" y="731519"/>
                </a:lnTo>
                <a:lnTo>
                  <a:pt x="136397" y="655351"/>
                </a:lnTo>
                <a:lnTo>
                  <a:pt x="87249" y="579183"/>
                </a:lnTo>
                <a:lnTo>
                  <a:pt x="58674" y="503021"/>
                </a:lnTo>
                <a:lnTo>
                  <a:pt x="49149" y="417334"/>
                </a:lnTo>
                <a:lnTo>
                  <a:pt x="68199" y="303085"/>
                </a:lnTo>
                <a:lnTo>
                  <a:pt x="106299" y="207873"/>
                </a:lnTo>
                <a:lnTo>
                  <a:pt x="184022" y="114249"/>
                </a:lnTo>
                <a:lnTo>
                  <a:pt x="271271" y="28562"/>
                </a:lnTo>
                <a:lnTo>
                  <a:pt x="242696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5954267"/>
            <a:ext cx="571500" cy="894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0459" y="5763767"/>
            <a:ext cx="1711452" cy="6751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5608" y="6477000"/>
            <a:ext cx="155447" cy="371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19400" y="5830823"/>
            <a:ext cx="763905" cy="1018540"/>
          </a:xfrm>
          <a:custGeom>
            <a:avLst/>
            <a:gdLst/>
            <a:ahLst/>
            <a:cxnLst/>
            <a:rect l="l" t="t" r="r" b="b"/>
            <a:pathLst>
              <a:path w="763904" h="1018540">
                <a:moveTo>
                  <a:pt x="725424" y="0"/>
                </a:moveTo>
                <a:lnTo>
                  <a:pt x="569849" y="57175"/>
                </a:lnTo>
                <a:lnTo>
                  <a:pt x="434975" y="123875"/>
                </a:lnTo>
                <a:lnTo>
                  <a:pt x="309499" y="200113"/>
                </a:lnTo>
                <a:lnTo>
                  <a:pt x="203200" y="285877"/>
                </a:lnTo>
                <a:lnTo>
                  <a:pt x="115824" y="381165"/>
                </a:lnTo>
                <a:lnTo>
                  <a:pt x="58674" y="484403"/>
                </a:lnTo>
                <a:lnTo>
                  <a:pt x="9525" y="589216"/>
                </a:lnTo>
                <a:lnTo>
                  <a:pt x="0" y="703567"/>
                </a:lnTo>
                <a:lnTo>
                  <a:pt x="9525" y="789330"/>
                </a:lnTo>
                <a:lnTo>
                  <a:pt x="28575" y="865568"/>
                </a:lnTo>
                <a:lnTo>
                  <a:pt x="68199" y="941797"/>
                </a:lnTo>
                <a:lnTo>
                  <a:pt x="115824" y="1018031"/>
                </a:lnTo>
                <a:lnTo>
                  <a:pt x="153924" y="1018031"/>
                </a:lnTo>
                <a:lnTo>
                  <a:pt x="106299" y="941797"/>
                </a:lnTo>
                <a:lnTo>
                  <a:pt x="68199" y="865568"/>
                </a:lnTo>
                <a:lnTo>
                  <a:pt x="38100" y="789330"/>
                </a:lnTo>
                <a:lnTo>
                  <a:pt x="28575" y="703567"/>
                </a:lnTo>
                <a:lnTo>
                  <a:pt x="38100" y="589216"/>
                </a:lnTo>
                <a:lnTo>
                  <a:pt x="87249" y="484403"/>
                </a:lnTo>
                <a:lnTo>
                  <a:pt x="144399" y="390690"/>
                </a:lnTo>
                <a:lnTo>
                  <a:pt x="231775" y="295402"/>
                </a:lnTo>
                <a:lnTo>
                  <a:pt x="338074" y="209638"/>
                </a:lnTo>
                <a:lnTo>
                  <a:pt x="463550" y="133413"/>
                </a:lnTo>
                <a:lnTo>
                  <a:pt x="609600" y="76238"/>
                </a:lnTo>
                <a:lnTo>
                  <a:pt x="763524" y="19062"/>
                </a:lnTo>
                <a:lnTo>
                  <a:pt x="7254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67500" y="5401055"/>
            <a:ext cx="1906524" cy="11597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3200" y="5343144"/>
            <a:ext cx="864107" cy="1170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07807" y="5334000"/>
            <a:ext cx="966216" cy="4008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8659" y="6361176"/>
            <a:ext cx="114300" cy="853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52131" y="6466332"/>
            <a:ext cx="1118616" cy="1706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70392" y="5800344"/>
            <a:ext cx="227075" cy="5410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4528" y="5753100"/>
            <a:ext cx="131064" cy="1432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56119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976" y="0"/>
                </a:moveTo>
                <a:lnTo>
                  <a:pt x="455675" y="9525"/>
                </a:lnTo>
                <a:lnTo>
                  <a:pt x="350900" y="28575"/>
                </a:lnTo>
                <a:lnTo>
                  <a:pt x="255650" y="57150"/>
                </a:lnTo>
                <a:lnTo>
                  <a:pt x="169925" y="104787"/>
                </a:lnTo>
                <a:lnTo>
                  <a:pt x="95250" y="152412"/>
                </a:lnTo>
                <a:lnTo>
                  <a:pt x="47625" y="209562"/>
                </a:lnTo>
                <a:lnTo>
                  <a:pt x="9525" y="276250"/>
                </a:lnTo>
                <a:lnTo>
                  <a:pt x="0" y="342925"/>
                </a:lnTo>
                <a:lnTo>
                  <a:pt x="9525" y="408025"/>
                </a:lnTo>
                <a:lnTo>
                  <a:pt x="47625" y="474700"/>
                </a:lnTo>
                <a:lnTo>
                  <a:pt x="95250" y="531863"/>
                </a:lnTo>
                <a:lnTo>
                  <a:pt x="169925" y="589013"/>
                </a:lnTo>
                <a:lnTo>
                  <a:pt x="255650" y="627126"/>
                </a:lnTo>
                <a:lnTo>
                  <a:pt x="350900" y="655701"/>
                </a:lnTo>
                <a:lnTo>
                  <a:pt x="455675" y="674751"/>
                </a:lnTo>
                <a:lnTo>
                  <a:pt x="569976" y="684276"/>
                </a:lnTo>
                <a:lnTo>
                  <a:pt x="682751" y="674751"/>
                </a:lnTo>
                <a:lnTo>
                  <a:pt x="735139" y="665226"/>
                </a:lnTo>
                <a:lnTo>
                  <a:pt x="569976" y="665226"/>
                </a:lnTo>
                <a:lnTo>
                  <a:pt x="465200" y="655701"/>
                </a:lnTo>
                <a:lnTo>
                  <a:pt x="360425" y="636651"/>
                </a:lnTo>
                <a:lnTo>
                  <a:pt x="274700" y="608063"/>
                </a:lnTo>
                <a:lnTo>
                  <a:pt x="188975" y="569963"/>
                </a:lnTo>
                <a:lnTo>
                  <a:pt x="133350" y="522338"/>
                </a:lnTo>
                <a:lnTo>
                  <a:pt x="76200" y="465175"/>
                </a:lnTo>
                <a:lnTo>
                  <a:pt x="47625" y="408025"/>
                </a:lnTo>
                <a:lnTo>
                  <a:pt x="38100" y="342925"/>
                </a:lnTo>
                <a:lnTo>
                  <a:pt x="47625" y="276250"/>
                </a:lnTo>
                <a:lnTo>
                  <a:pt x="76200" y="219100"/>
                </a:lnTo>
                <a:lnTo>
                  <a:pt x="133350" y="161937"/>
                </a:lnTo>
                <a:lnTo>
                  <a:pt x="188975" y="114312"/>
                </a:lnTo>
                <a:lnTo>
                  <a:pt x="274700" y="76212"/>
                </a:lnTo>
                <a:lnTo>
                  <a:pt x="360425" y="47625"/>
                </a:lnTo>
                <a:lnTo>
                  <a:pt x="465200" y="28575"/>
                </a:lnTo>
                <a:lnTo>
                  <a:pt x="569976" y="19050"/>
                </a:lnTo>
                <a:lnTo>
                  <a:pt x="758951" y="19050"/>
                </a:lnTo>
                <a:lnTo>
                  <a:pt x="569976" y="0"/>
                </a:lnTo>
                <a:close/>
              </a:path>
              <a:path w="1138554" h="684529">
                <a:moveTo>
                  <a:pt x="1128902" y="304825"/>
                </a:moveTo>
                <a:lnTo>
                  <a:pt x="1090802" y="314350"/>
                </a:lnTo>
                <a:lnTo>
                  <a:pt x="1100327" y="333400"/>
                </a:lnTo>
                <a:lnTo>
                  <a:pt x="1100327" y="342925"/>
                </a:lnTo>
                <a:lnTo>
                  <a:pt x="1090802" y="408025"/>
                </a:lnTo>
                <a:lnTo>
                  <a:pt x="1062227" y="465175"/>
                </a:lnTo>
                <a:lnTo>
                  <a:pt x="1005077" y="522338"/>
                </a:lnTo>
                <a:lnTo>
                  <a:pt x="949451" y="569963"/>
                </a:lnTo>
                <a:lnTo>
                  <a:pt x="863726" y="608063"/>
                </a:lnTo>
                <a:lnTo>
                  <a:pt x="778001" y="636651"/>
                </a:lnTo>
                <a:lnTo>
                  <a:pt x="673226" y="655701"/>
                </a:lnTo>
                <a:lnTo>
                  <a:pt x="569976" y="665226"/>
                </a:lnTo>
                <a:lnTo>
                  <a:pt x="735139" y="665226"/>
                </a:lnTo>
                <a:lnTo>
                  <a:pt x="787526" y="655701"/>
                </a:lnTo>
                <a:lnTo>
                  <a:pt x="892301" y="627126"/>
                </a:lnTo>
                <a:lnTo>
                  <a:pt x="968501" y="589013"/>
                </a:lnTo>
                <a:lnTo>
                  <a:pt x="1043177" y="531863"/>
                </a:lnTo>
                <a:lnTo>
                  <a:pt x="1090802" y="474700"/>
                </a:lnTo>
                <a:lnTo>
                  <a:pt x="1128902" y="408025"/>
                </a:lnTo>
                <a:lnTo>
                  <a:pt x="1138427" y="342925"/>
                </a:lnTo>
                <a:lnTo>
                  <a:pt x="1138427" y="323875"/>
                </a:lnTo>
                <a:lnTo>
                  <a:pt x="1128902" y="304825"/>
                </a:lnTo>
                <a:close/>
              </a:path>
              <a:path w="1138554" h="684529">
                <a:moveTo>
                  <a:pt x="758951" y="19050"/>
                </a:moveTo>
                <a:lnTo>
                  <a:pt x="569976" y="19050"/>
                </a:lnTo>
                <a:lnTo>
                  <a:pt x="663701" y="28575"/>
                </a:lnTo>
                <a:lnTo>
                  <a:pt x="758951" y="47625"/>
                </a:lnTo>
                <a:lnTo>
                  <a:pt x="844676" y="76212"/>
                </a:lnTo>
                <a:lnTo>
                  <a:pt x="920876" y="104787"/>
                </a:lnTo>
                <a:lnTo>
                  <a:pt x="930401" y="76212"/>
                </a:lnTo>
                <a:lnTo>
                  <a:pt x="758951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3719" y="5571744"/>
            <a:ext cx="1443227" cy="8458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45095" y="5544311"/>
            <a:ext cx="579120" cy="1036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5076" y="5647944"/>
            <a:ext cx="105155" cy="762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16140" y="5727191"/>
            <a:ext cx="822959" cy="5074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67956" y="5762244"/>
            <a:ext cx="707136" cy="4312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8247" y="5794247"/>
            <a:ext cx="612648" cy="3703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8352" y="5838444"/>
            <a:ext cx="472440" cy="2819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44740" y="5870447"/>
            <a:ext cx="353567" cy="2209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20940" y="5917691"/>
            <a:ext cx="201167" cy="1295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82000" y="5058155"/>
            <a:ext cx="608076" cy="1524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36864" y="4800600"/>
            <a:ext cx="409955" cy="8534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61119" y="4867655"/>
            <a:ext cx="96011" cy="2468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32876" y="5152644"/>
            <a:ext cx="304800" cy="289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0100" y="4829555"/>
            <a:ext cx="256031" cy="2956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14231" y="4829555"/>
            <a:ext cx="294132" cy="33375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85631" y="4853940"/>
            <a:ext cx="473964" cy="2956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42019" y="4898135"/>
            <a:ext cx="361187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77071" y="4919471"/>
            <a:ext cx="289559" cy="1615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21268" y="4936235"/>
            <a:ext cx="199643" cy="12953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63940" y="4960620"/>
            <a:ext cx="115824" cy="746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23032" y="333756"/>
            <a:ext cx="3334512" cy="123444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0"/>
              </a:lnSpc>
            </a:pPr>
            <a:r>
              <a:rPr spc="-20" dirty="0"/>
              <a:t>V</a:t>
            </a:r>
            <a:r>
              <a:rPr spc="-10" dirty="0"/>
              <a:t>oc</a:t>
            </a:r>
            <a:r>
              <a:rPr spc="-15" dirty="0"/>
              <a:t>a</a:t>
            </a:r>
            <a:r>
              <a:rPr spc="-5" dirty="0"/>
              <a:t>b</a:t>
            </a:r>
            <a:r>
              <a:rPr spc="-10" dirty="0"/>
              <a:t>ular</a:t>
            </a:r>
            <a:r>
              <a:rPr spc="-20" dirty="0"/>
              <a:t>y</a:t>
            </a:r>
          </a:p>
        </p:txBody>
      </p:sp>
      <p:sp>
        <p:nvSpPr>
          <p:cNvPr id="63" name="object 63"/>
          <p:cNvSpPr/>
          <p:nvPr/>
        </p:nvSpPr>
        <p:spPr>
          <a:xfrm>
            <a:off x="3258311" y="1133855"/>
            <a:ext cx="2663952" cy="8839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9600" y="12954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0" y="457200"/>
                </a:moveTo>
                <a:lnTo>
                  <a:pt x="1905000" y="457200"/>
                </a:lnTo>
                <a:lnTo>
                  <a:pt x="1905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54979" y="1157471"/>
            <a:ext cx="181419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215" dirty="0">
                <a:latin typeface="Times New Roman"/>
                <a:cs typeface="Times New Roman"/>
              </a:rPr>
              <a:t>s</a:t>
            </a:r>
            <a:r>
              <a:rPr sz="3300" spc="204" dirty="0">
                <a:latin typeface="Times New Roman"/>
                <a:cs typeface="Times New Roman"/>
              </a:rPr>
              <a:t>e</a:t>
            </a:r>
            <a:r>
              <a:rPr sz="3300" spc="260" dirty="0">
                <a:latin typeface="Times New Roman"/>
                <a:cs typeface="Times New Roman"/>
              </a:rPr>
              <a:t>qu</a:t>
            </a:r>
            <a:r>
              <a:rPr sz="3300" spc="204" dirty="0">
                <a:latin typeface="Times New Roman"/>
                <a:cs typeface="Times New Roman"/>
              </a:rPr>
              <a:t>e</a:t>
            </a:r>
            <a:r>
              <a:rPr sz="3300" spc="260" dirty="0">
                <a:latin typeface="Times New Roman"/>
                <a:cs typeface="Times New Roman"/>
              </a:rPr>
              <a:t>n</a:t>
            </a:r>
            <a:r>
              <a:rPr sz="3300" spc="204" dirty="0">
                <a:latin typeface="Times New Roman"/>
                <a:cs typeface="Times New Roman"/>
              </a:rPr>
              <a:t>c</a:t>
            </a:r>
            <a:r>
              <a:rPr sz="3300" spc="325" dirty="0">
                <a:latin typeface="Times New Roman"/>
                <a:cs typeface="Times New Roman"/>
              </a:rPr>
              <a:t>e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67400" y="1257300"/>
            <a:ext cx="1676400" cy="419100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3150"/>
              </a:lnSpc>
            </a:pPr>
            <a:r>
              <a:rPr sz="3050" spc="1425" dirty="0">
                <a:latin typeface="Times New Roman"/>
                <a:cs typeface="Times New Roman"/>
              </a:rPr>
              <a:t>term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5800" y="3962400"/>
            <a:ext cx="3505200" cy="567055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3740"/>
              </a:lnSpc>
            </a:pPr>
            <a:r>
              <a:rPr sz="3350" dirty="0">
                <a:latin typeface="Times New Roman"/>
                <a:cs typeface="Times New Roman"/>
              </a:rPr>
              <a:t>arithmetic</a:t>
            </a:r>
            <a:r>
              <a:rPr sz="3350" spc="-16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sequence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5800" y="4724400"/>
            <a:ext cx="5867400" cy="1066800"/>
          </a:xfrm>
          <a:custGeom>
            <a:avLst/>
            <a:gdLst/>
            <a:ahLst/>
            <a:cxnLst/>
            <a:rect l="l" t="t" r="r" b="b"/>
            <a:pathLst>
              <a:path w="5867400" h="1066800">
                <a:moveTo>
                  <a:pt x="0" y="1066800"/>
                </a:moveTo>
                <a:lnTo>
                  <a:pt x="5867400" y="1066800"/>
                </a:lnTo>
                <a:lnTo>
                  <a:pt x="58674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85800" y="4576182"/>
            <a:ext cx="5867400" cy="121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4580" marR="59690" indent="-1024890">
              <a:lnSpc>
                <a:spcPct val="125699"/>
              </a:lnSpc>
            </a:pPr>
            <a:r>
              <a:rPr sz="2950" spc="260" dirty="0">
                <a:latin typeface="Times New Roman"/>
                <a:cs typeface="Times New Roman"/>
              </a:rPr>
              <a:t>each</a:t>
            </a:r>
            <a:r>
              <a:rPr sz="2950" spc="100" dirty="0">
                <a:latin typeface="Times New Roman"/>
                <a:cs typeface="Times New Roman"/>
              </a:rPr>
              <a:t> </a:t>
            </a:r>
            <a:r>
              <a:rPr sz="2950" spc="270" dirty="0">
                <a:latin typeface="Times New Roman"/>
                <a:cs typeface="Times New Roman"/>
              </a:rPr>
              <a:t>term</a:t>
            </a:r>
            <a:r>
              <a:rPr sz="2950" spc="35" dirty="0">
                <a:latin typeface="Times New Roman"/>
                <a:cs typeface="Times New Roman"/>
              </a:rPr>
              <a:t> </a:t>
            </a:r>
            <a:r>
              <a:rPr sz="2950" spc="204" dirty="0">
                <a:latin typeface="Times New Roman"/>
                <a:cs typeface="Times New Roman"/>
              </a:rPr>
              <a:t>after</a:t>
            </a:r>
            <a:r>
              <a:rPr sz="2950" spc="95" dirty="0">
                <a:latin typeface="Times New Roman"/>
                <a:cs typeface="Times New Roman"/>
              </a:rPr>
              <a:t> </a:t>
            </a:r>
            <a:r>
              <a:rPr sz="2950" spc="250" dirty="0">
                <a:latin typeface="Times New Roman"/>
                <a:cs typeface="Times New Roman"/>
              </a:rPr>
              <a:t>the</a:t>
            </a:r>
            <a:r>
              <a:rPr sz="2950" spc="80" dirty="0">
                <a:latin typeface="Times New Roman"/>
                <a:cs typeface="Times New Roman"/>
              </a:rPr>
              <a:t> </a:t>
            </a:r>
            <a:r>
              <a:rPr sz="2950" spc="185" dirty="0">
                <a:latin typeface="Times New Roman"/>
                <a:cs typeface="Times New Roman"/>
              </a:rPr>
              <a:t>first</a:t>
            </a:r>
            <a:r>
              <a:rPr sz="2950" spc="125" dirty="0">
                <a:latin typeface="Times New Roman"/>
                <a:cs typeface="Times New Roman"/>
              </a:rPr>
              <a:t> </a:t>
            </a:r>
            <a:r>
              <a:rPr sz="2950" spc="210" dirty="0">
                <a:latin typeface="Times New Roman"/>
                <a:cs typeface="Times New Roman"/>
              </a:rPr>
              <a:t>is</a:t>
            </a:r>
            <a:r>
              <a:rPr sz="2950" spc="114" dirty="0">
                <a:latin typeface="Times New Roman"/>
                <a:cs typeface="Times New Roman"/>
              </a:rPr>
              <a:t> </a:t>
            </a:r>
            <a:r>
              <a:rPr sz="2950" spc="275" dirty="0">
                <a:latin typeface="Times New Roman"/>
                <a:cs typeface="Times New Roman"/>
              </a:rPr>
              <a:t>found  </a:t>
            </a:r>
            <a:r>
              <a:rPr sz="2950" spc="305" dirty="0">
                <a:latin typeface="Times New Roman"/>
                <a:cs typeface="Times New Roman"/>
              </a:rPr>
              <a:t>by </a:t>
            </a:r>
            <a:r>
              <a:rPr sz="2950" spc="265" dirty="0">
                <a:latin typeface="Times New Roman"/>
                <a:cs typeface="Times New Roman"/>
              </a:rPr>
              <a:t>adding </a:t>
            </a:r>
            <a:r>
              <a:rPr sz="2950" spc="290" dirty="0">
                <a:latin typeface="Times New Roman"/>
                <a:cs typeface="Times New Roman"/>
              </a:rPr>
              <a:t>a</a:t>
            </a:r>
            <a:r>
              <a:rPr sz="2950" spc="-450" dirty="0">
                <a:latin typeface="Times New Roman"/>
                <a:cs typeface="Times New Roman"/>
              </a:rPr>
              <a:t> </a:t>
            </a:r>
            <a:r>
              <a:rPr sz="2950" spc="240" dirty="0">
                <a:solidFill>
                  <a:srgbClr val="FF007E"/>
                </a:solidFill>
                <a:latin typeface="Times New Roman"/>
                <a:cs typeface="Times New Roman"/>
              </a:rPr>
              <a:t>constant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91200" y="1828800"/>
            <a:ext cx="2601595" cy="121793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54610" indent="6985">
              <a:lnSpc>
                <a:spcPts val="3760"/>
              </a:lnSpc>
            </a:pPr>
            <a:r>
              <a:rPr sz="3400" spc="90" dirty="0">
                <a:latin typeface="Times New Roman"/>
                <a:cs typeface="Times New Roman"/>
              </a:rPr>
              <a:t>each</a:t>
            </a:r>
            <a:r>
              <a:rPr sz="3400" spc="-60" dirty="0">
                <a:latin typeface="Times New Roman"/>
                <a:cs typeface="Times New Roman"/>
              </a:rPr>
              <a:t> </a:t>
            </a:r>
            <a:r>
              <a:rPr sz="3400" spc="100" dirty="0">
                <a:latin typeface="Times New Roman"/>
                <a:cs typeface="Times New Roman"/>
              </a:rPr>
              <a:t>number</a:t>
            </a:r>
            <a:endParaRPr sz="34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994"/>
              </a:spcBef>
            </a:pPr>
            <a:r>
              <a:rPr sz="3400" spc="105" dirty="0">
                <a:latin typeface="Times New Roman"/>
                <a:cs typeface="Times New Roman"/>
              </a:rPr>
              <a:t>in </a:t>
            </a:r>
            <a:r>
              <a:rPr sz="3400" spc="120" dirty="0">
                <a:latin typeface="Times New Roman"/>
                <a:cs typeface="Times New Roman"/>
              </a:rPr>
              <a:t>a</a:t>
            </a:r>
            <a:r>
              <a:rPr sz="3400" spc="-135" dirty="0">
                <a:latin typeface="Times New Roman"/>
                <a:cs typeface="Times New Roman"/>
              </a:rPr>
              <a:t> </a:t>
            </a:r>
            <a:r>
              <a:rPr sz="3400" spc="90" dirty="0">
                <a:latin typeface="Times New Roman"/>
                <a:cs typeface="Times New Roman"/>
              </a:rPr>
              <a:t>sequence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9600" y="1905000"/>
            <a:ext cx="3369945" cy="1219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 indent="-40005">
              <a:lnSpc>
                <a:spcPts val="3760"/>
              </a:lnSpc>
            </a:pPr>
            <a:r>
              <a:rPr sz="3400" spc="60" dirty="0">
                <a:latin typeface="Times New Roman"/>
                <a:cs typeface="Times New Roman"/>
              </a:rPr>
              <a:t>list </a:t>
            </a:r>
            <a:r>
              <a:rPr sz="3400" spc="100" dirty="0">
                <a:latin typeface="Times New Roman"/>
                <a:cs typeface="Times New Roman"/>
              </a:rPr>
              <a:t>of </a:t>
            </a:r>
            <a:r>
              <a:rPr sz="3400" spc="95" dirty="0">
                <a:latin typeface="Times New Roman"/>
                <a:cs typeface="Times New Roman"/>
              </a:rPr>
              <a:t>numbers</a:t>
            </a:r>
            <a:r>
              <a:rPr sz="3400" spc="-105" dirty="0">
                <a:latin typeface="Times New Roman"/>
                <a:cs typeface="Times New Roman"/>
              </a:rPr>
              <a:t> </a:t>
            </a:r>
            <a:r>
              <a:rPr sz="3400" spc="100" dirty="0">
                <a:latin typeface="Times New Roman"/>
                <a:cs typeface="Times New Roman"/>
              </a:rPr>
              <a:t>in</a:t>
            </a:r>
            <a:endParaRPr sz="34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1000"/>
              </a:spcBef>
            </a:pPr>
            <a:r>
              <a:rPr sz="3400" spc="120" dirty="0">
                <a:latin typeface="Times New Roman"/>
                <a:cs typeface="Times New Roman"/>
              </a:rPr>
              <a:t>a </a:t>
            </a:r>
            <a:r>
              <a:rPr sz="3400" spc="70" dirty="0">
                <a:latin typeface="Times New Roman"/>
                <a:cs typeface="Times New Roman"/>
              </a:rPr>
              <a:t>particular</a:t>
            </a:r>
            <a:r>
              <a:rPr sz="3400" spc="-130" dirty="0">
                <a:latin typeface="Times New Roman"/>
                <a:cs typeface="Times New Roman"/>
              </a:rPr>
              <a:t> </a:t>
            </a:r>
            <a:r>
              <a:rPr sz="3400" spc="80" dirty="0">
                <a:latin typeface="Times New Roman"/>
                <a:cs typeface="Times New Roman"/>
              </a:rPr>
              <a:t>order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10362" y="1829561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68161" y="1753361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5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6562" y="4648961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91334"/>
            <a:ext cx="146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spc="-70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848" y="304800"/>
            <a:ext cx="5021580" cy="113855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3504"/>
              </a:lnSpc>
            </a:pPr>
            <a:r>
              <a:rPr sz="3150" spc="5" dirty="0">
                <a:latin typeface="Times New Roman"/>
                <a:cs typeface="Times New Roman"/>
              </a:rPr>
              <a:t>Find </a:t>
            </a:r>
            <a:r>
              <a:rPr sz="3150" spc="15" dirty="0">
                <a:latin typeface="Times New Roman"/>
                <a:cs typeface="Times New Roman"/>
              </a:rPr>
              <a:t>the </a:t>
            </a:r>
            <a:r>
              <a:rPr sz="3150" spc="5" dirty="0">
                <a:latin typeface="Times New Roman"/>
                <a:cs typeface="Times New Roman"/>
              </a:rPr>
              <a:t>next four </a:t>
            </a:r>
            <a:r>
              <a:rPr sz="3150" spc="-5" dirty="0">
                <a:latin typeface="Times New Roman"/>
                <a:cs typeface="Times New Roman"/>
              </a:rPr>
              <a:t>terms </a:t>
            </a:r>
            <a:r>
              <a:rPr sz="3150" spc="15" dirty="0">
                <a:latin typeface="Times New Roman"/>
                <a:cs typeface="Times New Roman"/>
              </a:rPr>
              <a:t>of</a:t>
            </a:r>
            <a:r>
              <a:rPr sz="3150" spc="-229" dirty="0">
                <a:latin typeface="Times New Roman"/>
                <a:cs typeface="Times New Roman"/>
              </a:rPr>
              <a:t> </a:t>
            </a:r>
            <a:r>
              <a:rPr sz="3150" spc="15" dirty="0">
                <a:latin typeface="Times New Roman"/>
                <a:cs typeface="Times New Roman"/>
              </a:rPr>
              <a:t>the</a:t>
            </a:r>
            <a:endParaRPr sz="3150">
              <a:latin typeface="Times New Roman"/>
              <a:cs typeface="Times New Roman"/>
            </a:endParaRPr>
          </a:p>
          <a:p>
            <a:pPr marL="15875" algn="ctr">
              <a:lnSpc>
                <a:spcPct val="100000"/>
              </a:lnSpc>
              <a:spcBef>
                <a:spcPts val="965"/>
              </a:spcBef>
            </a:pPr>
            <a:r>
              <a:rPr sz="3150" dirty="0">
                <a:latin typeface="Times New Roman"/>
                <a:cs typeface="Times New Roman"/>
              </a:rPr>
              <a:t>arithmetic</a:t>
            </a:r>
            <a:r>
              <a:rPr sz="3150" spc="-80" dirty="0">
                <a:latin typeface="Times New Roman"/>
                <a:cs typeface="Times New Roman"/>
              </a:rPr>
              <a:t> </a:t>
            </a:r>
            <a:r>
              <a:rPr sz="3150" spc="-5" dirty="0">
                <a:latin typeface="Times New Roman"/>
                <a:cs typeface="Times New Roman"/>
              </a:rPr>
              <a:t>sequence.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3228" y="1791334"/>
            <a:ext cx="146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spc="-70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286000"/>
            <a:ext cx="2514600" cy="6096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4020"/>
              </a:lnSpc>
            </a:pPr>
            <a:r>
              <a:rPr sz="3600" spc="70" dirty="0">
                <a:latin typeface="Symbol"/>
                <a:cs typeface="Symbol"/>
              </a:rPr>
              <a:t></a:t>
            </a:r>
            <a:r>
              <a:rPr sz="3600" spc="70" dirty="0">
                <a:latin typeface="Times New Roman"/>
                <a:cs typeface="Times New Roman"/>
              </a:rPr>
              <a:t>8,</a:t>
            </a:r>
            <a:r>
              <a:rPr sz="3600" spc="-49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Symbol"/>
                <a:cs typeface="Symbol"/>
              </a:rPr>
              <a:t></a:t>
            </a:r>
            <a:r>
              <a:rPr sz="3600" spc="90" dirty="0">
                <a:latin typeface="Times New Roman"/>
                <a:cs typeface="Times New Roman"/>
              </a:rPr>
              <a:t>6,</a:t>
            </a:r>
            <a:r>
              <a:rPr sz="3600" spc="-505" dirty="0">
                <a:latin typeface="Times New Roman"/>
                <a:cs typeface="Times New Roman"/>
              </a:rPr>
              <a:t> </a:t>
            </a:r>
            <a:r>
              <a:rPr sz="3600" spc="110" dirty="0">
                <a:latin typeface="Symbol"/>
                <a:cs typeface="Symbol"/>
              </a:rPr>
              <a:t></a:t>
            </a:r>
            <a:r>
              <a:rPr sz="3600" spc="110" dirty="0">
                <a:latin typeface="Times New Roman"/>
                <a:cs typeface="Times New Roman"/>
              </a:rPr>
              <a:t>4,...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7503" y="2286000"/>
            <a:ext cx="1614170" cy="66167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ts val="4365"/>
              </a:lnSpc>
            </a:pPr>
            <a:r>
              <a:rPr sz="3900" dirty="0">
                <a:latin typeface="Times New Roman"/>
                <a:cs typeface="Times New Roman"/>
              </a:rPr>
              <a:t>5,3,1,...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102456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051" y="381000"/>
            <a:ext cx="946404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851" y="1080516"/>
            <a:ext cx="7737348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0656" y="1108328"/>
            <a:ext cx="7682865" cy="0"/>
          </a:xfrm>
          <a:custGeom>
            <a:avLst/>
            <a:gdLst/>
            <a:ahLst/>
            <a:cxnLst/>
            <a:rect l="l" t="t" r="r" b="b"/>
            <a:pathLst>
              <a:path w="7682865">
                <a:moveTo>
                  <a:pt x="0" y="0"/>
                </a:moveTo>
                <a:lnTo>
                  <a:pt x="7682458" y="0"/>
                </a:lnTo>
              </a:path>
            </a:pathLst>
          </a:custGeom>
          <a:ln w="365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" y="443483"/>
            <a:ext cx="742188" cy="765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3188" y="381000"/>
            <a:ext cx="7639811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8210" y="528954"/>
            <a:ext cx="7706359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9455" algn="l"/>
              </a:tabLst>
            </a:pPr>
            <a:r>
              <a:rPr sz="4000" dirty="0">
                <a:solidFill>
                  <a:srgbClr val="CCEBFF"/>
                </a:solidFill>
                <a:latin typeface="Arial"/>
                <a:cs typeface="Arial"/>
              </a:rPr>
              <a:t>n</a:t>
            </a:r>
            <a:r>
              <a:rPr sz="3975" baseline="25157" dirty="0">
                <a:solidFill>
                  <a:srgbClr val="CCEBFF"/>
                </a:solidFill>
                <a:latin typeface="Arial"/>
                <a:cs typeface="Arial"/>
              </a:rPr>
              <a:t>th	</a:t>
            </a:r>
            <a:r>
              <a:rPr sz="4000" spc="-5" dirty="0">
                <a:solidFill>
                  <a:srgbClr val="CCEBFF"/>
                </a:solidFill>
                <a:latin typeface="Arial"/>
                <a:cs typeface="Arial"/>
              </a:rPr>
              <a:t>term of an arithmetic</a:t>
            </a:r>
            <a:r>
              <a:rPr sz="4000" spc="2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CCEBFF"/>
                </a:solidFill>
                <a:latin typeface="Arial"/>
                <a:cs typeface="Arial"/>
              </a:rPr>
              <a:t>sequence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0" y="1371600"/>
            <a:ext cx="3733800" cy="609600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ts val="3840"/>
              </a:lnSpc>
              <a:tabLst>
                <a:tab pos="690245" algn="l"/>
              </a:tabLst>
            </a:pPr>
            <a:r>
              <a:rPr sz="3200" i="1" spc="434" dirty="0">
                <a:latin typeface="Times New Roman"/>
                <a:cs typeface="Times New Roman"/>
              </a:rPr>
              <a:t>a</a:t>
            </a:r>
            <a:r>
              <a:rPr sz="2775" i="1" spc="652" baseline="-25525" dirty="0">
                <a:latin typeface="Times New Roman"/>
                <a:cs typeface="Times New Roman"/>
              </a:rPr>
              <a:t>n	</a:t>
            </a:r>
            <a:r>
              <a:rPr sz="3200" spc="675" dirty="0">
                <a:latin typeface="Symbol"/>
                <a:cs typeface="Symbol"/>
              </a:rPr>
              <a:t>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i="1" spc="305" dirty="0">
                <a:latin typeface="Times New Roman"/>
                <a:cs typeface="Times New Roman"/>
              </a:rPr>
              <a:t>a</a:t>
            </a:r>
            <a:r>
              <a:rPr sz="2775" spc="457" baseline="-25525" dirty="0">
                <a:latin typeface="Times New Roman"/>
                <a:cs typeface="Times New Roman"/>
              </a:rPr>
              <a:t>1</a:t>
            </a:r>
            <a:r>
              <a:rPr sz="2775" spc="622" baseline="-25525" dirty="0">
                <a:latin typeface="Times New Roman"/>
                <a:cs typeface="Times New Roman"/>
              </a:rPr>
              <a:t> </a:t>
            </a:r>
            <a:r>
              <a:rPr sz="3200" spc="675" dirty="0">
                <a:latin typeface="Symbol"/>
                <a:cs typeface="Symbol"/>
              </a:rPr>
              <a:t></a:t>
            </a:r>
            <a:r>
              <a:rPr sz="3200" spc="-195" dirty="0">
                <a:latin typeface="Times New Roman"/>
                <a:cs typeface="Times New Roman"/>
              </a:rPr>
              <a:t> </a:t>
            </a:r>
            <a:r>
              <a:rPr sz="3200" spc="530" dirty="0">
                <a:latin typeface="Times New Roman"/>
                <a:cs typeface="Times New Roman"/>
              </a:rPr>
              <a:t>(</a:t>
            </a:r>
            <a:r>
              <a:rPr sz="3200" i="1" spc="530" dirty="0">
                <a:latin typeface="Times New Roman"/>
                <a:cs typeface="Times New Roman"/>
              </a:rPr>
              <a:t>n</a:t>
            </a:r>
            <a:r>
              <a:rPr sz="3200" i="1" spc="-175" dirty="0">
                <a:latin typeface="Times New Roman"/>
                <a:cs typeface="Times New Roman"/>
              </a:rPr>
              <a:t> </a:t>
            </a:r>
            <a:r>
              <a:rPr sz="3200" spc="520" dirty="0">
                <a:latin typeface="Symbol"/>
                <a:cs typeface="Symbol"/>
              </a:rPr>
              <a:t></a:t>
            </a:r>
            <a:r>
              <a:rPr sz="3200" spc="520" dirty="0">
                <a:latin typeface="Times New Roman"/>
                <a:cs typeface="Times New Roman"/>
              </a:rPr>
              <a:t>1)</a:t>
            </a:r>
            <a:r>
              <a:rPr sz="3200" i="1" spc="520" dirty="0"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0" y="2286000"/>
            <a:ext cx="5486400" cy="96646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70"/>
              </a:lnSpc>
            </a:pPr>
            <a:r>
              <a:rPr sz="2650" spc="5" dirty="0">
                <a:latin typeface="Times New Roman"/>
                <a:cs typeface="Times New Roman"/>
              </a:rPr>
              <a:t>generalizes </a:t>
            </a:r>
            <a:r>
              <a:rPr sz="2650" spc="25" dirty="0">
                <a:latin typeface="Times New Roman"/>
                <a:cs typeface="Times New Roman"/>
              </a:rPr>
              <a:t>the </a:t>
            </a:r>
            <a:r>
              <a:rPr sz="2650" spc="10" dirty="0">
                <a:latin typeface="Times New Roman"/>
                <a:cs typeface="Times New Roman"/>
              </a:rPr>
              <a:t>pattern </a:t>
            </a:r>
            <a:r>
              <a:rPr sz="2650" spc="30" dirty="0">
                <a:latin typeface="Times New Roman"/>
                <a:cs typeface="Times New Roman"/>
              </a:rPr>
              <a:t>in </a:t>
            </a:r>
            <a:r>
              <a:rPr sz="2650" spc="25" dirty="0">
                <a:latin typeface="Times New Roman"/>
                <a:cs typeface="Times New Roman"/>
              </a:rPr>
              <a:t>the </a:t>
            </a:r>
            <a:r>
              <a:rPr sz="2650" spc="20" dirty="0">
                <a:latin typeface="Times New Roman"/>
                <a:cs typeface="Times New Roman"/>
              </a:rPr>
              <a:t>way</a:t>
            </a:r>
            <a:r>
              <a:rPr sz="2650" spc="-350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Times New Roman"/>
                <a:cs typeface="Times New Roman"/>
              </a:rPr>
              <a:t>terms</a:t>
            </a: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650" spc="25" dirty="0">
                <a:latin typeface="Times New Roman"/>
                <a:cs typeface="Times New Roman"/>
              </a:rPr>
              <a:t>of </a:t>
            </a:r>
            <a:r>
              <a:rPr sz="2650" spc="20" dirty="0">
                <a:latin typeface="Times New Roman"/>
                <a:cs typeface="Times New Roman"/>
              </a:rPr>
              <a:t>an </a:t>
            </a:r>
            <a:r>
              <a:rPr sz="2650" spc="10" dirty="0">
                <a:latin typeface="Times New Roman"/>
                <a:cs typeface="Times New Roman"/>
              </a:rPr>
              <a:t>arithmetic sequence are</a:t>
            </a:r>
            <a:r>
              <a:rPr sz="2650" spc="-220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Times New Roman"/>
                <a:cs typeface="Times New Roman"/>
              </a:rPr>
              <a:t>formed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3657600"/>
            <a:ext cx="685800" cy="500380"/>
          </a:xfrm>
          <a:custGeom>
            <a:avLst/>
            <a:gdLst/>
            <a:ahLst/>
            <a:cxnLst/>
            <a:rect l="l" t="t" r="r" b="b"/>
            <a:pathLst>
              <a:path w="685800" h="500379">
                <a:moveTo>
                  <a:pt x="0" y="499872"/>
                </a:moveTo>
                <a:lnTo>
                  <a:pt x="685800" y="499872"/>
                </a:lnTo>
                <a:lnTo>
                  <a:pt x="685800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1132" y="3476242"/>
            <a:ext cx="56070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60" dirty="0">
                <a:latin typeface="Times New Roman"/>
                <a:cs typeface="Times New Roman"/>
              </a:rPr>
              <a:t>n</a:t>
            </a:r>
            <a:r>
              <a:rPr sz="4300" spc="-405" dirty="0">
                <a:latin typeface="Times New Roman"/>
                <a:cs typeface="Times New Roman"/>
              </a:rPr>
              <a:t> </a:t>
            </a:r>
            <a:r>
              <a:rPr sz="4300" spc="35" dirty="0">
                <a:latin typeface="Times New Roman"/>
                <a:cs typeface="Times New Roman"/>
              </a:rPr>
              <a:t>: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7800" y="5105400"/>
            <a:ext cx="838200" cy="728980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254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0"/>
              </a:spcBef>
              <a:tabLst>
                <a:tab pos="650875" algn="l"/>
              </a:tabLst>
            </a:pPr>
            <a:r>
              <a:rPr sz="3800" spc="305" dirty="0">
                <a:latin typeface="Times New Roman"/>
                <a:cs typeface="Times New Roman"/>
              </a:rPr>
              <a:t>a</a:t>
            </a:r>
            <a:r>
              <a:rPr sz="3300" spc="457" baseline="-25252" dirty="0">
                <a:latin typeface="Times New Roman"/>
                <a:cs typeface="Times New Roman"/>
              </a:rPr>
              <a:t>n	</a:t>
            </a:r>
            <a:r>
              <a:rPr sz="3800" spc="100" dirty="0">
                <a:latin typeface="Times New Roman"/>
                <a:cs typeface="Times New Roman"/>
              </a:rPr>
              <a:t>: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6400" y="5943600"/>
            <a:ext cx="609600" cy="6096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4600"/>
              </a:lnSpc>
            </a:pPr>
            <a:r>
              <a:rPr sz="4100" spc="10" dirty="0">
                <a:latin typeface="Times New Roman"/>
                <a:cs typeface="Times New Roman"/>
              </a:rPr>
              <a:t>d</a:t>
            </a:r>
            <a:r>
              <a:rPr sz="4100" spc="-420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: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4000" y="4267200"/>
            <a:ext cx="794385" cy="72898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54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0"/>
              </a:spcBef>
            </a:pPr>
            <a:r>
              <a:rPr sz="3800" spc="170" dirty="0">
                <a:latin typeface="Times New Roman"/>
                <a:cs typeface="Times New Roman"/>
              </a:rPr>
              <a:t>a</a:t>
            </a:r>
            <a:r>
              <a:rPr sz="3300" spc="254" baseline="-25252" dirty="0">
                <a:latin typeface="Times New Roman"/>
                <a:cs typeface="Times New Roman"/>
              </a:rPr>
              <a:t>1</a:t>
            </a:r>
            <a:r>
              <a:rPr sz="3300" spc="322" baseline="-25252" dirty="0">
                <a:latin typeface="Times New Roman"/>
                <a:cs typeface="Times New Roman"/>
              </a:rPr>
              <a:t> </a:t>
            </a:r>
            <a:r>
              <a:rPr sz="3800" spc="100" dirty="0">
                <a:latin typeface="Times New Roman"/>
                <a:cs typeface="Times New Roman"/>
              </a:rPr>
              <a:t>: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20" y="767865"/>
            <a:ext cx="7096359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7876" y="6429755"/>
            <a:ext cx="284988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" y="4267200"/>
            <a:ext cx="9140952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3684" y="6048755"/>
            <a:ext cx="844295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6167" y="6096000"/>
            <a:ext cx="717804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6084" y="6146291"/>
            <a:ext cx="545591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8567" y="6184391"/>
            <a:ext cx="416052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3432" y="6225540"/>
            <a:ext cx="304800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6900" y="5897879"/>
            <a:ext cx="608076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7400" y="6620256"/>
            <a:ext cx="705611" cy="105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0700" y="6201155"/>
            <a:ext cx="141732" cy="342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7755" y="5945123"/>
            <a:ext cx="1190244" cy="7315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9944" y="5907023"/>
            <a:ext cx="152400" cy="472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8776" y="6268211"/>
            <a:ext cx="132587" cy="83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1211" y="6245352"/>
            <a:ext cx="1011936" cy="598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2840" y="6283452"/>
            <a:ext cx="862584" cy="527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7035" y="6316979"/>
            <a:ext cx="794003" cy="4739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9708" y="6345935"/>
            <a:ext cx="704088" cy="408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5615" y="6358128"/>
            <a:ext cx="656844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9435" y="6391655"/>
            <a:ext cx="484631" cy="304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0396" y="6438900"/>
            <a:ext cx="361188" cy="2148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5552" y="6504431"/>
            <a:ext cx="143256" cy="944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4132" y="6067044"/>
            <a:ext cx="711707" cy="295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00044" y="6115811"/>
            <a:ext cx="1415795" cy="7330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5555" y="6077711"/>
            <a:ext cx="646176" cy="771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1164" y="6420611"/>
            <a:ext cx="172212" cy="3992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2696" y="5850635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578" y="0"/>
                </a:moveTo>
                <a:lnTo>
                  <a:pt x="590676" y="19024"/>
                </a:lnTo>
                <a:lnTo>
                  <a:pt x="368426" y="57061"/>
                </a:lnTo>
                <a:lnTo>
                  <a:pt x="174625" y="123621"/>
                </a:lnTo>
                <a:lnTo>
                  <a:pt x="0" y="209219"/>
                </a:lnTo>
                <a:lnTo>
                  <a:pt x="30225" y="237743"/>
                </a:lnTo>
                <a:lnTo>
                  <a:pt x="193675" y="152158"/>
                </a:lnTo>
                <a:lnTo>
                  <a:pt x="387476" y="85585"/>
                </a:lnTo>
                <a:lnTo>
                  <a:pt x="600201" y="47548"/>
                </a:lnTo>
                <a:lnTo>
                  <a:pt x="822578" y="28524"/>
                </a:lnTo>
                <a:lnTo>
                  <a:pt x="1150390" y="28524"/>
                </a:lnTo>
                <a:lnTo>
                  <a:pt x="1092453" y="19024"/>
                </a:lnTo>
                <a:lnTo>
                  <a:pt x="822578" y="0"/>
                </a:lnTo>
                <a:close/>
              </a:path>
              <a:path w="1325879" h="238125">
                <a:moveTo>
                  <a:pt x="1150390" y="28524"/>
                </a:moveTo>
                <a:lnTo>
                  <a:pt x="822578" y="28524"/>
                </a:lnTo>
                <a:lnTo>
                  <a:pt x="1082928" y="47548"/>
                </a:lnTo>
                <a:lnTo>
                  <a:pt x="1198879" y="66573"/>
                </a:lnTo>
                <a:lnTo>
                  <a:pt x="1314703" y="95097"/>
                </a:lnTo>
                <a:lnTo>
                  <a:pt x="1325879" y="66573"/>
                </a:lnTo>
                <a:lnTo>
                  <a:pt x="1208404" y="38036"/>
                </a:lnTo>
                <a:lnTo>
                  <a:pt x="1150390" y="28524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4179" y="61173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80" h="731520">
                <a:moveTo>
                  <a:pt x="242696" y="0"/>
                </a:moveTo>
                <a:lnTo>
                  <a:pt x="136397" y="95211"/>
                </a:lnTo>
                <a:lnTo>
                  <a:pt x="68199" y="190411"/>
                </a:lnTo>
                <a:lnTo>
                  <a:pt x="20574" y="303085"/>
                </a:lnTo>
                <a:lnTo>
                  <a:pt x="0" y="417334"/>
                </a:lnTo>
                <a:lnTo>
                  <a:pt x="9525" y="503021"/>
                </a:lnTo>
                <a:lnTo>
                  <a:pt x="39624" y="579183"/>
                </a:lnTo>
                <a:lnTo>
                  <a:pt x="77724" y="655351"/>
                </a:lnTo>
                <a:lnTo>
                  <a:pt x="136397" y="731519"/>
                </a:lnTo>
                <a:lnTo>
                  <a:pt x="193547" y="731519"/>
                </a:lnTo>
                <a:lnTo>
                  <a:pt x="136397" y="655351"/>
                </a:lnTo>
                <a:lnTo>
                  <a:pt x="87249" y="579183"/>
                </a:lnTo>
                <a:lnTo>
                  <a:pt x="58674" y="503021"/>
                </a:lnTo>
                <a:lnTo>
                  <a:pt x="49149" y="417334"/>
                </a:lnTo>
                <a:lnTo>
                  <a:pt x="68199" y="303085"/>
                </a:lnTo>
                <a:lnTo>
                  <a:pt x="106299" y="207873"/>
                </a:lnTo>
                <a:lnTo>
                  <a:pt x="184022" y="114249"/>
                </a:lnTo>
                <a:lnTo>
                  <a:pt x="271271" y="28562"/>
                </a:lnTo>
                <a:lnTo>
                  <a:pt x="242696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5954267"/>
            <a:ext cx="571500" cy="894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0459" y="5763767"/>
            <a:ext cx="1711452" cy="6751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5608" y="6477000"/>
            <a:ext cx="155447" cy="371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19400" y="5830823"/>
            <a:ext cx="763905" cy="1018540"/>
          </a:xfrm>
          <a:custGeom>
            <a:avLst/>
            <a:gdLst/>
            <a:ahLst/>
            <a:cxnLst/>
            <a:rect l="l" t="t" r="r" b="b"/>
            <a:pathLst>
              <a:path w="763904" h="1018540">
                <a:moveTo>
                  <a:pt x="725424" y="0"/>
                </a:moveTo>
                <a:lnTo>
                  <a:pt x="569849" y="57175"/>
                </a:lnTo>
                <a:lnTo>
                  <a:pt x="434975" y="123875"/>
                </a:lnTo>
                <a:lnTo>
                  <a:pt x="309499" y="200113"/>
                </a:lnTo>
                <a:lnTo>
                  <a:pt x="203200" y="285877"/>
                </a:lnTo>
                <a:lnTo>
                  <a:pt x="115824" y="381165"/>
                </a:lnTo>
                <a:lnTo>
                  <a:pt x="58674" y="484403"/>
                </a:lnTo>
                <a:lnTo>
                  <a:pt x="9525" y="589216"/>
                </a:lnTo>
                <a:lnTo>
                  <a:pt x="0" y="703567"/>
                </a:lnTo>
                <a:lnTo>
                  <a:pt x="9525" y="789330"/>
                </a:lnTo>
                <a:lnTo>
                  <a:pt x="28575" y="865568"/>
                </a:lnTo>
                <a:lnTo>
                  <a:pt x="68199" y="941797"/>
                </a:lnTo>
                <a:lnTo>
                  <a:pt x="115824" y="1018031"/>
                </a:lnTo>
                <a:lnTo>
                  <a:pt x="153924" y="1018031"/>
                </a:lnTo>
                <a:lnTo>
                  <a:pt x="106299" y="941797"/>
                </a:lnTo>
                <a:lnTo>
                  <a:pt x="68199" y="865568"/>
                </a:lnTo>
                <a:lnTo>
                  <a:pt x="38100" y="789330"/>
                </a:lnTo>
                <a:lnTo>
                  <a:pt x="28575" y="703567"/>
                </a:lnTo>
                <a:lnTo>
                  <a:pt x="38100" y="589216"/>
                </a:lnTo>
                <a:lnTo>
                  <a:pt x="87249" y="484403"/>
                </a:lnTo>
                <a:lnTo>
                  <a:pt x="144399" y="390690"/>
                </a:lnTo>
                <a:lnTo>
                  <a:pt x="231775" y="295402"/>
                </a:lnTo>
                <a:lnTo>
                  <a:pt x="338074" y="209638"/>
                </a:lnTo>
                <a:lnTo>
                  <a:pt x="463550" y="133413"/>
                </a:lnTo>
                <a:lnTo>
                  <a:pt x="609600" y="76238"/>
                </a:lnTo>
                <a:lnTo>
                  <a:pt x="763524" y="19062"/>
                </a:lnTo>
                <a:lnTo>
                  <a:pt x="7254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67500" y="5401055"/>
            <a:ext cx="1906524" cy="11597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3200" y="5343144"/>
            <a:ext cx="864107" cy="1170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07807" y="5334000"/>
            <a:ext cx="966216" cy="4008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8659" y="6361176"/>
            <a:ext cx="114300" cy="853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52131" y="6466332"/>
            <a:ext cx="1118616" cy="1706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70392" y="5800344"/>
            <a:ext cx="227075" cy="5410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4528" y="5753100"/>
            <a:ext cx="131064" cy="1432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56119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976" y="0"/>
                </a:moveTo>
                <a:lnTo>
                  <a:pt x="455675" y="9525"/>
                </a:lnTo>
                <a:lnTo>
                  <a:pt x="350900" y="28575"/>
                </a:lnTo>
                <a:lnTo>
                  <a:pt x="255650" y="57150"/>
                </a:lnTo>
                <a:lnTo>
                  <a:pt x="169925" y="104787"/>
                </a:lnTo>
                <a:lnTo>
                  <a:pt x="95250" y="152412"/>
                </a:lnTo>
                <a:lnTo>
                  <a:pt x="47625" y="209562"/>
                </a:lnTo>
                <a:lnTo>
                  <a:pt x="9525" y="276250"/>
                </a:lnTo>
                <a:lnTo>
                  <a:pt x="0" y="342925"/>
                </a:lnTo>
                <a:lnTo>
                  <a:pt x="9525" y="408025"/>
                </a:lnTo>
                <a:lnTo>
                  <a:pt x="47625" y="474700"/>
                </a:lnTo>
                <a:lnTo>
                  <a:pt x="95250" y="531863"/>
                </a:lnTo>
                <a:lnTo>
                  <a:pt x="169925" y="589013"/>
                </a:lnTo>
                <a:lnTo>
                  <a:pt x="255650" y="627126"/>
                </a:lnTo>
                <a:lnTo>
                  <a:pt x="350900" y="655701"/>
                </a:lnTo>
                <a:lnTo>
                  <a:pt x="455675" y="674751"/>
                </a:lnTo>
                <a:lnTo>
                  <a:pt x="569976" y="684276"/>
                </a:lnTo>
                <a:lnTo>
                  <a:pt x="682751" y="674751"/>
                </a:lnTo>
                <a:lnTo>
                  <a:pt x="735139" y="665226"/>
                </a:lnTo>
                <a:lnTo>
                  <a:pt x="569976" y="665226"/>
                </a:lnTo>
                <a:lnTo>
                  <a:pt x="465200" y="655701"/>
                </a:lnTo>
                <a:lnTo>
                  <a:pt x="360425" y="636651"/>
                </a:lnTo>
                <a:lnTo>
                  <a:pt x="274700" y="608063"/>
                </a:lnTo>
                <a:lnTo>
                  <a:pt x="188975" y="569963"/>
                </a:lnTo>
                <a:lnTo>
                  <a:pt x="133350" y="522338"/>
                </a:lnTo>
                <a:lnTo>
                  <a:pt x="76200" y="465175"/>
                </a:lnTo>
                <a:lnTo>
                  <a:pt x="47625" y="408025"/>
                </a:lnTo>
                <a:lnTo>
                  <a:pt x="38100" y="342925"/>
                </a:lnTo>
                <a:lnTo>
                  <a:pt x="47625" y="276250"/>
                </a:lnTo>
                <a:lnTo>
                  <a:pt x="76200" y="219100"/>
                </a:lnTo>
                <a:lnTo>
                  <a:pt x="133350" y="161937"/>
                </a:lnTo>
                <a:lnTo>
                  <a:pt x="188975" y="114312"/>
                </a:lnTo>
                <a:lnTo>
                  <a:pt x="274700" y="76212"/>
                </a:lnTo>
                <a:lnTo>
                  <a:pt x="360425" y="47625"/>
                </a:lnTo>
                <a:lnTo>
                  <a:pt x="465200" y="28575"/>
                </a:lnTo>
                <a:lnTo>
                  <a:pt x="569976" y="19050"/>
                </a:lnTo>
                <a:lnTo>
                  <a:pt x="758951" y="19050"/>
                </a:lnTo>
                <a:lnTo>
                  <a:pt x="569976" y="0"/>
                </a:lnTo>
                <a:close/>
              </a:path>
              <a:path w="1138554" h="684529">
                <a:moveTo>
                  <a:pt x="1128902" y="304825"/>
                </a:moveTo>
                <a:lnTo>
                  <a:pt x="1090802" y="314350"/>
                </a:lnTo>
                <a:lnTo>
                  <a:pt x="1100327" y="333400"/>
                </a:lnTo>
                <a:lnTo>
                  <a:pt x="1100327" y="342925"/>
                </a:lnTo>
                <a:lnTo>
                  <a:pt x="1090802" y="408025"/>
                </a:lnTo>
                <a:lnTo>
                  <a:pt x="1062227" y="465175"/>
                </a:lnTo>
                <a:lnTo>
                  <a:pt x="1005077" y="522338"/>
                </a:lnTo>
                <a:lnTo>
                  <a:pt x="949451" y="569963"/>
                </a:lnTo>
                <a:lnTo>
                  <a:pt x="863726" y="608063"/>
                </a:lnTo>
                <a:lnTo>
                  <a:pt x="778001" y="636651"/>
                </a:lnTo>
                <a:lnTo>
                  <a:pt x="673226" y="655701"/>
                </a:lnTo>
                <a:lnTo>
                  <a:pt x="569976" y="665226"/>
                </a:lnTo>
                <a:lnTo>
                  <a:pt x="735139" y="665226"/>
                </a:lnTo>
                <a:lnTo>
                  <a:pt x="787526" y="655701"/>
                </a:lnTo>
                <a:lnTo>
                  <a:pt x="892301" y="627126"/>
                </a:lnTo>
                <a:lnTo>
                  <a:pt x="968501" y="589013"/>
                </a:lnTo>
                <a:lnTo>
                  <a:pt x="1043177" y="531863"/>
                </a:lnTo>
                <a:lnTo>
                  <a:pt x="1090802" y="474700"/>
                </a:lnTo>
                <a:lnTo>
                  <a:pt x="1128902" y="408025"/>
                </a:lnTo>
                <a:lnTo>
                  <a:pt x="1138427" y="342925"/>
                </a:lnTo>
                <a:lnTo>
                  <a:pt x="1138427" y="323875"/>
                </a:lnTo>
                <a:lnTo>
                  <a:pt x="1128902" y="304825"/>
                </a:lnTo>
                <a:close/>
              </a:path>
              <a:path w="1138554" h="684529">
                <a:moveTo>
                  <a:pt x="758951" y="19050"/>
                </a:moveTo>
                <a:lnTo>
                  <a:pt x="569976" y="19050"/>
                </a:lnTo>
                <a:lnTo>
                  <a:pt x="663701" y="28575"/>
                </a:lnTo>
                <a:lnTo>
                  <a:pt x="758951" y="47625"/>
                </a:lnTo>
                <a:lnTo>
                  <a:pt x="844676" y="76212"/>
                </a:lnTo>
                <a:lnTo>
                  <a:pt x="920876" y="104787"/>
                </a:lnTo>
                <a:lnTo>
                  <a:pt x="930401" y="76212"/>
                </a:lnTo>
                <a:lnTo>
                  <a:pt x="758951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3719" y="5571744"/>
            <a:ext cx="1443227" cy="8458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45095" y="5544311"/>
            <a:ext cx="579120" cy="1036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5076" y="5647944"/>
            <a:ext cx="105155" cy="762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16140" y="5727191"/>
            <a:ext cx="822959" cy="5074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67956" y="5762244"/>
            <a:ext cx="707136" cy="4312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8247" y="5794247"/>
            <a:ext cx="612648" cy="3703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8352" y="5838444"/>
            <a:ext cx="472440" cy="2819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44740" y="5870447"/>
            <a:ext cx="353567" cy="2209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20940" y="5917691"/>
            <a:ext cx="201167" cy="1295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82000" y="5058155"/>
            <a:ext cx="608076" cy="1524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36864" y="4800600"/>
            <a:ext cx="409955" cy="8534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61119" y="4867655"/>
            <a:ext cx="96011" cy="2468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32876" y="5152644"/>
            <a:ext cx="304800" cy="289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0100" y="4829555"/>
            <a:ext cx="256031" cy="2956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14231" y="4829555"/>
            <a:ext cx="294132" cy="33375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85631" y="4853940"/>
            <a:ext cx="473964" cy="2956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42019" y="4898135"/>
            <a:ext cx="361187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77071" y="4919471"/>
            <a:ext cx="289559" cy="1615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21268" y="4936235"/>
            <a:ext cx="199643" cy="12953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63940" y="4960620"/>
            <a:ext cx="115824" cy="746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07340" y="266700"/>
            <a:ext cx="163576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u="none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b="0" u="none" spc="-70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b="0" u="none" dirty="0">
                <a:solidFill>
                  <a:srgbClr val="99FF99"/>
                </a:solidFill>
                <a:latin typeface="Arial"/>
                <a:cs typeface="Arial"/>
              </a:rPr>
              <a:t>3a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3540" y="800354"/>
            <a:ext cx="7824470" cy="131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  <a:tabLst>
                <a:tab pos="2077720" algn="l"/>
              </a:tabLst>
            </a:pPr>
            <a:r>
              <a:rPr sz="2400" b="1" spc="-5" dirty="0">
                <a:solidFill>
                  <a:srgbClr val="99FF99"/>
                </a:solidFill>
                <a:latin typeface="Arial"/>
                <a:cs typeface="Arial"/>
              </a:rPr>
              <a:t>Construction	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table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below shows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typical</a:t>
            </a:r>
            <a:r>
              <a:rPr sz="2400" b="1" spc="-100" dirty="0">
                <a:solidFill>
                  <a:srgbClr val="FFE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costs</a:t>
            </a:r>
            <a:r>
              <a:rPr sz="2400" b="1" spc="-10" dirty="0">
                <a:solidFill>
                  <a:srgbClr val="FFE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 a construction company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rent a crane for one, </a:t>
            </a:r>
            <a:r>
              <a:rPr sz="2400" b="1" spc="5" dirty="0">
                <a:solidFill>
                  <a:srgbClr val="FFEB54"/>
                </a:solidFill>
                <a:latin typeface="Arial"/>
                <a:cs typeface="Arial"/>
              </a:rPr>
              <a:t>two, 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three, or four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months. Assuming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that the arithmetic 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sequence continues, how much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would it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cost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to</a:t>
            </a:r>
            <a:r>
              <a:rPr sz="2400" b="1" spc="-110" dirty="0">
                <a:solidFill>
                  <a:srgbClr val="FFEB5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EB54"/>
                </a:solidFill>
                <a:latin typeface="Arial"/>
                <a:cs typeface="Arial"/>
              </a:rPr>
              <a:t>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3540" y="2077846"/>
            <a:ext cx="366712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the crane for 24</a:t>
            </a:r>
            <a:r>
              <a:rPr sz="2400" b="1" spc="-30" dirty="0">
                <a:solidFill>
                  <a:srgbClr val="FFE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months?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96000" y="2209863"/>
            <a:ext cx="1327150" cy="440055"/>
          </a:xfrm>
          <a:custGeom>
            <a:avLst/>
            <a:gdLst/>
            <a:ahLst/>
            <a:cxnLst/>
            <a:rect l="l" t="t" r="r" b="b"/>
            <a:pathLst>
              <a:path w="1327150" h="440055">
                <a:moveTo>
                  <a:pt x="0" y="439737"/>
                </a:moveTo>
                <a:lnTo>
                  <a:pt x="1327150" y="439737"/>
                </a:lnTo>
                <a:lnTo>
                  <a:pt x="132715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23150" y="2209863"/>
            <a:ext cx="1187450" cy="440055"/>
          </a:xfrm>
          <a:custGeom>
            <a:avLst/>
            <a:gdLst/>
            <a:ahLst/>
            <a:cxnLst/>
            <a:rect l="l" t="t" r="r" b="b"/>
            <a:pathLst>
              <a:path w="1187450" h="440055">
                <a:moveTo>
                  <a:pt x="0" y="439737"/>
                </a:moveTo>
                <a:lnTo>
                  <a:pt x="1187450" y="439737"/>
                </a:lnTo>
                <a:lnTo>
                  <a:pt x="118745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96000" y="2649473"/>
            <a:ext cx="1327150" cy="508000"/>
          </a:xfrm>
          <a:custGeom>
            <a:avLst/>
            <a:gdLst/>
            <a:ahLst/>
            <a:cxnLst/>
            <a:rect l="l" t="t" r="r" b="b"/>
            <a:pathLst>
              <a:path w="1327150" h="508000">
                <a:moveTo>
                  <a:pt x="0" y="508000"/>
                </a:moveTo>
                <a:lnTo>
                  <a:pt x="1327150" y="508000"/>
                </a:lnTo>
                <a:lnTo>
                  <a:pt x="132715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23150" y="2649473"/>
            <a:ext cx="1187450" cy="508000"/>
          </a:xfrm>
          <a:custGeom>
            <a:avLst/>
            <a:gdLst/>
            <a:ahLst/>
            <a:cxnLst/>
            <a:rect l="l" t="t" r="r" b="b"/>
            <a:pathLst>
              <a:path w="1187450" h="508000">
                <a:moveTo>
                  <a:pt x="0" y="508000"/>
                </a:moveTo>
                <a:lnTo>
                  <a:pt x="1187450" y="508000"/>
                </a:lnTo>
                <a:lnTo>
                  <a:pt x="118745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96000" y="3157537"/>
            <a:ext cx="1327150" cy="506730"/>
          </a:xfrm>
          <a:custGeom>
            <a:avLst/>
            <a:gdLst/>
            <a:ahLst/>
            <a:cxnLst/>
            <a:rect l="l" t="t" r="r" b="b"/>
            <a:pathLst>
              <a:path w="1327150" h="506729">
                <a:moveTo>
                  <a:pt x="0" y="506412"/>
                </a:moveTo>
                <a:lnTo>
                  <a:pt x="1327150" y="506412"/>
                </a:lnTo>
                <a:lnTo>
                  <a:pt x="1327150" y="0"/>
                </a:lnTo>
                <a:lnTo>
                  <a:pt x="0" y="0"/>
                </a:lnTo>
                <a:lnTo>
                  <a:pt x="0" y="506412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23150" y="3157537"/>
            <a:ext cx="1187450" cy="506730"/>
          </a:xfrm>
          <a:custGeom>
            <a:avLst/>
            <a:gdLst/>
            <a:ahLst/>
            <a:cxnLst/>
            <a:rect l="l" t="t" r="r" b="b"/>
            <a:pathLst>
              <a:path w="1187450" h="506729">
                <a:moveTo>
                  <a:pt x="0" y="506412"/>
                </a:moveTo>
                <a:lnTo>
                  <a:pt x="1187450" y="506412"/>
                </a:lnTo>
                <a:lnTo>
                  <a:pt x="1187450" y="0"/>
                </a:lnTo>
                <a:lnTo>
                  <a:pt x="0" y="0"/>
                </a:lnTo>
                <a:lnTo>
                  <a:pt x="0" y="506412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96000" y="3663950"/>
            <a:ext cx="1327150" cy="508000"/>
          </a:xfrm>
          <a:custGeom>
            <a:avLst/>
            <a:gdLst/>
            <a:ahLst/>
            <a:cxnLst/>
            <a:rect l="l" t="t" r="r" b="b"/>
            <a:pathLst>
              <a:path w="1327150" h="508000">
                <a:moveTo>
                  <a:pt x="0" y="508000"/>
                </a:moveTo>
                <a:lnTo>
                  <a:pt x="1327150" y="508000"/>
                </a:lnTo>
                <a:lnTo>
                  <a:pt x="132715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23150" y="3663950"/>
            <a:ext cx="1187450" cy="508000"/>
          </a:xfrm>
          <a:custGeom>
            <a:avLst/>
            <a:gdLst/>
            <a:ahLst/>
            <a:cxnLst/>
            <a:rect l="l" t="t" r="r" b="b"/>
            <a:pathLst>
              <a:path w="1187450" h="508000">
                <a:moveTo>
                  <a:pt x="0" y="508000"/>
                </a:moveTo>
                <a:lnTo>
                  <a:pt x="1187450" y="508000"/>
                </a:lnTo>
                <a:lnTo>
                  <a:pt x="118745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96000" y="4172013"/>
            <a:ext cx="1327150" cy="506730"/>
          </a:xfrm>
          <a:custGeom>
            <a:avLst/>
            <a:gdLst/>
            <a:ahLst/>
            <a:cxnLst/>
            <a:rect l="l" t="t" r="r" b="b"/>
            <a:pathLst>
              <a:path w="1327150" h="506729">
                <a:moveTo>
                  <a:pt x="0" y="506412"/>
                </a:moveTo>
                <a:lnTo>
                  <a:pt x="1327150" y="506412"/>
                </a:lnTo>
                <a:lnTo>
                  <a:pt x="1327150" y="0"/>
                </a:lnTo>
                <a:lnTo>
                  <a:pt x="0" y="0"/>
                </a:lnTo>
                <a:lnTo>
                  <a:pt x="0" y="506412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23150" y="4172013"/>
            <a:ext cx="1187450" cy="506730"/>
          </a:xfrm>
          <a:custGeom>
            <a:avLst/>
            <a:gdLst/>
            <a:ahLst/>
            <a:cxnLst/>
            <a:rect l="l" t="t" r="r" b="b"/>
            <a:pathLst>
              <a:path w="1187450" h="506729">
                <a:moveTo>
                  <a:pt x="0" y="506412"/>
                </a:moveTo>
                <a:lnTo>
                  <a:pt x="1187450" y="506412"/>
                </a:lnTo>
                <a:lnTo>
                  <a:pt x="1187450" y="0"/>
                </a:lnTo>
                <a:lnTo>
                  <a:pt x="0" y="0"/>
                </a:lnTo>
                <a:lnTo>
                  <a:pt x="0" y="506412"/>
                </a:lnTo>
                <a:close/>
              </a:path>
            </a:pathLst>
          </a:custGeom>
          <a:solidFill>
            <a:srgbClr val="00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23150" y="2200275"/>
            <a:ext cx="0" cy="2487930"/>
          </a:xfrm>
          <a:custGeom>
            <a:avLst/>
            <a:gdLst/>
            <a:ahLst/>
            <a:cxnLst/>
            <a:rect l="l" t="t" r="r" b="b"/>
            <a:pathLst>
              <a:path h="2487929">
                <a:moveTo>
                  <a:pt x="0" y="0"/>
                </a:moveTo>
                <a:lnTo>
                  <a:pt x="0" y="2487676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86475" y="2649473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650" y="0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86475" y="3157473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650" y="0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86475" y="3663950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650" y="0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86475" y="4171950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650" y="0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96000" y="2200275"/>
            <a:ext cx="0" cy="2487930"/>
          </a:xfrm>
          <a:custGeom>
            <a:avLst/>
            <a:gdLst/>
            <a:ahLst/>
            <a:cxnLst/>
            <a:rect l="l" t="t" r="r" b="b"/>
            <a:pathLst>
              <a:path h="2487929">
                <a:moveTo>
                  <a:pt x="0" y="0"/>
                </a:moveTo>
                <a:lnTo>
                  <a:pt x="0" y="2487676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10600" y="2200275"/>
            <a:ext cx="0" cy="2487930"/>
          </a:xfrm>
          <a:custGeom>
            <a:avLst/>
            <a:gdLst/>
            <a:ahLst/>
            <a:cxnLst/>
            <a:rect l="l" t="t" r="r" b="b"/>
            <a:pathLst>
              <a:path h="2487929">
                <a:moveTo>
                  <a:pt x="0" y="0"/>
                </a:moveTo>
                <a:lnTo>
                  <a:pt x="0" y="2487676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86475" y="2209800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650" y="0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86475" y="4678426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650" y="0"/>
                </a:lnTo>
              </a:path>
            </a:pathLst>
          </a:custGeom>
          <a:ln w="19050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47815" y="2194560"/>
            <a:ext cx="1246632" cy="56997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417307" y="2194560"/>
            <a:ext cx="1220724" cy="56997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93764" y="2621279"/>
            <a:ext cx="557784" cy="67970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06640" y="2621279"/>
            <a:ext cx="1243583" cy="67970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93764" y="3128772"/>
            <a:ext cx="557784" cy="67970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06640" y="3128772"/>
            <a:ext cx="1243583" cy="6797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93764" y="3636264"/>
            <a:ext cx="557784" cy="67970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30440" y="3636264"/>
            <a:ext cx="1395983" cy="67970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93764" y="4143755"/>
            <a:ext cx="557784" cy="67970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30440" y="4143755"/>
            <a:ext cx="1395983" cy="67970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295390" y="2270633"/>
            <a:ext cx="2230755" cy="2339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620" indent="-376555">
              <a:lnSpc>
                <a:spcPct val="100000"/>
              </a:lnSpc>
              <a:tabLst>
                <a:tab pos="1281430" algn="l"/>
              </a:tabLst>
            </a:pPr>
            <a:r>
              <a:rPr sz="2000" b="1" dirty="0">
                <a:solidFill>
                  <a:srgbClr val="FFEB54"/>
                </a:solidFill>
                <a:latin typeface="Arial"/>
                <a:cs typeface="Arial"/>
              </a:rPr>
              <a:t>Months	Cost($)</a:t>
            </a:r>
            <a:endParaRPr sz="200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  <a:spcBef>
                <a:spcPts val="1060"/>
              </a:spcBef>
              <a:tabLst>
                <a:tab pos="13030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75,000</a:t>
            </a:r>
            <a:endParaRPr sz="24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spcBef>
                <a:spcPts val="1115"/>
              </a:spcBef>
              <a:tabLst>
                <a:tab pos="13030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	90,000</a:t>
            </a:r>
            <a:endParaRPr sz="24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spcBef>
                <a:spcPts val="1110"/>
              </a:spcBef>
              <a:tabLst>
                <a:tab pos="12268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3	105,000</a:t>
            </a:r>
            <a:endParaRPr sz="24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spcBef>
                <a:spcPts val="1115"/>
              </a:spcBef>
              <a:tabLst>
                <a:tab pos="12268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4	120,000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59740" y="4916170"/>
            <a:ext cx="4538345" cy="104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95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Part</a:t>
            </a:r>
            <a:r>
              <a:rPr sz="2400" spc="-85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40"/>
              </a:lnSpc>
            </a:pP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How much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would it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cost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to</a:t>
            </a:r>
            <a:r>
              <a:rPr sz="2400" b="1" spc="-105" dirty="0">
                <a:solidFill>
                  <a:srgbClr val="FFE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rent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25"/>
              </a:lnSpc>
            </a:pP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FFEB54"/>
                </a:solidFill>
                <a:latin typeface="Arial"/>
                <a:cs typeface="Arial"/>
              </a:rPr>
              <a:t>crane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for 8</a:t>
            </a:r>
            <a:r>
              <a:rPr sz="2400" b="1" spc="-95" dirty="0">
                <a:solidFill>
                  <a:srgbClr val="FFE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EB54"/>
                </a:solidFill>
                <a:latin typeface="Arial"/>
                <a:cs typeface="Arial"/>
              </a:rPr>
              <a:t>months?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91334"/>
            <a:ext cx="146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spc="-70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832" y="304800"/>
            <a:ext cx="5279390" cy="113855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  <a:tabLst>
                <a:tab pos="4451985" algn="l"/>
              </a:tabLst>
            </a:pPr>
            <a:r>
              <a:rPr sz="2950" spc="15" dirty="0">
                <a:latin typeface="Times New Roman"/>
                <a:cs typeface="Times New Roman"/>
              </a:rPr>
              <a:t>Write </a:t>
            </a:r>
            <a:r>
              <a:rPr sz="2950" spc="20" dirty="0">
                <a:latin typeface="Times New Roman"/>
                <a:cs typeface="Times New Roman"/>
              </a:rPr>
              <a:t>an </a:t>
            </a:r>
            <a:r>
              <a:rPr sz="2950" spc="15" dirty="0">
                <a:latin typeface="Times New Roman"/>
                <a:cs typeface="Times New Roman"/>
              </a:rPr>
              <a:t>equation for</a:t>
            </a:r>
            <a:r>
              <a:rPr sz="2950" spc="-114" dirty="0">
                <a:latin typeface="Times New Roman"/>
                <a:cs typeface="Times New Roman"/>
              </a:rPr>
              <a:t> </a:t>
            </a:r>
            <a:r>
              <a:rPr sz="2950" spc="25" dirty="0">
                <a:latin typeface="Times New Roman"/>
                <a:cs typeface="Times New Roman"/>
              </a:rPr>
              <a:t>the</a:t>
            </a:r>
            <a:r>
              <a:rPr sz="2950" spc="-25" dirty="0">
                <a:latin typeface="Times New Roman"/>
                <a:cs typeface="Times New Roman"/>
              </a:rPr>
              <a:t> </a:t>
            </a:r>
            <a:r>
              <a:rPr sz="2950" spc="85" dirty="0">
                <a:latin typeface="Times New Roman"/>
                <a:cs typeface="Times New Roman"/>
              </a:rPr>
              <a:t>n</a:t>
            </a:r>
            <a:r>
              <a:rPr sz="2550" spc="127" baseline="44117" dirty="0">
                <a:latin typeface="Times New Roman"/>
                <a:cs typeface="Times New Roman"/>
              </a:rPr>
              <a:t>th	</a:t>
            </a:r>
            <a:r>
              <a:rPr sz="2950" spc="20" dirty="0">
                <a:latin typeface="Times New Roman"/>
                <a:cs typeface="Times New Roman"/>
              </a:rPr>
              <a:t>term</a:t>
            </a:r>
            <a:endParaRPr sz="295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  <a:spcBef>
                <a:spcPts val="940"/>
              </a:spcBef>
            </a:pPr>
            <a:r>
              <a:rPr sz="2950" spc="25" dirty="0">
                <a:latin typeface="Times New Roman"/>
                <a:cs typeface="Times New Roman"/>
              </a:rPr>
              <a:t>of the </a:t>
            </a:r>
            <a:r>
              <a:rPr sz="2950" spc="10" dirty="0">
                <a:latin typeface="Times New Roman"/>
                <a:cs typeface="Times New Roman"/>
              </a:rPr>
              <a:t>arithmetic</a:t>
            </a:r>
            <a:r>
              <a:rPr sz="2950" spc="-210" dirty="0">
                <a:latin typeface="Times New Roman"/>
                <a:cs typeface="Times New Roman"/>
              </a:rPr>
              <a:t> </a:t>
            </a:r>
            <a:r>
              <a:rPr sz="2950" spc="10" dirty="0">
                <a:latin typeface="Times New Roman"/>
                <a:cs typeface="Times New Roman"/>
              </a:rPr>
              <a:t>sequence.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3228" y="1791334"/>
            <a:ext cx="146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spc="-70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286000"/>
            <a:ext cx="2438400" cy="6299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4145"/>
              </a:lnSpc>
            </a:pPr>
            <a:r>
              <a:rPr sz="3700" spc="-25" dirty="0">
                <a:latin typeface="Symbol"/>
                <a:cs typeface="Symbol"/>
              </a:rPr>
              <a:t></a:t>
            </a:r>
            <a:r>
              <a:rPr sz="3700" spc="-25" dirty="0">
                <a:latin typeface="Times New Roman"/>
                <a:cs typeface="Times New Roman"/>
              </a:rPr>
              <a:t>8,</a:t>
            </a:r>
            <a:r>
              <a:rPr sz="3700" spc="-545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Symbol"/>
                <a:cs typeface="Symbol"/>
              </a:rPr>
              <a:t></a:t>
            </a:r>
            <a:r>
              <a:rPr sz="3700" spc="-5" dirty="0">
                <a:latin typeface="Times New Roman"/>
                <a:cs typeface="Times New Roman"/>
              </a:rPr>
              <a:t>6,</a:t>
            </a:r>
            <a:r>
              <a:rPr sz="3700" spc="-550" dirty="0">
                <a:latin typeface="Times New Roman"/>
                <a:cs typeface="Times New Roman"/>
              </a:rPr>
              <a:t> </a:t>
            </a:r>
            <a:r>
              <a:rPr sz="3700" spc="40" dirty="0">
                <a:latin typeface="Symbol"/>
                <a:cs typeface="Symbol"/>
              </a:rPr>
              <a:t></a:t>
            </a:r>
            <a:r>
              <a:rPr sz="3700" spc="40" dirty="0">
                <a:latin typeface="Times New Roman"/>
                <a:cs typeface="Times New Roman"/>
              </a:rPr>
              <a:t>4,...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7503" y="2318004"/>
            <a:ext cx="1606550" cy="65849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ts val="4350"/>
              </a:lnSpc>
            </a:pPr>
            <a:r>
              <a:rPr sz="3900" spc="-5" dirty="0">
                <a:latin typeface="Times New Roman"/>
                <a:cs typeface="Times New Roman"/>
              </a:rPr>
              <a:t>5,3,1,...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91334"/>
            <a:ext cx="146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spc="-70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3600" y="304800"/>
            <a:ext cx="4419600" cy="113855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333375">
              <a:lnSpc>
                <a:spcPts val="3504"/>
              </a:lnSpc>
            </a:pPr>
            <a:r>
              <a:rPr sz="3150" spc="10" dirty="0">
                <a:latin typeface="Times New Roman"/>
                <a:cs typeface="Times New Roman"/>
              </a:rPr>
              <a:t>Find </a:t>
            </a:r>
            <a:r>
              <a:rPr sz="3150" spc="15" dirty="0">
                <a:latin typeface="Times New Roman"/>
                <a:cs typeface="Times New Roman"/>
              </a:rPr>
              <a:t>the </a:t>
            </a:r>
            <a:r>
              <a:rPr sz="3150" spc="5" dirty="0">
                <a:latin typeface="Times New Roman"/>
                <a:cs typeface="Times New Roman"/>
              </a:rPr>
              <a:t>indicated</a:t>
            </a:r>
            <a:r>
              <a:rPr sz="3150" spc="-200" dirty="0">
                <a:latin typeface="Times New Roman"/>
                <a:cs typeface="Times New Roman"/>
              </a:rPr>
              <a:t> </a:t>
            </a:r>
            <a:r>
              <a:rPr sz="3150" spc="10" dirty="0">
                <a:latin typeface="Times New Roman"/>
                <a:cs typeface="Times New Roman"/>
              </a:rPr>
              <a:t>term</a:t>
            </a:r>
            <a:endParaRPr sz="315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  <a:spcBef>
                <a:spcPts val="965"/>
              </a:spcBef>
            </a:pPr>
            <a:r>
              <a:rPr sz="3150" spc="15" dirty="0">
                <a:latin typeface="Times New Roman"/>
                <a:cs typeface="Times New Roman"/>
              </a:rPr>
              <a:t>of the </a:t>
            </a:r>
            <a:r>
              <a:rPr sz="3150" dirty="0">
                <a:latin typeface="Times New Roman"/>
                <a:cs typeface="Times New Roman"/>
              </a:rPr>
              <a:t>arithmetic</a:t>
            </a:r>
            <a:r>
              <a:rPr sz="3150" spc="-180" dirty="0">
                <a:latin typeface="Times New Roman"/>
                <a:cs typeface="Times New Roman"/>
              </a:rPr>
              <a:t> </a:t>
            </a:r>
            <a:r>
              <a:rPr sz="3150" spc="-5" dirty="0">
                <a:latin typeface="Times New Roman"/>
                <a:cs typeface="Times New Roman"/>
              </a:rPr>
              <a:t>sequence.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4458970"/>
            <a:ext cx="146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Example</a:t>
            </a:r>
            <a:r>
              <a:rPr sz="2400" spc="-70" dirty="0">
                <a:solidFill>
                  <a:srgbClr val="99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FF99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2209800"/>
            <a:ext cx="3973195" cy="70866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90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5"/>
              </a:spcBef>
              <a:tabLst>
                <a:tab pos="548640" algn="l"/>
              </a:tabLst>
            </a:pPr>
            <a:r>
              <a:rPr sz="3700" i="1" spc="-100" dirty="0">
                <a:latin typeface="Times New Roman"/>
                <a:cs typeface="Times New Roman"/>
              </a:rPr>
              <a:t>a</a:t>
            </a:r>
            <a:r>
              <a:rPr sz="3225" spc="-150" baseline="-24547" dirty="0">
                <a:latin typeface="Times New Roman"/>
                <a:cs typeface="Times New Roman"/>
              </a:rPr>
              <a:t>1	</a:t>
            </a:r>
            <a:r>
              <a:rPr sz="3700" spc="100" dirty="0">
                <a:latin typeface="Symbol"/>
                <a:cs typeface="Symbol"/>
              </a:rPr>
              <a:t></a:t>
            </a:r>
            <a:r>
              <a:rPr sz="3700" spc="-280" dirty="0">
                <a:latin typeface="Times New Roman"/>
                <a:cs typeface="Times New Roman"/>
              </a:rPr>
              <a:t> </a:t>
            </a:r>
            <a:r>
              <a:rPr sz="3700" spc="-65" dirty="0">
                <a:latin typeface="Times New Roman"/>
                <a:cs typeface="Times New Roman"/>
              </a:rPr>
              <a:t>3,</a:t>
            </a:r>
            <a:r>
              <a:rPr sz="3700" spc="-520" dirty="0">
                <a:latin typeface="Times New Roman"/>
                <a:cs typeface="Times New Roman"/>
              </a:rPr>
              <a:t> </a:t>
            </a:r>
            <a:r>
              <a:rPr sz="3700" i="1" spc="90" dirty="0">
                <a:latin typeface="Times New Roman"/>
                <a:cs typeface="Times New Roman"/>
              </a:rPr>
              <a:t>d</a:t>
            </a:r>
            <a:r>
              <a:rPr sz="3700" i="1" spc="200" dirty="0">
                <a:latin typeface="Times New Roman"/>
                <a:cs typeface="Times New Roman"/>
              </a:rPr>
              <a:t> </a:t>
            </a:r>
            <a:r>
              <a:rPr sz="3700" spc="100" dirty="0">
                <a:latin typeface="Symbol"/>
                <a:cs typeface="Symbol"/>
              </a:rPr>
              <a:t></a:t>
            </a:r>
            <a:r>
              <a:rPr sz="3700" spc="-165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Symbol"/>
                <a:cs typeface="Symbol"/>
              </a:rPr>
              <a:t></a:t>
            </a:r>
            <a:r>
              <a:rPr sz="3700" spc="-25" dirty="0">
                <a:latin typeface="Times New Roman"/>
                <a:cs typeface="Times New Roman"/>
              </a:rPr>
              <a:t>5,</a:t>
            </a:r>
            <a:r>
              <a:rPr sz="3700" spc="-520" dirty="0">
                <a:latin typeface="Times New Roman"/>
                <a:cs typeface="Times New Roman"/>
              </a:rPr>
              <a:t> </a:t>
            </a:r>
            <a:r>
              <a:rPr sz="3700" i="1" spc="90" dirty="0">
                <a:latin typeface="Times New Roman"/>
                <a:cs typeface="Times New Roman"/>
              </a:rPr>
              <a:t>n</a:t>
            </a:r>
            <a:r>
              <a:rPr sz="3700" i="1" spc="-140" dirty="0">
                <a:latin typeface="Times New Roman"/>
                <a:cs typeface="Times New Roman"/>
              </a:rPr>
              <a:t> </a:t>
            </a:r>
            <a:r>
              <a:rPr sz="3700" spc="100" dirty="0">
                <a:latin typeface="Symbol"/>
                <a:cs typeface="Symbol"/>
              </a:rPr>
              <a:t></a:t>
            </a:r>
            <a:r>
              <a:rPr sz="3700" spc="-175" dirty="0">
                <a:latin typeface="Times New Roman"/>
                <a:cs typeface="Times New Roman"/>
              </a:rPr>
              <a:t> </a:t>
            </a:r>
            <a:r>
              <a:rPr sz="3700" spc="50" dirty="0">
                <a:latin typeface="Times New Roman"/>
                <a:cs typeface="Times New Roman"/>
              </a:rPr>
              <a:t>24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4876800"/>
            <a:ext cx="4119879" cy="74104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ts val="4665"/>
              </a:lnSpc>
              <a:tabLst>
                <a:tab pos="574675" algn="l"/>
              </a:tabLst>
            </a:pPr>
            <a:r>
              <a:rPr sz="3900" i="1" spc="-105" dirty="0">
                <a:latin typeface="Times New Roman"/>
                <a:cs typeface="Times New Roman"/>
              </a:rPr>
              <a:t>a</a:t>
            </a:r>
            <a:r>
              <a:rPr sz="3375" spc="-157" baseline="-24691" dirty="0">
                <a:latin typeface="Times New Roman"/>
                <a:cs typeface="Times New Roman"/>
              </a:rPr>
              <a:t>1	</a:t>
            </a:r>
            <a:r>
              <a:rPr sz="3900" spc="90" dirty="0">
                <a:latin typeface="Symbol"/>
                <a:cs typeface="Symbol"/>
              </a:rPr>
              <a:t></a:t>
            </a:r>
            <a:r>
              <a:rPr sz="3900" spc="-180" dirty="0">
                <a:latin typeface="Times New Roman"/>
                <a:cs typeface="Times New Roman"/>
              </a:rPr>
              <a:t> </a:t>
            </a:r>
            <a:r>
              <a:rPr sz="3900" spc="-35" dirty="0">
                <a:latin typeface="Symbol"/>
                <a:cs typeface="Symbol"/>
              </a:rPr>
              <a:t></a:t>
            </a:r>
            <a:r>
              <a:rPr sz="3900" spc="-35" dirty="0">
                <a:latin typeface="Times New Roman"/>
                <a:cs typeface="Times New Roman"/>
              </a:rPr>
              <a:t>5,</a:t>
            </a:r>
            <a:r>
              <a:rPr sz="3900" spc="-550" dirty="0">
                <a:latin typeface="Times New Roman"/>
                <a:cs typeface="Times New Roman"/>
              </a:rPr>
              <a:t> </a:t>
            </a:r>
            <a:r>
              <a:rPr sz="3900" i="1" spc="80" dirty="0">
                <a:latin typeface="Times New Roman"/>
                <a:cs typeface="Times New Roman"/>
              </a:rPr>
              <a:t>d</a:t>
            </a:r>
            <a:r>
              <a:rPr sz="3900" i="1" spc="200" dirty="0">
                <a:latin typeface="Times New Roman"/>
                <a:cs typeface="Times New Roman"/>
              </a:rPr>
              <a:t> </a:t>
            </a:r>
            <a:r>
              <a:rPr sz="3900" spc="90" dirty="0">
                <a:latin typeface="Symbol"/>
                <a:cs typeface="Symbol"/>
              </a:rPr>
              <a:t></a:t>
            </a:r>
            <a:r>
              <a:rPr sz="3900" spc="-245" dirty="0">
                <a:latin typeface="Times New Roman"/>
                <a:cs typeface="Times New Roman"/>
              </a:rPr>
              <a:t> </a:t>
            </a:r>
            <a:r>
              <a:rPr sz="3900" spc="15" dirty="0">
                <a:latin typeface="Times New Roman"/>
                <a:cs typeface="Times New Roman"/>
              </a:rPr>
              <a:t>7,</a:t>
            </a:r>
            <a:r>
              <a:rPr sz="3900" spc="-550" dirty="0">
                <a:latin typeface="Times New Roman"/>
                <a:cs typeface="Times New Roman"/>
              </a:rPr>
              <a:t> </a:t>
            </a:r>
            <a:r>
              <a:rPr sz="3900" i="1" spc="80" dirty="0">
                <a:latin typeface="Times New Roman"/>
                <a:cs typeface="Times New Roman"/>
              </a:rPr>
              <a:t>n</a:t>
            </a:r>
            <a:r>
              <a:rPr sz="3900" i="1" spc="-155" dirty="0">
                <a:latin typeface="Times New Roman"/>
                <a:cs typeface="Times New Roman"/>
              </a:rPr>
              <a:t> </a:t>
            </a:r>
            <a:r>
              <a:rPr sz="3900" spc="90" dirty="0">
                <a:latin typeface="Symbol"/>
                <a:cs typeface="Symbol"/>
              </a:rPr>
              <a:t></a:t>
            </a:r>
            <a:r>
              <a:rPr sz="3900" spc="-605" dirty="0">
                <a:latin typeface="Times New Roman"/>
                <a:cs typeface="Times New Roman"/>
              </a:rPr>
              <a:t> </a:t>
            </a:r>
            <a:r>
              <a:rPr sz="3900" spc="40" dirty="0">
                <a:latin typeface="Times New Roman"/>
                <a:cs typeface="Times New Roman"/>
              </a:rPr>
              <a:t>13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212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Symbol</vt:lpstr>
      <vt:lpstr>Times New Roman</vt:lpstr>
      <vt:lpstr>Office Theme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Example 3a</vt:lpstr>
      <vt:lpstr>PowerPoint Presentation</vt:lpstr>
      <vt:lpstr>PowerPoint Presentation</vt:lpstr>
      <vt:lpstr>PowerPoint Presentation</vt:lpstr>
      <vt:lpstr>Example 8 68 is a term in an arithmetic sequence. If</vt:lpstr>
      <vt:lpstr>PowerPoint Presentation</vt:lpstr>
      <vt:lpstr>Vocabulary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 FUNCTIONS 10.1</dc:title>
  <dc:creator>millerj</dc:creator>
  <cp:lastModifiedBy>Kothe, Cesar</cp:lastModifiedBy>
  <cp:revision>1</cp:revision>
  <dcterms:created xsi:type="dcterms:W3CDTF">2018-04-25T06:34:49Z</dcterms:created>
  <dcterms:modified xsi:type="dcterms:W3CDTF">2018-04-25T10:43:24Z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2018-04-25T00:00:00Z</vt:filetime>
  </property>
</Properties>
</file>