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22" y="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066800"/>
            <a:ext cx="607422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dirty="0">
                <a:latin typeface="Comic Sans MS" panose="030F0702030302020204" pitchFamily="66" charset="0"/>
              </a:rPr>
              <a:t>February 17</a:t>
            </a:r>
            <a:r>
              <a:rPr lang="en-US" sz="3000" baseline="30000" dirty="0">
                <a:latin typeface="Comic Sans MS" panose="030F0702030302020204" pitchFamily="66" charset="0"/>
              </a:rPr>
              <a:t>th</a:t>
            </a:r>
            <a:r>
              <a:rPr lang="en-US" sz="30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1401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150" b="1" dirty="0">
                <a:latin typeface="Bahnschrift Light" panose="020B0502040204020203" pitchFamily="34" charset="0"/>
              </a:rPr>
              <a:t>Reading</a:t>
            </a:r>
            <a:r>
              <a:rPr lang="en-US" sz="1150" dirty="0">
                <a:latin typeface="Bahnschrift Light" panose="020B0502040204020203" pitchFamily="34" charset="0"/>
              </a:rPr>
              <a:t>: We will review the vowels</a:t>
            </a:r>
            <a:r>
              <a:rPr lang="en-US" sz="1150" b="1" dirty="0">
                <a:latin typeface="Bahnschrift Light" panose="020B0502040204020203" pitchFamily="34" charset="0"/>
              </a:rPr>
              <a:t> Aa, </a:t>
            </a:r>
            <a:r>
              <a:rPr lang="en-US" sz="1150" b="1" dirty="0" err="1">
                <a:latin typeface="Bahnschrift Light" panose="020B0502040204020203" pitchFamily="34" charset="0"/>
              </a:rPr>
              <a:t>Ii</a:t>
            </a:r>
            <a:r>
              <a:rPr lang="en-US" sz="1150" b="1" dirty="0">
                <a:latin typeface="Bahnschrift Light" panose="020B0502040204020203" pitchFamily="34" charset="0"/>
              </a:rPr>
              <a:t>, </a:t>
            </a:r>
            <a:r>
              <a:rPr lang="en-US" sz="1150" b="1" dirty="0" err="1">
                <a:latin typeface="Bahnschrift Light" panose="020B0502040204020203" pitchFamily="34" charset="0"/>
              </a:rPr>
              <a:t>Oo</a:t>
            </a:r>
            <a:r>
              <a:rPr lang="en-US" sz="1150" b="1" dirty="0">
                <a:latin typeface="Bahnschrift Light" panose="020B0502040204020203" pitchFamily="34" charset="0"/>
              </a:rPr>
              <a:t> </a:t>
            </a:r>
            <a:r>
              <a:rPr lang="en-US" sz="1150" b="1" i="1" dirty="0">
                <a:latin typeface="Bahnschrift Light" panose="020B0502040204020203" pitchFamily="34" charset="0"/>
              </a:rPr>
              <a:t>(SHORT sound production, mouth placement, words that begin with the sound &amp; words with sound in middle), </a:t>
            </a:r>
            <a:r>
              <a:rPr lang="en-US" sz="1150" dirty="0">
                <a:latin typeface="Bahnschrift Light" panose="020B0502040204020203" pitchFamily="34" charset="0"/>
              </a:rPr>
              <a:t>and HFW’s </a:t>
            </a:r>
            <a:r>
              <a:rPr lang="en-US" sz="1150" b="1" dirty="0">
                <a:latin typeface="Bahnschrift Light" panose="020B0502040204020203" pitchFamily="34" charset="0"/>
              </a:rPr>
              <a:t>REVIEW. </a:t>
            </a:r>
            <a:r>
              <a:rPr lang="en-US" sz="1150" dirty="0">
                <a:latin typeface="Bahnschrift Light" panose="020B0502040204020203" pitchFamily="34" charset="0"/>
              </a:rPr>
              <a:t>We will identify main topic and several key details. We will look at pictures, get our mouths ready, and use chunky monkey to help us stretchy-snake tricky words faster. </a:t>
            </a:r>
            <a:r>
              <a:rPr lang="en-US" sz="1150" b="1" dirty="0">
                <a:latin typeface="Bahnschrift Light" panose="020B0502040204020203" pitchFamily="34" charset="0"/>
              </a:rPr>
              <a:t>EQ: How can we learn about the past?</a:t>
            </a:r>
            <a:endParaRPr lang="en-US" sz="11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150" b="1" dirty="0">
                <a:latin typeface="Bahnschrift Light" panose="020B0502040204020203" pitchFamily="34" charset="0"/>
              </a:rPr>
              <a:t>Writing</a:t>
            </a:r>
            <a:r>
              <a:rPr lang="en-US" sz="1150" dirty="0">
                <a:latin typeface="Bahnschrift Light" panose="020B0502040204020203" pitchFamily="34" charset="0"/>
              </a:rPr>
              <a:t>: We will focus on printing and tracing upper and lowercase </a:t>
            </a:r>
            <a:r>
              <a:rPr lang="en-US" sz="1150" b="1" dirty="0">
                <a:latin typeface="Bahnschrift Light" panose="020B0502040204020203" pitchFamily="34" charset="0"/>
              </a:rPr>
              <a:t>Aa, </a:t>
            </a:r>
            <a:r>
              <a:rPr lang="en-US" sz="1150" b="1" dirty="0" err="1">
                <a:latin typeface="Bahnschrift Light" panose="020B0502040204020203" pitchFamily="34" charset="0"/>
              </a:rPr>
              <a:t>Ii</a:t>
            </a:r>
            <a:r>
              <a:rPr lang="en-US" sz="1150" b="1" dirty="0">
                <a:latin typeface="Bahnschrift Light" panose="020B0502040204020203" pitchFamily="34" charset="0"/>
              </a:rPr>
              <a:t>, </a:t>
            </a:r>
            <a:r>
              <a:rPr lang="en-US" sz="1150" dirty="0">
                <a:latin typeface="Bahnschrift Light" panose="020B0502040204020203" pitchFamily="34" charset="0"/>
              </a:rPr>
              <a:t>and</a:t>
            </a:r>
            <a:r>
              <a:rPr lang="en-US" sz="1150" b="1" dirty="0">
                <a:latin typeface="Bahnschrift Light" panose="020B0502040204020203" pitchFamily="34" charset="0"/>
              </a:rPr>
              <a:t> </a:t>
            </a:r>
            <a:r>
              <a:rPr lang="en-US" sz="1150" b="1" dirty="0" err="1">
                <a:latin typeface="Bahnschrift Light" panose="020B0502040204020203" pitchFamily="34" charset="0"/>
              </a:rPr>
              <a:t>Oo</a:t>
            </a:r>
            <a:r>
              <a:rPr lang="en-US" sz="1150" b="1" dirty="0">
                <a:latin typeface="Bahnschrift Light" panose="020B0502040204020203" pitchFamily="34" charset="0"/>
              </a:rPr>
              <a:t>, </a:t>
            </a:r>
            <a:r>
              <a:rPr lang="en-US" sz="115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1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150" b="1" dirty="0">
                <a:latin typeface="Bahnschrift Light" panose="020B0502040204020203" pitchFamily="34" charset="0"/>
              </a:rPr>
              <a:t>Math</a:t>
            </a:r>
            <a:r>
              <a:rPr lang="en-US" sz="1150" dirty="0">
                <a:latin typeface="Bahnschrift Light" panose="020B0502040204020203" pitchFamily="34" charset="0"/>
              </a:rPr>
              <a:t>: We will </a:t>
            </a:r>
            <a:r>
              <a:rPr lang="en-US" sz="1150" i="1" dirty="0">
                <a:latin typeface="Bahnschrift Light" panose="020B0502040204020203" pitchFamily="34" charset="0"/>
              </a:rPr>
              <a:t>end </a:t>
            </a:r>
            <a:r>
              <a:rPr lang="en-US" sz="1150" b="1" i="1" dirty="0">
                <a:latin typeface="Bahnschrift Light" panose="020B0502040204020203" pitchFamily="34" charset="0"/>
              </a:rPr>
              <a:t>Go Math Ch. 10: Put Together and Take Apart Numbers to 10, </a:t>
            </a:r>
            <a:r>
              <a:rPr lang="en-US" sz="1150" dirty="0">
                <a:latin typeface="Bahnschrift Light" panose="020B0502040204020203" pitchFamily="34" charset="0"/>
              </a:rPr>
              <a:t>and begin </a:t>
            </a:r>
            <a:r>
              <a:rPr lang="en-US" sz="1150" b="1" i="1" dirty="0">
                <a:latin typeface="Bahnschrift Light" panose="020B0502040204020203" pitchFamily="34" charset="0"/>
              </a:rPr>
              <a:t>Go M </a:t>
            </a:r>
            <a:r>
              <a:rPr lang="en-US" sz="1150" b="1" i="1" dirty="0" err="1">
                <a:latin typeface="Bahnschrift Light" panose="020B0502040204020203" pitchFamily="34" charset="0"/>
              </a:rPr>
              <a:t>ath</a:t>
            </a:r>
            <a:r>
              <a:rPr lang="en-US" sz="1150" b="1" i="1" dirty="0">
                <a:latin typeface="Bahnschrift Light" panose="020B0502040204020203" pitchFamily="34" charset="0"/>
              </a:rPr>
              <a:t> Ch. 11: Addition Up to 5! </a:t>
            </a:r>
            <a:endParaRPr lang="en-US" sz="1150" i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150" b="1" dirty="0">
                <a:latin typeface="Bahnschrift Light" panose="020B0502040204020203" pitchFamily="34" charset="0"/>
              </a:rPr>
              <a:t>Science</a:t>
            </a:r>
            <a:r>
              <a:rPr lang="en-US" sz="1150" dirty="0">
                <a:latin typeface="Bahnschrift Light" panose="020B0502040204020203" pitchFamily="34" charset="0"/>
              </a:rPr>
              <a:t>: We will begin </a:t>
            </a:r>
            <a:r>
              <a:rPr lang="en-US" sz="1150" b="1" dirty="0">
                <a:latin typeface="Bahnschrift Light" panose="020B0502040204020203" pitchFamily="34" charset="0"/>
              </a:rPr>
              <a:t>Unit 4: Day and Night</a:t>
            </a:r>
            <a:r>
              <a:rPr lang="en-US" sz="1150" dirty="0">
                <a:latin typeface="Bahnschrift Light" panose="020B0502040204020203" pitchFamily="34" charset="0"/>
              </a:rPr>
              <a:t>!</a:t>
            </a:r>
            <a:endParaRPr lang="en-US" sz="11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150" b="1" dirty="0">
                <a:latin typeface="Bahnschrift Light" panose="020B0502040204020203" pitchFamily="34" charset="0"/>
              </a:rPr>
              <a:t>Social Studies: </a:t>
            </a:r>
            <a:r>
              <a:rPr lang="en-US" sz="1150" dirty="0">
                <a:latin typeface="Bahnschrift Light" panose="020B0502040204020203" pitchFamily="34" charset="0"/>
              </a:rPr>
              <a:t>We will </a:t>
            </a:r>
            <a:r>
              <a:rPr lang="en-US" sz="1150" b="1" i="1" dirty="0">
                <a:latin typeface="Bahnschrift Light" panose="020B0502040204020203" pitchFamily="34" charset="0"/>
              </a:rPr>
              <a:t>continue</a:t>
            </a:r>
            <a:r>
              <a:rPr lang="en-US" sz="1150" dirty="0">
                <a:latin typeface="Bahnschrift Light" panose="020B0502040204020203" pitchFamily="34" charset="0"/>
              </a:rPr>
              <a:t> to practice</a:t>
            </a:r>
            <a:r>
              <a:rPr lang="en-US" sz="1150" b="1" i="1" dirty="0">
                <a:latin typeface="Bahnschrift Light" panose="020B0502040204020203" pitchFamily="34" charset="0"/>
              </a:rPr>
              <a:t> I-Care Rules</a:t>
            </a:r>
            <a:r>
              <a:rPr lang="en-US" sz="1150" dirty="0">
                <a:latin typeface="Bahnschrift Light" panose="020B0502040204020203" pitchFamily="34" charset="0"/>
              </a:rPr>
              <a:t>. We will practice what it means to show </a:t>
            </a:r>
            <a:r>
              <a:rPr lang="en-US" sz="1150" b="1" i="1" dirty="0">
                <a:latin typeface="Bahnschrift Light" panose="020B0502040204020203" pitchFamily="34" charset="0"/>
              </a:rPr>
              <a:t>Courage</a:t>
            </a:r>
            <a:r>
              <a:rPr lang="en-US" sz="1150" i="1" dirty="0">
                <a:latin typeface="Bahnschrift Light" panose="020B0502040204020203" pitchFamily="34" charset="0"/>
              </a:rPr>
              <a:t>! </a:t>
            </a:r>
            <a:r>
              <a:rPr lang="en-US" sz="1150" dirty="0">
                <a:latin typeface="Bahnschrift Light" panose="020B0502040204020203" pitchFamily="34" charset="0"/>
              </a:rPr>
              <a:t>We will continue learning about impactful </a:t>
            </a:r>
            <a:r>
              <a:rPr lang="en-US" sz="1150" b="1" dirty="0">
                <a:latin typeface="Bahnschrift Light" panose="020B0502040204020203" pitchFamily="34" charset="0"/>
              </a:rPr>
              <a:t>African Americans </a:t>
            </a:r>
            <a:r>
              <a:rPr lang="en-US" sz="1150" dirty="0">
                <a:latin typeface="Bahnschrift Light" panose="020B0502040204020203" pitchFamily="34" charset="0"/>
              </a:rPr>
              <a:t>as we progress in </a:t>
            </a:r>
            <a:r>
              <a:rPr lang="en-US" sz="1150" b="1" dirty="0">
                <a:latin typeface="Bahnschrift Light" panose="020B0502040204020203" pitchFamily="34" charset="0"/>
              </a:rPr>
              <a:t>Black History Month</a:t>
            </a:r>
            <a:r>
              <a:rPr lang="en-US" sz="1150" dirty="0">
                <a:latin typeface="Bahnschrift Light" panose="020B0502040204020203" pitchFamily="34" charset="0"/>
              </a:rPr>
              <a:t>! We will discuss </a:t>
            </a:r>
            <a:r>
              <a:rPr lang="en-US" sz="1150" b="1" dirty="0">
                <a:latin typeface="Bahnschrift Light" panose="020B0502040204020203" pitchFamily="34" charset="0"/>
              </a:rPr>
              <a:t>Presidents’ Day</a:t>
            </a:r>
            <a:r>
              <a:rPr lang="en-US" sz="1150" dirty="0">
                <a:latin typeface="Bahnschrift Light" panose="020B0502040204020203" pitchFamily="34" charset="0"/>
              </a:rPr>
              <a:t>, and the impact </a:t>
            </a:r>
            <a:r>
              <a:rPr lang="en-US" sz="1150" b="1" dirty="0">
                <a:latin typeface="Bahnschrift Light" panose="020B0502040204020203" pitchFamily="34" charset="0"/>
              </a:rPr>
              <a:t>George Washington </a:t>
            </a:r>
            <a:r>
              <a:rPr lang="en-US" sz="1150" dirty="0">
                <a:latin typeface="Bahnschrift Light" panose="020B0502040204020203" pitchFamily="34" charset="0"/>
              </a:rPr>
              <a:t>and </a:t>
            </a:r>
            <a:r>
              <a:rPr lang="en-US" sz="1150" b="1" dirty="0">
                <a:latin typeface="Bahnschrift Light" panose="020B0502040204020203" pitchFamily="34" charset="0"/>
              </a:rPr>
              <a:t>Abraham Lincoln </a:t>
            </a:r>
            <a:r>
              <a:rPr lang="en-US" sz="1150" dirty="0">
                <a:latin typeface="Bahnschrift Light" panose="020B0502040204020203" pitchFamily="34" charset="0"/>
              </a:rPr>
              <a:t>had on our country!</a:t>
            </a:r>
            <a:endParaRPr lang="en-US" sz="115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36176"/>
            <a:ext cx="2590800" cy="25699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Homework:</a:t>
            </a:r>
          </a:p>
          <a:p>
            <a:pPr algn="ctr"/>
            <a:endParaRPr lang="en-US" sz="140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</a:rPr>
              <a:t>Read to and with your child each night and record books on </a:t>
            </a:r>
            <a:r>
              <a:rPr lang="en-US" sz="1100" b="1" dirty="0">
                <a:latin typeface="Bahnschrift Light" panose="020B0502040204020203" pitchFamily="34" charset="0"/>
              </a:rPr>
              <a:t>Reading Rally Log</a:t>
            </a:r>
            <a:r>
              <a:rPr lang="en-US" sz="11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</a:rPr>
              <a:t>Practice HFW’s: </a:t>
            </a:r>
            <a:r>
              <a:rPr lang="en-US" sz="1100" b="1" i="1" dirty="0">
                <a:latin typeface="Bahnschrift Light" panose="020B0502040204020203" pitchFamily="34" charset="0"/>
              </a:rPr>
              <a:t>the, I, and, a, is, as, said, to, do, of, see, he, be, me, from, was, you, have, what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dirty="0">
                <a:latin typeface="Bahnschrift Light" panose="020B0502040204020203" pitchFamily="34" charset="0"/>
              </a:rPr>
              <a:t>Go Math </a:t>
            </a:r>
            <a:r>
              <a:rPr lang="en-US" sz="1100" dirty="0">
                <a:latin typeface="Bahnschrift Light" panose="020B0502040204020203" pitchFamily="34" charset="0"/>
              </a:rPr>
              <a:t>Home Practice for Ch. 10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11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1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2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55168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sz="2400" b="1" dirty="0">
              <a:latin typeface="Comic Sans MS" panose="030F0702030302020204" pitchFamily="66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February 17: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Presidents Day/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No School</a:t>
            </a:r>
          </a:p>
          <a:p>
            <a:pPr marL="285750" indent="-285750">
              <a:buFont typeface="Arial"/>
              <a:buChar char="•"/>
            </a:pPr>
            <a:endParaRPr lang="en-US" sz="15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February 19: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Class and Spring Picture Day </a:t>
            </a:r>
          </a:p>
          <a:p>
            <a:pPr marL="285750" indent="-285750">
              <a:buFont typeface="Arial"/>
              <a:buChar char="•"/>
            </a:pPr>
            <a:endParaRPr lang="en-US" sz="15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February 20: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SAC/PTO 6pm/7pm</a:t>
            </a:r>
          </a:p>
          <a:p>
            <a:pPr marL="285750" indent="-285750">
              <a:buFont typeface="Arial"/>
              <a:buChar char="•"/>
            </a:pPr>
            <a:endParaRPr lang="en-US" sz="15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February 27: 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BHM Late Night Library</a:t>
            </a: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39e0da4a-82de-4426-9558-1fdbc4c26683"/>
    <ds:schemaRef ds:uri="edf0d076-2bb9-4b88-96f6-bf602d095c9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4525</TotalTime>
  <Words>341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214</cp:revision>
  <cp:lastPrinted>2025-02-05T12:44:43Z</cp:lastPrinted>
  <dcterms:created xsi:type="dcterms:W3CDTF">2015-07-01T02:16:27Z</dcterms:created>
  <dcterms:modified xsi:type="dcterms:W3CDTF">2025-02-15T22:36:35Z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