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9" r:id="rId5"/>
    <p:sldId id="257" r:id="rId6"/>
    <p:sldId id="260" r:id="rId7"/>
    <p:sldId id="261" r:id="rId8"/>
    <p:sldId id="262" r:id="rId9"/>
    <p:sldId id="258" r:id="rId10"/>
    <p:sldId id="264" r:id="rId11"/>
    <p:sldId id="265" r:id="rId12"/>
    <p:sldId id="266" r:id="rId13"/>
    <p:sldId id="267" r:id="rId14"/>
    <p:sldId id="263"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FCBDD4-60A0-41C7-A2FE-3711D8CE350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n-US"/>
          </a:p>
        </p:txBody>
      </p:sp>
      <p:sp>
        <p:nvSpPr>
          <p:cNvPr id="3" name="Date Placeholder 2">
            <a:extLst>
              <a:ext uri="{FF2B5EF4-FFF2-40B4-BE49-F238E27FC236}">
                <a16:creationId xmlns:a16="http://schemas.microsoft.com/office/drawing/2014/main" id="{2C97E4D6-3525-43E7-84DF-CF4A9B8498A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26612DB-C096-42BB-AF43-F1C285F0B361}" type="datetime1">
              <a:rPr lang="en-US" altLang="en-US"/>
              <a:pPr/>
              <a:t>12/14/2017</a:t>
            </a:fld>
            <a:endParaRPr lang="en-US" altLang="en-US"/>
          </a:p>
        </p:txBody>
      </p:sp>
      <p:sp>
        <p:nvSpPr>
          <p:cNvPr id="4" name="Slide Image Placeholder 3">
            <a:extLst>
              <a:ext uri="{FF2B5EF4-FFF2-40B4-BE49-F238E27FC236}">
                <a16:creationId xmlns:a16="http://schemas.microsoft.com/office/drawing/2014/main" id="{43EDE4E0-D73D-4372-AEF6-396D68116E6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22EBDD-4331-498F-8C93-F794059A165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04541BF-F021-4695-8543-35056AB80CB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EE898820-58E0-4D02-BA0D-3AF71638E33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09ED5D4-BDFD-4FDE-87A0-2E36DF47A47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F30076F-4978-4960-B2F0-7CC9B793E0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FB7A827-611A-439D-A6C9-F1E49204D9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9BBB59"/>
                </a:solidFill>
                <a:ea typeface="Times New Roman" panose="02020603050405020304" pitchFamily="18" charset="0"/>
              </a:rPr>
              <a:t>Today, we will explore some of the weather-related differences, such as temperature and humidity, that are found among different environments, such as swamps, deserts, and mountains. We will also look at characteristics (temperature and precipitation) of different climate zones  as they relate to latitude, elevation, and proximity to bodies of water.</a:t>
            </a:r>
            <a:r>
              <a:rPr lang="en-US" altLang="en-US">
                <a:solidFill>
                  <a:srgbClr val="9BBB59"/>
                </a:solidFill>
                <a:latin typeface="Arial" panose="020B0604020202020204" pitchFamily="34" charset="0"/>
                <a:ea typeface="Times New Roman" panose="02020603050405020304" pitchFamily="18" charset="0"/>
              </a:rPr>
              <a:t> </a:t>
            </a:r>
            <a:endParaRPr lang="en-US" altLang="en-US">
              <a:ea typeface="Times New Roman" panose="02020603050405020304" pitchFamily="18" charset="0"/>
            </a:endParaRPr>
          </a:p>
        </p:txBody>
      </p:sp>
      <p:sp>
        <p:nvSpPr>
          <p:cNvPr id="16388" name="Slide Number Placeholder 3">
            <a:extLst>
              <a:ext uri="{FF2B5EF4-FFF2-40B4-BE49-F238E27FC236}">
                <a16:creationId xmlns:a16="http://schemas.microsoft.com/office/drawing/2014/main" id="{1A4A6903-2A0E-49D4-AAA0-4FFC3D2536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8177491-77E9-45C6-A48D-20076EF8BCDB}"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262A31A-06ED-4BD9-AFC1-F76C5E2303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807AB0E-0386-48F9-B590-AD1A52E27C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a:t>
            </a:r>
            <a:r>
              <a:rPr lang="en-US" altLang="en-US" b="1"/>
              <a:t>latitude</a:t>
            </a:r>
            <a:r>
              <a:rPr lang="en-US" altLang="en-US"/>
              <a:t> of a location on the Earth is the angular distance of that location south or north of the Equator.</a:t>
            </a:r>
          </a:p>
        </p:txBody>
      </p:sp>
      <p:sp>
        <p:nvSpPr>
          <p:cNvPr id="34820" name="Slide Number Placeholder 3">
            <a:extLst>
              <a:ext uri="{FF2B5EF4-FFF2-40B4-BE49-F238E27FC236}">
                <a16:creationId xmlns:a16="http://schemas.microsoft.com/office/drawing/2014/main" id="{EF664111-B233-42D5-9F57-4135D9D3DF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BB341D2-9012-48DE-BF3A-1AAA893EFBAC}"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68848FA-A324-4622-AEF9-D59CD50378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4BA0F35-1D9E-43C5-BAA4-34CE8D603C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Climate zones differ in temperature and precipitation as the latitude, elevation, and proximity to bodies of water changes. </a:t>
            </a:r>
          </a:p>
        </p:txBody>
      </p:sp>
      <p:sp>
        <p:nvSpPr>
          <p:cNvPr id="36868" name="Slide Number Placeholder 3">
            <a:extLst>
              <a:ext uri="{FF2B5EF4-FFF2-40B4-BE49-F238E27FC236}">
                <a16:creationId xmlns:a16="http://schemas.microsoft.com/office/drawing/2014/main" id="{191FA74A-D2CF-4BB1-A57D-051E1D1B18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EBE4530-7F75-4AE2-90BF-0C9EC39AA25E}" type="slidenum">
              <a:rPr lang="en-US" altLang="en-US" sz="1200"/>
              <a:pPr eaLnBrk="1" hangingPunct="1"/>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9705C84-8B2E-408C-BA99-4E4B272F49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14450CD-BBE0-4F5D-B692-F95C336055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Differences in weather conditions are commonly found among different environments.   </a:t>
            </a:r>
          </a:p>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B1E3D59C-9FFA-4F09-AE23-C4833362E2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E787D62-A4EB-472A-8709-F41BA7EDE33D}" type="slidenum">
              <a:rPr lang="en-US" altLang="en-US" sz="1200"/>
              <a:pPr eaLnBrk="1" hangingPunct="1"/>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0A6DF1D-9038-4E94-B37B-9A58CBCD0A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11CBC1F-F1BE-4F88-9D97-C9DE2DC41B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a:t>
            </a:r>
            <a:r>
              <a:rPr lang="en-US" altLang="en-US" b="1"/>
              <a:t>swamp</a:t>
            </a:r>
            <a:r>
              <a:rPr lang="en-US" altLang="en-US"/>
              <a:t> is a forested or shrub-filled wetland with low elevation. The water comes from surrounding rivers or lakes that have been flooded.  The swamp becomes filled with water to significant depths.  The surrounding land may also become flooded with water.  The water in the swamp is very slow moving. The swamp can become very dry during certain parts of the year.  In fall and summer months, it becomes very warm and humid. The humidity lessens and the temperature becomes cooler during the other seasons.</a:t>
            </a:r>
          </a:p>
        </p:txBody>
      </p:sp>
      <p:sp>
        <p:nvSpPr>
          <p:cNvPr id="20484" name="Slide Number Placeholder 3">
            <a:extLst>
              <a:ext uri="{FF2B5EF4-FFF2-40B4-BE49-F238E27FC236}">
                <a16:creationId xmlns:a16="http://schemas.microsoft.com/office/drawing/2014/main" id="{285BA200-59C6-4ADE-950C-A01EE77421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F7F5132-BB63-416B-922E-FF67572C60F2}" type="slidenum">
              <a:rPr lang="en-US" altLang="en-US" sz="1200"/>
              <a:pPr eaLnBrk="1" hangingPunct="1"/>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67E5B8B-9491-4E6C-9ED4-D0D186A6C9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6E91D0E7-C49F-4AE2-B6F7-A52F07473C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Deserts </a:t>
            </a:r>
            <a:r>
              <a:rPr lang="en-US" altLang="en-US"/>
              <a:t>are areas of land that receive very little rainfall during the year.  Because of the lack of moisture in the area, the humidity level is little to none.   The temperature however, is very hot during the day yet, cold at night.  The harsh weather conditions make it very hard for most organisms to survive in the desert.</a:t>
            </a:r>
          </a:p>
        </p:txBody>
      </p:sp>
      <p:sp>
        <p:nvSpPr>
          <p:cNvPr id="22532" name="Slide Number Placeholder 3">
            <a:extLst>
              <a:ext uri="{FF2B5EF4-FFF2-40B4-BE49-F238E27FC236}">
                <a16:creationId xmlns:a16="http://schemas.microsoft.com/office/drawing/2014/main" id="{029427D9-FFE4-400D-B2A8-246BE41312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B79E357-8321-4E9B-B305-D2C9AC73EDAD}"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EFD27CB-18C7-4B26-8E95-83BC26C19A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9DCAF9A-2044-42BE-8607-BE037B1BD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Mountainous environments</a:t>
            </a:r>
            <a:r>
              <a:rPr lang="en-US" altLang="en-US"/>
              <a:t> have much lower temperatures due to their higher altitude.   Mountains block the flow of air masses, therefore, causing them to rise above the mountain’s terrain.  The cool rising air mass causes condensation and precipitation, providing more vegetation on one particular side of the mountain.  The cooler air holds less humidity as it reaches the top of the mountain.</a:t>
            </a:r>
          </a:p>
        </p:txBody>
      </p:sp>
      <p:sp>
        <p:nvSpPr>
          <p:cNvPr id="24580" name="Slide Number Placeholder 3">
            <a:extLst>
              <a:ext uri="{FF2B5EF4-FFF2-40B4-BE49-F238E27FC236}">
                <a16:creationId xmlns:a16="http://schemas.microsoft.com/office/drawing/2014/main" id="{5E0BE0E4-D0ED-4352-BC79-8DC8E5195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947D125-3467-4AE6-B112-979A9FCB73AA}"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AEA9A8C-0AE8-41F3-9CA0-A274E96552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B95FFB1-2911-4D43-9C3C-4466B8A38F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temperature and humidity is very different between swamps, deserts, and mountainous terrain. </a:t>
            </a:r>
          </a:p>
          <a:p>
            <a:pPr eaLnBrk="1" hangingPunct="1">
              <a:spcBef>
                <a:spcPct val="0"/>
              </a:spcBef>
            </a:pPr>
            <a:endParaRPr lang="en-US" altLang="en-US"/>
          </a:p>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5F0D578B-88E7-4352-A209-EBC98C665E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74E82D9-B6B6-4524-BC34-732AA6788E1F}"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8F855D9-08C2-41F7-90A9-6A2F9C4839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44CA447-6040-4994-ACF8-F056E8B8D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The Tropical Climate Zone </a:t>
            </a:r>
            <a:r>
              <a:rPr lang="en-US" altLang="en-US"/>
              <a:t>is the</a:t>
            </a:r>
            <a:r>
              <a:rPr lang="en-US" altLang="en-US" b="1"/>
              <a:t> </a:t>
            </a:r>
            <a:r>
              <a:rPr lang="en-US" altLang="en-US"/>
              <a:t>area located between 23.5° north and 23.5° south of the equator. Because of its closeness to the equator, it receives very direct sun rays and therefore, has higher temperatures.  The amount of precipitation ranges from very little to extremely high levels.  The rainforest, the savanna, and the desert biome all fall under the category of Tropical Climate Zones.  Places like South America, Africa, and India are examples of locations that have this type of climate.</a:t>
            </a:r>
          </a:p>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AA5FD103-B7CE-4DDF-A5C0-7331F0AD5B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FD2EEAC-703A-43B6-B91D-66F1E84FF1B2}"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CAFB037-AC28-4D2A-B1DF-A6A868C3C2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DC625DD-09EE-46AA-83A4-EDE13B1D21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The Temperate Climate Zone </a:t>
            </a:r>
            <a:r>
              <a:rPr lang="en-US" altLang="en-US"/>
              <a:t>is the area located between 23.5° and 66.5° north and south of the equator. T</a:t>
            </a:r>
            <a:r>
              <a:rPr lang="en-US" altLang="en-US" b="1"/>
              <a:t>emperate</a:t>
            </a:r>
            <a:r>
              <a:rPr lang="en-US" altLang="en-US"/>
              <a:t> is defined as between two extremes, tropical heat and arctic cold.  Temperate zones have hot summers and cold winters.  Within these regions, several different types of weather may occur depending on an area’s location in relation to bodies of water and landmasses.  Biomes in this area include but are not limited to:  the deciduous forests and the grasslands.  The Great Plains, Korea, and Japan are all locations that have temperate climates.</a:t>
            </a:r>
          </a:p>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7809E8B0-DD63-4078-B1E9-2FD3E7FCF4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42C2E43-83D9-4D38-A5F3-9727921B3908}"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52E9491-51A2-4B79-8CC1-7391B581F3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3CB4068-51DE-4EFD-BF65-54DEACBEE3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The Polar Climate Zone </a:t>
            </a:r>
            <a:r>
              <a:rPr lang="en-US" altLang="en-US"/>
              <a:t>is</a:t>
            </a:r>
            <a:r>
              <a:rPr lang="en-US" altLang="en-US" b="1"/>
              <a:t> </a:t>
            </a:r>
            <a:r>
              <a:rPr lang="en-US" altLang="en-US"/>
              <a:t>the area located between 66.5° north and south of the equator and the poles.  This area receives very little radiation and therefore, has low temperatures and precipitation that forms ice throughout the year.  The tundra, the alpine, and the taiga are all biomes in the Polar Regions.  Places like the Rocky Mountains in North America, Canada, and Alaska have polar climates.</a:t>
            </a:r>
          </a:p>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065EF1CE-7616-4926-B631-72D728A0AB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BFDD281-9F84-4C1A-BDB4-C3F472FC5329}"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419600"/>
            <a:ext cx="7772400" cy="1066800"/>
          </a:xfrm>
        </p:spPr>
        <p:txBody>
          <a:bodyPr anchor="b" anchorCtr="1"/>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685800" y="5334000"/>
            <a:ext cx="7772400" cy="838200"/>
          </a:xfrm>
        </p:spPr>
        <p:txBody>
          <a:bodyPr/>
          <a:lstStyle>
            <a:lvl1pPr marL="0" indent="0" algn="ctr">
              <a:buFontTx/>
              <a:buNone/>
              <a:defRPr b="1"/>
            </a:lvl1pPr>
          </a:lstStyle>
          <a:p>
            <a:r>
              <a:rPr lang="en-US"/>
              <a:t>Click to edit Master subtitle style</a:t>
            </a:r>
          </a:p>
        </p:txBody>
      </p:sp>
      <p:sp>
        <p:nvSpPr>
          <p:cNvPr id="4" name="Rectangle 4">
            <a:extLst>
              <a:ext uri="{FF2B5EF4-FFF2-40B4-BE49-F238E27FC236}">
                <a16:creationId xmlns:a16="http://schemas.microsoft.com/office/drawing/2014/main" id="{D84FC93F-4EDB-4B11-9CD2-20DD241B0D5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7D2557-61E7-4AD9-8F4B-7BC9B0ACC03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E102B6-9562-4019-AFD9-DB79ABB25EA8}"/>
              </a:ext>
            </a:extLst>
          </p:cNvPr>
          <p:cNvSpPr>
            <a:spLocks noGrp="1" noChangeArrowheads="1"/>
          </p:cNvSpPr>
          <p:nvPr>
            <p:ph type="sldNum" sz="quarter" idx="12"/>
          </p:nvPr>
        </p:nvSpPr>
        <p:spPr/>
        <p:txBody>
          <a:bodyPr/>
          <a:lstStyle>
            <a:lvl1pPr>
              <a:defRPr/>
            </a:lvl1pPr>
          </a:lstStyle>
          <a:p>
            <a:fld id="{322B0FE6-8943-4F51-8E8D-BCE0A2347A94}" type="slidenum">
              <a:rPr lang="en-US" altLang="en-US"/>
              <a:pPr/>
              <a:t>‹#›</a:t>
            </a:fld>
            <a:endParaRPr lang="en-US" altLang="en-US"/>
          </a:p>
        </p:txBody>
      </p:sp>
    </p:spTree>
    <p:extLst>
      <p:ext uri="{BB962C8B-B14F-4D97-AF65-F5344CB8AC3E}">
        <p14:creationId xmlns:p14="http://schemas.microsoft.com/office/powerpoint/2010/main" val="11141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889269-8311-493D-BA62-9B724E043B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30A0EC-6C95-4DB3-BAD9-1C9A4FD95A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D6E898-2FDD-4337-A791-1EFF24D6BB13}"/>
              </a:ext>
            </a:extLst>
          </p:cNvPr>
          <p:cNvSpPr>
            <a:spLocks noGrp="1" noChangeArrowheads="1"/>
          </p:cNvSpPr>
          <p:nvPr>
            <p:ph type="sldNum" sz="quarter" idx="12"/>
          </p:nvPr>
        </p:nvSpPr>
        <p:spPr>
          <a:ln/>
        </p:spPr>
        <p:txBody>
          <a:bodyPr/>
          <a:lstStyle>
            <a:lvl1pPr>
              <a:defRPr/>
            </a:lvl1pPr>
          </a:lstStyle>
          <a:p>
            <a:fld id="{5075738D-0C64-4A1B-899B-70541F0F0E08}" type="slidenum">
              <a:rPr lang="en-US" altLang="en-US"/>
              <a:pPr/>
              <a:t>‹#›</a:t>
            </a:fld>
            <a:endParaRPr lang="en-US" altLang="en-US"/>
          </a:p>
        </p:txBody>
      </p:sp>
    </p:spTree>
    <p:extLst>
      <p:ext uri="{BB962C8B-B14F-4D97-AF65-F5344CB8AC3E}">
        <p14:creationId xmlns:p14="http://schemas.microsoft.com/office/powerpoint/2010/main" val="196908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52400"/>
            <a:ext cx="64770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ABCCC9-5403-4941-9E2B-C3BB83C749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039461-52F5-4021-8EA7-3683EF7727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B177E3-8B66-412E-BF2A-55658DFB7772}"/>
              </a:ext>
            </a:extLst>
          </p:cNvPr>
          <p:cNvSpPr>
            <a:spLocks noGrp="1" noChangeArrowheads="1"/>
          </p:cNvSpPr>
          <p:nvPr>
            <p:ph type="sldNum" sz="quarter" idx="12"/>
          </p:nvPr>
        </p:nvSpPr>
        <p:spPr>
          <a:ln/>
        </p:spPr>
        <p:txBody>
          <a:bodyPr/>
          <a:lstStyle>
            <a:lvl1pPr>
              <a:defRPr/>
            </a:lvl1pPr>
          </a:lstStyle>
          <a:p>
            <a:fld id="{789977BE-4BAF-4BD4-91B5-06C7C993DEF8}" type="slidenum">
              <a:rPr lang="en-US" altLang="en-US"/>
              <a:pPr/>
              <a:t>‹#›</a:t>
            </a:fld>
            <a:endParaRPr lang="en-US" altLang="en-US"/>
          </a:p>
        </p:txBody>
      </p:sp>
    </p:spTree>
    <p:extLst>
      <p:ext uri="{BB962C8B-B14F-4D97-AF65-F5344CB8AC3E}">
        <p14:creationId xmlns:p14="http://schemas.microsoft.com/office/powerpoint/2010/main" val="3128594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 y="152400"/>
            <a:ext cx="8763000" cy="1143000"/>
          </a:xfrm>
        </p:spPr>
        <p:txBody>
          <a:bodyPr/>
          <a:lstStyle/>
          <a:p>
            <a:r>
              <a:rPr lang="en-US"/>
              <a:t>Click to edit Master title style</a:t>
            </a:r>
          </a:p>
        </p:txBody>
      </p:sp>
      <p:sp>
        <p:nvSpPr>
          <p:cNvPr id="3" name="Content Placeholder 2"/>
          <p:cNvSpPr>
            <a:spLocks noGrp="1"/>
          </p:cNvSpPr>
          <p:nvPr>
            <p:ph sz="quarter" idx="1"/>
          </p:nvPr>
        </p:nvSpPr>
        <p:spPr>
          <a:xfrm>
            <a:off x="228600" y="1371600"/>
            <a:ext cx="4305300"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371600"/>
            <a:ext cx="4305300"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28600" y="3824288"/>
            <a:ext cx="4305300"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86300" y="3824288"/>
            <a:ext cx="4305300"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AFC8596-136E-4A43-91F7-80FE378A015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80247C9-5070-421D-87E7-4CBF979E09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88A4D07-3A4B-4CE7-AA2E-CDC3FF6BA19D}"/>
              </a:ext>
            </a:extLst>
          </p:cNvPr>
          <p:cNvSpPr>
            <a:spLocks noGrp="1" noChangeArrowheads="1"/>
          </p:cNvSpPr>
          <p:nvPr>
            <p:ph type="sldNum" sz="quarter" idx="12"/>
          </p:nvPr>
        </p:nvSpPr>
        <p:spPr>
          <a:ln/>
        </p:spPr>
        <p:txBody>
          <a:bodyPr/>
          <a:lstStyle>
            <a:lvl1pPr>
              <a:defRPr/>
            </a:lvl1pPr>
          </a:lstStyle>
          <a:p>
            <a:fld id="{405FCC11-89AC-427E-B30D-34889FF5301C}" type="slidenum">
              <a:rPr lang="en-US" altLang="en-US"/>
              <a:pPr/>
              <a:t>‹#›</a:t>
            </a:fld>
            <a:endParaRPr lang="en-US" altLang="en-US"/>
          </a:p>
        </p:txBody>
      </p:sp>
    </p:spTree>
    <p:extLst>
      <p:ext uri="{BB962C8B-B14F-4D97-AF65-F5344CB8AC3E}">
        <p14:creationId xmlns:p14="http://schemas.microsoft.com/office/powerpoint/2010/main" val="172999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7DD03B-1DE0-43C3-9B5F-E2A81C371C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315822-291A-49AC-8BEF-C2AC8EDC94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4DBD44-285F-473F-9CAC-E4C9F70925AF}"/>
              </a:ext>
            </a:extLst>
          </p:cNvPr>
          <p:cNvSpPr>
            <a:spLocks noGrp="1" noChangeArrowheads="1"/>
          </p:cNvSpPr>
          <p:nvPr>
            <p:ph type="sldNum" sz="quarter" idx="12"/>
          </p:nvPr>
        </p:nvSpPr>
        <p:spPr>
          <a:ln/>
        </p:spPr>
        <p:txBody>
          <a:bodyPr/>
          <a:lstStyle>
            <a:lvl1pPr>
              <a:defRPr/>
            </a:lvl1pPr>
          </a:lstStyle>
          <a:p>
            <a:fld id="{C0A58CB8-5A1F-4C66-9009-24A1855FC370}" type="slidenum">
              <a:rPr lang="en-US" altLang="en-US"/>
              <a:pPr/>
              <a:t>‹#›</a:t>
            </a:fld>
            <a:endParaRPr lang="en-US" altLang="en-US"/>
          </a:p>
        </p:txBody>
      </p:sp>
    </p:spTree>
    <p:extLst>
      <p:ext uri="{BB962C8B-B14F-4D97-AF65-F5344CB8AC3E}">
        <p14:creationId xmlns:p14="http://schemas.microsoft.com/office/powerpoint/2010/main" val="127043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5ED089D-9DFF-4510-8FE8-C923A1848B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99B318-8E8E-4FE5-960E-2C1C392B1A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B5AD22-EF74-491B-9C7A-C08B0C81C171}"/>
              </a:ext>
            </a:extLst>
          </p:cNvPr>
          <p:cNvSpPr>
            <a:spLocks noGrp="1" noChangeArrowheads="1"/>
          </p:cNvSpPr>
          <p:nvPr>
            <p:ph type="sldNum" sz="quarter" idx="12"/>
          </p:nvPr>
        </p:nvSpPr>
        <p:spPr>
          <a:ln/>
        </p:spPr>
        <p:txBody>
          <a:bodyPr/>
          <a:lstStyle>
            <a:lvl1pPr>
              <a:defRPr/>
            </a:lvl1pPr>
          </a:lstStyle>
          <a:p>
            <a:fld id="{E1CA9CC1-4ED6-4EC5-8EA2-5B69FB06614F}" type="slidenum">
              <a:rPr lang="en-US" altLang="en-US"/>
              <a:pPr/>
              <a:t>‹#›</a:t>
            </a:fld>
            <a:endParaRPr lang="en-US" altLang="en-US"/>
          </a:p>
        </p:txBody>
      </p:sp>
    </p:spTree>
    <p:extLst>
      <p:ext uri="{BB962C8B-B14F-4D97-AF65-F5344CB8AC3E}">
        <p14:creationId xmlns:p14="http://schemas.microsoft.com/office/powerpoint/2010/main" val="186496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3053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43053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E9C7E2-B9C2-48A0-8DAA-49C437E2E4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BDD481-FEB0-428A-AD0D-850CDEF733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7911662-54D4-4F46-9079-F7EB230FE449}"/>
              </a:ext>
            </a:extLst>
          </p:cNvPr>
          <p:cNvSpPr>
            <a:spLocks noGrp="1" noChangeArrowheads="1"/>
          </p:cNvSpPr>
          <p:nvPr>
            <p:ph type="sldNum" sz="quarter" idx="12"/>
          </p:nvPr>
        </p:nvSpPr>
        <p:spPr>
          <a:ln/>
        </p:spPr>
        <p:txBody>
          <a:bodyPr/>
          <a:lstStyle>
            <a:lvl1pPr>
              <a:defRPr/>
            </a:lvl1pPr>
          </a:lstStyle>
          <a:p>
            <a:fld id="{D4379775-A71A-4130-AD43-4A0AC0D76A03}" type="slidenum">
              <a:rPr lang="en-US" altLang="en-US"/>
              <a:pPr/>
              <a:t>‹#›</a:t>
            </a:fld>
            <a:endParaRPr lang="en-US" altLang="en-US"/>
          </a:p>
        </p:txBody>
      </p:sp>
    </p:spTree>
    <p:extLst>
      <p:ext uri="{BB962C8B-B14F-4D97-AF65-F5344CB8AC3E}">
        <p14:creationId xmlns:p14="http://schemas.microsoft.com/office/powerpoint/2010/main" val="13075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A311DF9-9C74-4B93-A173-3399F2A8759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97E159C-5518-42DE-A281-F274F98011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BE02C70-5500-472B-8D7D-3A658EE49C62}"/>
              </a:ext>
            </a:extLst>
          </p:cNvPr>
          <p:cNvSpPr>
            <a:spLocks noGrp="1" noChangeArrowheads="1"/>
          </p:cNvSpPr>
          <p:nvPr>
            <p:ph type="sldNum" sz="quarter" idx="12"/>
          </p:nvPr>
        </p:nvSpPr>
        <p:spPr>
          <a:ln/>
        </p:spPr>
        <p:txBody>
          <a:bodyPr/>
          <a:lstStyle>
            <a:lvl1pPr>
              <a:defRPr/>
            </a:lvl1pPr>
          </a:lstStyle>
          <a:p>
            <a:fld id="{C634E290-AD18-4B7C-9322-29F72285C679}" type="slidenum">
              <a:rPr lang="en-US" altLang="en-US"/>
              <a:pPr/>
              <a:t>‹#›</a:t>
            </a:fld>
            <a:endParaRPr lang="en-US" altLang="en-US"/>
          </a:p>
        </p:txBody>
      </p:sp>
    </p:spTree>
    <p:extLst>
      <p:ext uri="{BB962C8B-B14F-4D97-AF65-F5344CB8AC3E}">
        <p14:creationId xmlns:p14="http://schemas.microsoft.com/office/powerpoint/2010/main" val="12387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04D2DA7-7373-4FE0-A082-F6CF5D2046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7CBE5D3-B5EE-4F0F-A9A8-A3C1E97F11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99983F0-B7F5-4A67-8CCB-FE95F59D866A}"/>
              </a:ext>
            </a:extLst>
          </p:cNvPr>
          <p:cNvSpPr>
            <a:spLocks noGrp="1" noChangeArrowheads="1"/>
          </p:cNvSpPr>
          <p:nvPr>
            <p:ph type="sldNum" sz="quarter" idx="12"/>
          </p:nvPr>
        </p:nvSpPr>
        <p:spPr>
          <a:ln/>
        </p:spPr>
        <p:txBody>
          <a:bodyPr/>
          <a:lstStyle>
            <a:lvl1pPr>
              <a:defRPr/>
            </a:lvl1pPr>
          </a:lstStyle>
          <a:p>
            <a:fld id="{355970AC-61F8-472B-A669-946D580109BE}" type="slidenum">
              <a:rPr lang="en-US" altLang="en-US"/>
              <a:pPr/>
              <a:t>‹#›</a:t>
            </a:fld>
            <a:endParaRPr lang="en-US" altLang="en-US"/>
          </a:p>
        </p:txBody>
      </p:sp>
    </p:spTree>
    <p:extLst>
      <p:ext uri="{BB962C8B-B14F-4D97-AF65-F5344CB8AC3E}">
        <p14:creationId xmlns:p14="http://schemas.microsoft.com/office/powerpoint/2010/main" val="214163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6E81F9-B733-48E6-9DE3-2F32107B342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DB1C5A3-783B-4AE1-A06B-2D55CA48A1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24DDDFA-A9FE-4AF9-B827-DF5710176F91}"/>
              </a:ext>
            </a:extLst>
          </p:cNvPr>
          <p:cNvSpPr>
            <a:spLocks noGrp="1" noChangeArrowheads="1"/>
          </p:cNvSpPr>
          <p:nvPr>
            <p:ph type="sldNum" sz="quarter" idx="12"/>
          </p:nvPr>
        </p:nvSpPr>
        <p:spPr>
          <a:ln/>
        </p:spPr>
        <p:txBody>
          <a:bodyPr/>
          <a:lstStyle>
            <a:lvl1pPr>
              <a:defRPr/>
            </a:lvl1pPr>
          </a:lstStyle>
          <a:p>
            <a:fld id="{65141878-38EF-4F5C-87AA-3E82188BE4A2}" type="slidenum">
              <a:rPr lang="en-US" altLang="en-US"/>
              <a:pPr/>
              <a:t>‹#›</a:t>
            </a:fld>
            <a:endParaRPr lang="en-US" altLang="en-US"/>
          </a:p>
        </p:txBody>
      </p:sp>
    </p:spTree>
    <p:extLst>
      <p:ext uri="{BB962C8B-B14F-4D97-AF65-F5344CB8AC3E}">
        <p14:creationId xmlns:p14="http://schemas.microsoft.com/office/powerpoint/2010/main" val="381333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52520CD-5F08-49D1-8914-1ACC564CC3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71A69-9516-4E41-865C-A348FB8633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F3FE4D-A717-4A1E-BD4A-505B8123503D}"/>
              </a:ext>
            </a:extLst>
          </p:cNvPr>
          <p:cNvSpPr>
            <a:spLocks noGrp="1" noChangeArrowheads="1"/>
          </p:cNvSpPr>
          <p:nvPr>
            <p:ph type="sldNum" sz="quarter" idx="12"/>
          </p:nvPr>
        </p:nvSpPr>
        <p:spPr>
          <a:ln/>
        </p:spPr>
        <p:txBody>
          <a:bodyPr/>
          <a:lstStyle>
            <a:lvl1pPr>
              <a:defRPr/>
            </a:lvl1pPr>
          </a:lstStyle>
          <a:p>
            <a:fld id="{F5BC786B-BF0E-4F84-9EDC-88E246DC3841}" type="slidenum">
              <a:rPr lang="en-US" altLang="en-US"/>
              <a:pPr/>
              <a:t>‹#›</a:t>
            </a:fld>
            <a:endParaRPr lang="en-US" altLang="en-US"/>
          </a:p>
        </p:txBody>
      </p:sp>
    </p:spTree>
    <p:extLst>
      <p:ext uri="{BB962C8B-B14F-4D97-AF65-F5344CB8AC3E}">
        <p14:creationId xmlns:p14="http://schemas.microsoft.com/office/powerpoint/2010/main" val="273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4916E4-4257-4135-8D52-EE0714AE5D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8A6B18-4591-4C73-A550-7408FB8360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1B3696-B5F6-442E-9926-DD8942A1E66D}"/>
              </a:ext>
            </a:extLst>
          </p:cNvPr>
          <p:cNvSpPr>
            <a:spLocks noGrp="1" noChangeArrowheads="1"/>
          </p:cNvSpPr>
          <p:nvPr>
            <p:ph type="sldNum" sz="quarter" idx="12"/>
          </p:nvPr>
        </p:nvSpPr>
        <p:spPr>
          <a:ln/>
        </p:spPr>
        <p:txBody>
          <a:bodyPr/>
          <a:lstStyle>
            <a:lvl1pPr>
              <a:defRPr/>
            </a:lvl1pPr>
          </a:lstStyle>
          <a:p>
            <a:fld id="{ABB82038-8F28-48E8-A016-A88DB467C2EC}" type="slidenum">
              <a:rPr lang="en-US" altLang="en-US"/>
              <a:pPr/>
              <a:t>‹#›</a:t>
            </a:fld>
            <a:endParaRPr lang="en-US" altLang="en-US"/>
          </a:p>
        </p:txBody>
      </p:sp>
    </p:spTree>
    <p:extLst>
      <p:ext uri="{BB962C8B-B14F-4D97-AF65-F5344CB8AC3E}">
        <p14:creationId xmlns:p14="http://schemas.microsoft.com/office/powerpoint/2010/main" val="2667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4816056-6503-420E-B414-71BDB6C45C1A}"/>
              </a:ext>
            </a:extLst>
          </p:cNvPr>
          <p:cNvSpPr>
            <a:spLocks noGrp="1" noChangeArrowheads="1"/>
          </p:cNvSpPr>
          <p:nvPr>
            <p:ph type="title"/>
          </p:nvPr>
        </p:nvSpPr>
        <p:spPr bwMode="auto">
          <a:xfrm>
            <a:off x="152400" y="152400"/>
            <a:ext cx="8763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85C9F849-4BE3-4E3A-BD59-D4AA295A5878}"/>
              </a:ext>
            </a:extLst>
          </p:cNvPr>
          <p:cNvSpPr>
            <a:spLocks noGrp="1" noChangeArrowheads="1"/>
          </p:cNvSpPr>
          <p:nvPr>
            <p:ph type="body" idx="1"/>
          </p:nvPr>
        </p:nvSpPr>
        <p:spPr bwMode="auto">
          <a:xfrm>
            <a:off x="228600" y="1371600"/>
            <a:ext cx="8763000" cy="47545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62EB0086-832B-45C5-A538-49AE68E49A8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AA34638A-673F-4063-B337-57187FB5B93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id="{9C09E2C1-75C4-4129-932A-0A0C2D38BED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8313F3A-4210-4E0A-88F7-029D1520B9D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b="1">
          <a:solidFill>
            <a:schemeClr val="bg1"/>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b="1">
          <a:solidFill>
            <a:schemeClr val="bg1"/>
          </a:solidFill>
          <a:latin typeface="Comic Sans MS" pitchFamily="66" charset="0"/>
          <a:ea typeface="ＭＳ Ｐゴシック" panose="020B0600070205080204" pitchFamily="34" charset="-128"/>
        </a:defRPr>
      </a:lvl2pPr>
      <a:lvl3pPr algn="ctr" rtl="0" eaLnBrk="0" fontAlgn="base" hangingPunct="0">
        <a:spcBef>
          <a:spcPct val="0"/>
        </a:spcBef>
        <a:spcAft>
          <a:spcPct val="0"/>
        </a:spcAft>
        <a:defRPr sz="4400" b="1">
          <a:solidFill>
            <a:schemeClr val="bg1"/>
          </a:solidFill>
          <a:latin typeface="Comic Sans MS" pitchFamily="66" charset="0"/>
          <a:ea typeface="ＭＳ Ｐゴシック" panose="020B0600070205080204" pitchFamily="34" charset="-128"/>
        </a:defRPr>
      </a:lvl3pPr>
      <a:lvl4pPr algn="ctr" rtl="0" eaLnBrk="0" fontAlgn="base" hangingPunct="0">
        <a:spcBef>
          <a:spcPct val="0"/>
        </a:spcBef>
        <a:spcAft>
          <a:spcPct val="0"/>
        </a:spcAft>
        <a:defRPr sz="4400" b="1">
          <a:solidFill>
            <a:schemeClr val="bg1"/>
          </a:solidFill>
          <a:latin typeface="Comic Sans MS" pitchFamily="66" charset="0"/>
          <a:ea typeface="ＭＳ Ｐゴシック" panose="020B0600070205080204" pitchFamily="34" charset="-128"/>
        </a:defRPr>
      </a:lvl4pPr>
      <a:lvl5pPr algn="ctr" rtl="0" eaLnBrk="0" fontAlgn="base" hangingPunct="0">
        <a:spcBef>
          <a:spcPct val="0"/>
        </a:spcBef>
        <a:spcAft>
          <a:spcPct val="0"/>
        </a:spcAft>
        <a:defRPr sz="4400" b="1">
          <a:solidFill>
            <a:schemeClr val="bg1"/>
          </a:solidFill>
          <a:latin typeface="Comic Sans MS" pitchFamily="66" charset="0"/>
          <a:ea typeface="ＭＳ Ｐゴシック" panose="020B0600070205080204" pitchFamily="34" charset="-128"/>
        </a:defRPr>
      </a:lvl5pPr>
      <a:lvl6pPr marL="457200" algn="ctr" rtl="0" eaLnBrk="1" fontAlgn="base" hangingPunct="1">
        <a:spcBef>
          <a:spcPct val="0"/>
        </a:spcBef>
        <a:spcAft>
          <a:spcPct val="0"/>
        </a:spcAft>
        <a:defRPr sz="4400" b="1">
          <a:solidFill>
            <a:schemeClr val="bg1"/>
          </a:solidFill>
          <a:latin typeface="Comic Sans MS" pitchFamily="66" charset="0"/>
        </a:defRPr>
      </a:lvl6pPr>
      <a:lvl7pPr marL="914400" algn="ctr" rtl="0" eaLnBrk="1" fontAlgn="base" hangingPunct="1">
        <a:spcBef>
          <a:spcPct val="0"/>
        </a:spcBef>
        <a:spcAft>
          <a:spcPct val="0"/>
        </a:spcAft>
        <a:defRPr sz="4400" b="1">
          <a:solidFill>
            <a:schemeClr val="bg1"/>
          </a:solidFill>
          <a:latin typeface="Comic Sans MS" pitchFamily="66" charset="0"/>
        </a:defRPr>
      </a:lvl7pPr>
      <a:lvl8pPr marL="1371600" algn="ctr" rtl="0" eaLnBrk="1" fontAlgn="base" hangingPunct="1">
        <a:spcBef>
          <a:spcPct val="0"/>
        </a:spcBef>
        <a:spcAft>
          <a:spcPct val="0"/>
        </a:spcAft>
        <a:defRPr sz="4400" b="1">
          <a:solidFill>
            <a:schemeClr val="bg1"/>
          </a:solidFill>
          <a:latin typeface="Comic Sans MS" pitchFamily="66" charset="0"/>
        </a:defRPr>
      </a:lvl8pPr>
      <a:lvl9pPr marL="1828800" algn="ctr" rtl="0" eaLnBrk="1" fontAlgn="base" hangingPunct="1">
        <a:spcBef>
          <a:spcPct val="0"/>
        </a:spcBef>
        <a:spcAft>
          <a:spcPct val="0"/>
        </a:spcAft>
        <a:defRPr sz="4400" b="1">
          <a:solidFill>
            <a:schemeClr val="bg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108" charset="-128"/>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50" name="Rectangle 6">
            <a:extLst>
              <a:ext uri="{FF2B5EF4-FFF2-40B4-BE49-F238E27FC236}">
                <a16:creationId xmlns:a16="http://schemas.microsoft.com/office/drawing/2014/main" id="{422E7A45-870A-43F5-8D07-5972DDA4859E}"/>
              </a:ext>
            </a:extLst>
          </p:cNvPr>
          <p:cNvSpPr>
            <a:spLocks noGrp="1" noChangeArrowheads="1"/>
          </p:cNvSpPr>
          <p:nvPr>
            <p:ph type="title"/>
          </p:nvPr>
        </p:nvSpPr>
        <p:spPr>
          <a:xfrm>
            <a:off x="0" y="0"/>
            <a:ext cx="8382000" cy="1295400"/>
          </a:xfrm>
        </p:spPr>
        <p:txBody>
          <a:bodyPr/>
          <a:lstStyle/>
          <a:p>
            <a:pPr eaLnBrk="1" hangingPunct="1">
              <a:defRPr/>
            </a:pPr>
            <a:r>
              <a:rPr lang="en-US" sz="3600" dirty="0">
                <a:ea typeface="+mj-ea"/>
              </a:rPr>
              <a:t>Weather in Environments </a:t>
            </a:r>
            <a:br>
              <a:rPr lang="en-US" sz="3600" dirty="0">
                <a:ea typeface="+mj-ea"/>
              </a:rPr>
            </a:br>
            <a:r>
              <a:rPr lang="en-US" sz="3600" dirty="0">
                <a:ea typeface="+mj-ea"/>
              </a:rPr>
              <a:t>and Climate Zones</a:t>
            </a:r>
          </a:p>
        </p:txBody>
      </p:sp>
      <p:pic>
        <p:nvPicPr>
          <p:cNvPr id="3075" name="Picture 5" descr="cloud_rumbling_hg_clr">
            <a:extLst>
              <a:ext uri="{FF2B5EF4-FFF2-40B4-BE49-F238E27FC236}">
                <a16:creationId xmlns:a16="http://schemas.microsoft.com/office/drawing/2014/main" id="{98395A7E-7BF9-43BF-8BDB-2DD12964FD96}"/>
              </a:ext>
            </a:extLst>
          </p:cNvPr>
          <p:cNvPicPr>
            <a:picLocks noGrp="1" noChangeAspect="1" noChangeArrowheads="1" noCrop="1"/>
          </p:cNvPicPr>
          <p:nvPr>
            <p:ph idx="1"/>
          </p:nvPr>
        </p:nvPicPr>
        <p:blipFill>
          <a:blip r:embed="rId4"/>
          <a:srcRect/>
          <a:stretch>
            <a:fillRect/>
          </a:stretch>
        </p:blipFill>
        <p:spPr>
          <a:xfrm>
            <a:off x="2514600" y="990600"/>
            <a:ext cx="3124200" cy="2133600"/>
          </a:xfrm>
        </p:spPr>
      </p:pic>
      <p:sp>
        <p:nvSpPr>
          <p:cNvPr id="6152" name="Rectangle 8">
            <a:extLst>
              <a:ext uri="{FF2B5EF4-FFF2-40B4-BE49-F238E27FC236}">
                <a16:creationId xmlns:a16="http://schemas.microsoft.com/office/drawing/2014/main" id="{54FFE5A2-D0A8-40C1-AD2A-11EADB56CA7B}"/>
              </a:ext>
            </a:extLst>
          </p:cNvPr>
          <p:cNvSpPr>
            <a:spLocks noChangeArrowheads="1"/>
          </p:cNvSpPr>
          <p:nvPr/>
        </p:nvSpPr>
        <p:spPr bwMode="auto">
          <a:xfrm>
            <a:off x="304800" y="3048000"/>
            <a:ext cx="8610600" cy="2738438"/>
          </a:xfrm>
          <a:prstGeom prst="rect">
            <a:avLst/>
          </a:prstGeom>
          <a:noFill/>
          <a:ln w="9525">
            <a:noFill/>
            <a:miter lim="800000"/>
            <a:headEnd/>
            <a:tailEnd/>
          </a:ln>
          <a:effectLst/>
        </p:spPr>
        <p:txBody>
          <a:bodyPr anchor="ctr">
            <a:spAutoFit/>
          </a:bodyPr>
          <a:lstStyle/>
          <a:p>
            <a:pPr>
              <a:defRPr/>
            </a:pPr>
            <a:r>
              <a:rPr lang="en-US" sz="2400" b="1" dirty="0">
                <a:solidFill>
                  <a:schemeClr val="accent3"/>
                </a:solidFill>
                <a:latin typeface="Arial" charset="0"/>
                <a:ea typeface="+mn-ea"/>
              </a:rPr>
              <a:t>SC.5.E.7.5</a:t>
            </a:r>
            <a:r>
              <a:rPr lang="en-US" sz="2000" dirty="0">
                <a:solidFill>
                  <a:schemeClr val="accent3"/>
                </a:solidFill>
                <a:latin typeface="Arial" charset="0"/>
                <a:ea typeface="+mn-ea"/>
              </a:rPr>
              <a:t>     </a:t>
            </a:r>
            <a:r>
              <a:rPr lang="en-US" sz="2400" b="1" dirty="0">
                <a:solidFill>
                  <a:schemeClr val="accent3"/>
                </a:solidFill>
                <a:latin typeface="Calibri" pitchFamily="34" charset="0"/>
                <a:ea typeface="Times New Roman" pitchFamily="18" charset="0"/>
                <a:cs typeface="Calibri" pitchFamily="34" charset="0"/>
              </a:rPr>
              <a:t>Recognize that some of the weather-related differences, such as temperature and humidity, are found among different environments, such as swamps, deserts, and mountains.</a:t>
            </a:r>
          </a:p>
          <a:p>
            <a:pPr>
              <a:defRPr/>
            </a:pPr>
            <a:endParaRPr lang="en-US" sz="2400" b="1" dirty="0">
              <a:solidFill>
                <a:schemeClr val="accent3"/>
              </a:solidFill>
              <a:latin typeface="Calibri" pitchFamily="34" charset="0"/>
              <a:ea typeface="Times New Roman" pitchFamily="18" charset="0"/>
              <a:cs typeface="Calibri" pitchFamily="34" charset="0"/>
            </a:endParaRPr>
          </a:p>
          <a:p>
            <a:pPr eaLnBrk="0" hangingPunct="0">
              <a:defRPr/>
            </a:pPr>
            <a:r>
              <a:rPr lang="en-US" sz="2400" b="1" dirty="0">
                <a:solidFill>
                  <a:schemeClr val="accent3"/>
                </a:solidFill>
                <a:latin typeface="Arial" charset="0"/>
                <a:ea typeface="+mn-ea"/>
              </a:rPr>
              <a:t>SC.5.E.7.6</a:t>
            </a:r>
            <a:r>
              <a:rPr lang="en-US" sz="2400" dirty="0">
                <a:latin typeface="Arial" charset="0"/>
                <a:ea typeface="+mn-ea"/>
              </a:rPr>
              <a:t>   </a:t>
            </a:r>
            <a:r>
              <a:rPr lang="en-US" sz="2400" b="1" dirty="0">
                <a:solidFill>
                  <a:schemeClr val="accent3"/>
                </a:solidFill>
                <a:latin typeface="Calibri" pitchFamily="34" charset="0"/>
                <a:ea typeface="Times New Roman" pitchFamily="18" charset="0"/>
                <a:cs typeface="Calibri" pitchFamily="34" charset="0"/>
              </a:rPr>
              <a:t>Describe characteristics (temperature and precipitation) of different climate zones  as they relate to latitude, elevation, and proximity to bodies of water.</a:t>
            </a:r>
            <a:r>
              <a:rPr lang="en-US" sz="2400" b="1" dirty="0">
                <a:solidFill>
                  <a:schemeClr val="accent3"/>
                </a:solidFill>
                <a:ea typeface="+mn-ea"/>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82C296-26ED-437C-8456-B1A84D49BC55}"/>
              </a:ext>
            </a:extLst>
          </p:cNvPr>
          <p:cNvSpPr/>
          <p:nvPr/>
        </p:nvSpPr>
        <p:spPr>
          <a:xfrm>
            <a:off x="381000" y="381000"/>
            <a:ext cx="47244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795" name="Picture 2" descr="http://www.ogre3d.org/tikiwiki/img/wiki_up/Latitude_PSF.png">
            <a:extLst>
              <a:ext uri="{FF2B5EF4-FFF2-40B4-BE49-F238E27FC236}">
                <a16:creationId xmlns:a16="http://schemas.microsoft.com/office/drawing/2014/main" id="{D4D2A25C-B8CA-4124-8648-8899978A6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441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7195251D-3E22-4AE6-A1F4-428ACF1528BE}"/>
              </a:ext>
            </a:extLst>
          </p:cNvPr>
          <p:cNvCxnSpPr/>
          <p:nvPr/>
        </p:nvCxnSpPr>
        <p:spPr>
          <a:xfrm rot="10800000" flipV="1">
            <a:off x="3352800" y="1066800"/>
            <a:ext cx="3505200" cy="53340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72B895-0942-400C-813F-6B87AFFB1ADE}"/>
              </a:ext>
            </a:extLst>
          </p:cNvPr>
          <p:cNvCxnSpPr/>
          <p:nvPr/>
        </p:nvCxnSpPr>
        <p:spPr>
          <a:xfrm rot="10800000" flipV="1">
            <a:off x="3276600" y="1981200"/>
            <a:ext cx="3505200" cy="53340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622AC55-EA00-4D24-96CF-2F93B664C011}"/>
              </a:ext>
            </a:extLst>
          </p:cNvPr>
          <p:cNvCxnSpPr/>
          <p:nvPr/>
        </p:nvCxnSpPr>
        <p:spPr>
          <a:xfrm rot="10800000" flipV="1">
            <a:off x="3124200" y="2971800"/>
            <a:ext cx="3505200" cy="53340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366F4E7D-F848-4DF5-96E4-AF1A85DA94BC}"/>
              </a:ext>
            </a:extLst>
          </p:cNvPr>
          <p:cNvSpPr/>
          <p:nvPr/>
        </p:nvSpPr>
        <p:spPr>
          <a:xfrm>
            <a:off x="6324600" y="381000"/>
            <a:ext cx="25146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rgbClr val="FF0000"/>
                </a:solidFill>
                <a:latin typeface="Comic Sans MS" panose="030F0702030302020204" pitchFamily="66" charset="0"/>
              </a:rPr>
              <a:t>POLAR ZONE</a:t>
            </a:r>
          </a:p>
          <a:p>
            <a:pPr algn="ctr" eaLnBrk="1" hangingPunct="1"/>
            <a:r>
              <a:rPr lang="en-US" altLang="en-US" sz="1800">
                <a:solidFill>
                  <a:srgbClr val="FF0000"/>
                </a:solidFill>
                <a:latin typeface="Comic Sans MS" panose="030F0702030302020204" pitchFamily="66" charset="0"/>
              </a:rPr>
              <a:t>between 66.5° </a:t>
            </a:r>
          </a:p>
          <a:p>
            <a:pPr algn="ctr" eaLnBrk="1" hangingPunct="1"/>
            <a:r>
              <a:rPr lang="en-US" altLang="en-US" sz="1800">
                <a:solidFill>
                  <a:srgbClr val="FF0000"/>
                </a:solidFill>
                <a:latin typeface="Comic Sans MS" panose="030F0702030302020204" pitchFamily="66" charset="0"/>
              </a:rPr>
              <a:t>North</a:t>
            </a:r>
          </a:p>
        </p:txBody>
      </p:sp>
      <p:sp>
        <p:nvSpPr>
          <p:cNvPr id="17" name="Rounded Rectangle 16">
            <a:extLst>
              <a:ext uri="{FF2B5EF4-FFF2-40B4-BE49-F238E27FC236}">
                <a16:creationId xmlns:a16="http://schemas.microsoft.com/office/drawing/2014/main" id="{914260A7-F40E-4CC6-AD1C-D0D8418704C0}"/>
              </a:ext>
            </a:extLst>
          </p:cNvPr>
          <p:cNvSpPr/>
          <p:nvPr/>
        </p:nvSpPr>
        <p:spPr>
          <a:xfrm>
            <a:off x="6324600" y="1447800"/>
            <a:ext cx="2590800" cy="1066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0000"/>
              </a:solidFill>
              <a:latin typeface="Comic Sans MS" panose="030F0702030302020204" pitchFamily="66" charset="0"/>
            </a:endParaRPr>
          </a:p>
          <a:p>
            <a:pPr algn="ctr" eaLnBrk="1" hangingPunct="1"/>
            <a:r>
              <a:rPr lang="en-US" altLang="en-US" sz="1800">
                <a:solidFill>
                  <a:srgbClr val="FF0000"/>
                </a:solidFill>
                <a:latin typeface="Comic Sans MS" panose="030F0702030302020204" pitchFamily="66" charset="0"/>
              </a:rPr>
              <a:t>TEMPERATE ZONE</a:t>
            </a:r>
          </a:p>
          <a:p>
            <a:pPr algn="ctr" eaLnBrk="1" hangingPunct="1"/>
            <a:r>
              <a:rPr lang="en-US" altLang="en-US" sz="1800">
                <a:solidFill>
                  <a:srgbClr val="FF0000"/>
                </a:solidFill>
                <a:latin typeface="Comic Sans MS" panose="030F0702030302020204" pitchFamily="66" charset="0"/>
              </a:rPr>
              <a:t>23.5° and 66.5° North</a:t>
            </a:r>
          </a:p>
          <a:p>
            <a:pPr algn="ctr" eaLnBrk="1" hangingPunct="1"/>
            <a:endParaRPr lang="en-US" altLang="en-US" sz="1800">
              <a:solidFill>
                <a:srgbClr val="FF0000"/>
              </a:solidFill>
              <a:latin typeface="Comic Sans MS" panose="030F0702030302020204" pitchFamily="66" charset="0"/>
            </a:endParaRPr>
          </a:p>
        </p:txBody>
      </p:sp>
      <p:sp>
        <p:nvSpPr>
          <p:cNvPr id="18" name="Rounded Rectangle 17">
            <a:extLst>
              <a:ext uri="{FF2B5EF4-FFF2-40B4-BE49-F238E27FC236}">
                <a16:creationId xmlns:a16="http://schemas.microsoft.com/office/drawing/2014/main" id="{71D15B27-CACD-4E27-BFB6-CC66C559C865}"/>
              </a:ext>
            </a:extLst>
          </p:cNvPr>
          <p:cNvSpPr/>
          <p:nvPr/>
        </p:nvSpPr>
        <p:spPr>
          <a:xfrm>
            <a:off x="6324600" y="2590800"/>
            <a:ext cx="2590800" cy="1143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rgbClr val="FF0000"/>
                </a:solidFill>
                <a:latin typeface="Comic Sans MS" panose="030F0702030302020204" pitchFamily="66" charset="0"/>
              </a:rPr>
              <a:t>TROPICAL ZONE</a:t>
            </a:r>
          </a:p>
          <a:p>
            <a:pPr algn="ctr" eaLnBrk="1" hangingPunct="1"/>
            <a:r>
              <a:rPr lang="en-US" altLang="en-US" sz="1800">
                <a:solidFill>
                  <a:srgbClr val="FF0000"/>
                </a:solidFill>
                <a:latin typeface="Comic Sans MS" panose="030F0702030302020204" pitchFamily="66" charset="0"/>
              </a:rPr>
              <a:t>between 23.5° north and 23.5° south</a:t>
            </a:r>
          </a:p>
        </p:txBody>
      </p:sp>
      <p:cxnSp>
        <p:nvCxnSpPr>
          <p:cNvPr id="19" name="Straight Arrow Connector 18">
            <a:extLst>
              <a:ext uri="{FF2B5EF4-FFF2-40B4-BE49-F238E27FC236}">
                <a16:creationId xmlns:a16="http://schemas.microsoft.com/office/drawing/2014/main" id="{04D4F8CB-1052-4FC2-A5A4-6A1CF5FAE9FA}"/>
              </a:ext>
            </a:extLst>
          </p:cNvPr>
          <p:cNvCxnSpPr/>
          <p:nvPr/>
        </p:nvCxnSpPr>
        <p:spPr>
          <a:xfrm rot="10800000" flipV="1">
            <a:off x="3276600" y="3048000"/>
            <a:ext cx="3048000" cy="76200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478E96ED-E4AC-46D6-8291-14413939CE18}"/>
              </a:ext>
            </a:extLst>
          </p:cNvPr>
          <p:cNvSpPr/>
          <p:nvPr/>
        </p:nvSpPr>
        <p:spPr>
          <a:xfrm>
            <a:off x="6324600" y="3810000"/>
            <a:ext cx="2590800" cy="1066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0000"/>
              </a:solidFill>
              <a:latin typeface="Comic Sans MS" panose="030F0702030302020204" pitchFamily="66" charset="0"/>
            </a:endParaRPr>
          </a:p>
          <a:p>
            <a:pPr algn="ctr" eaLnBrk="1" hangingPunct="1"/>
            <a:r>
              <a:rPr lang="en-US" altLang="en-US" sz="1800">
                <a:solidFill>
                  <a:srgbClr val="FF0000"/>
                </a:solidFill>
                <a:latin typeface="Comic Sans MS" panose="030F0702030302020204" pitchFamily="66" charset="0"/>
              </a:rPr>
              <a:t>TEMPERATE ZONE</a:t>
            </a:r>
          </a:p>
          <a:p>
            <a:pPr algn="ctr" eaLnBrk="1" hangingPunct="1"/>
            <a:r>
              <a:rPr lang="en-US" altLang="en-US" sz="1800">
                <a:solidFill>
                  <a:srgbClr val="FF0000"/>
                </a:solidFill>
                <a:latin typeface="Comic Sans MS" panose="030F0702030302020204" pitchFamily="66" charset="0"/>
              </a:rPr>
              <a:t>23.5° and 66.5° South</a:t>
            </a:r>
          </a:p>
          <a:p>
            <a:pPr algn="ctr" eaLnBrk="1" hangingPunct="1"/>
            <a:endParaRPr lang="en-US" altLang="en-US" sz="1800">
              <a:solidFill>
                <a:srgbClr val="FF0000"/>
              </a:solidFill>
              <a:latin typeface="Comic Sans MS" panose="030F0702030302020204" pitchFamily="66" charset="0"/>
            </a:endParaRPr>
          </a:p>
        </p:txBody>
      </p:sp>
      <p:cxnSp>
        <p:nvCxnSpPr>
          <p:cNvPr id="25" name="Straight Arrow Connector 24">
            <a:extLst>
              <a:ext uri="{FF2B5EF4-FFF2-40B4-BE49-F238E27FC236}">
                <a16:creationId xmlns:a16="http://schemas.microsoft.com/office/drawing/2014/main" id="{6CDDC895-875E-4554-98DB-E71297FDA875}"/>
              </a:ext>
            </a:extLst>
          </p:cNvPr>
          <p:cNvCxnSpPr>
            <a:stCxn id="24" idx="1"/>
          </p:cNvCxnSpPr>
          <p:nvPr/>
        </p:nvCxnSpPr>
        <p:spPr>
          <a:xfrm rot="10800000">
            <a:off x="2971800" y="4267200"/>
            <a:ext cx="3352800" cy="7620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0339B3C6-FD45-4427-ADF3-34C38702C258}"/>
              </a:ext>
            </a:extLst>
          </p:cNvPr>
          <p:cNvSpPr/>
          <p:nvPr/>
        </p:nvSpPr>
        <p:spPr>
          <a:xfrm>
            <a:off x="6400800" y="4953000"/>
            <a:ext cx="2514600" cy="990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rgbClr val="FF0000"/>
                </a:solidFill>
                <a:latin typeface="Comic Sans MS" panose="030F0702030302020204" pitchFamily="66" charset="0"/>
              </a:rPr>
              <a:t>POLAR ZONE</a:t>
            </a:r>
          </a:p>
          <a:p>
            <a:pPr algn="ctr" eaLnBrk="1" hangingPunct="1"/>
            <a:r>
              <a:rPr lang="en-US" altLang="en-US" sz="1800">
                <a:solidFill>
                  <a:srgbClr val="FF0000"/>
                </a:solidFill>
                <a:latin typeface="Comic Sans MS" panose="030F0702030302020204" pitchFamily="66" charset="0"/>
              </a:rPr>
              <a:t>between 66.5° </a:t>
            </a:r>
          </a:p>
          <a:p>
            <a:pPr algn="ctr" eaLnBrk="1" hangingPunct="1"/>
            <a:r>
              <a:rPr lang="en-US" altLang="en-US" sz="1800">
                <a:solidFill>
                  <a:srgbClr val="FF0000"/>
                </a:solidFill>
                <a:latin typeface="Comic Sans MS" panose="030F0702030302020204" pitchFamily="66" charset="0"/>
              </a:rPr>
              <a:t>South</a:t>
            </a:r>
          </a:p>
        </p:txBody>
      </p:sp>
      <p:cxnSp>
        <p:nvCxnSpPr>
          <p:cNvPr id="29" name="Straight Arrow Connector 28">
            <a:extLst>
              <a:ext uri="{FF2B5EF4-FFF2-40B4-BE49-F238E27FC236}">
                <a16:creationId xmlns:a16="http://schemas.microsoft.com/office/drawing/2014/main" id="{8F39AEE5-1B25-4587-856F-0F0E77B9B1BB}"/>
              </a:ext>
            </a:extLst>
          </p:cNvPr>
          <p:cNvCxnSpPr/>
          <p:nvPr/>
        </p:nvCxnSpPr>
        <p:spPr>
          <a:xfrm rot="10800000">
            <a:off x="2362200" y="4495800"/>
            <a:ext cx="4038600" cy="83820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000"/>
                                        <p:tgtEl>
                                          <p:spTgt spid="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20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4"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A562A1BD-8DC8-49F3-8CB8-D1264C583F5C}"/>
              </a:ext>
            </a:extLst>
          </p:cNvPr>
          <p:cNvSpPr>
            <a:spLocks noGrp="1" noChangeArrowheads="1"/>
          </p:cNvSpPr>
          <p:nvPr>
            <p:ph type="title"/>
          </p:nvPr>
        </p:nvSpPr>
        <p:spPr>
          <a:xfrm>
            <a:off x="228600" y="304800"/>
            <a:ext cx="8763000" cy="685800"/>
          </a:xfrm>
          <a:solidFill>
            <a:srgbClr val="0070C0"/>
          </a:solidFill>
          <a:ln w="60325">
            <a:solidFill>
              <a:schemeClr val="accent1">
                <a:lumMod val="75000"/>
              </a:schemeClr>
            </a:solidFill>
          </a:ln>
          <a:effectLst/>
        </p:spPr>
        <p:txBody>
          <a:bodyPr/>
          <a:lstStyle/>
          <a:p>
            <a:pPr eaLnBrk="1" hangingPunct="1">
              <a:defRPr/>
            </a:pPr>
            <a:r>
              <a:rPr lang="en-US" sz="3200" dirty="0">
                <a:ea typeface="+mj-ea"/>
              </a:rPr>
              <a:t>TEMPERATURE AND PRECIPITATION</a:t>
            </a:r>
          </a:p>
        </p:txBody>
      </p:sp>
      <p:sp>
        <p:nvSpPr>
          <p:cNvPr id="13" name="Rounded Rectangle 12">
            <a:extLst>
              <a:ext uri="{FF2B5EF4-FFF2-40B4-BE49-F238E27FC236}">
                <a16:creationId xmlns:a16="http://schemas.microsoft.com/office/drawing/2014/main" id="{150D5647-76E8-4A41-A2EC-173770499DBC}"/>
              </a:ext>
            </a:extLst>
          </p:cNvPr>
          <p:cNvSpPr/>
          <p:nvPr/>
        </p:nvSpPr>
        <p:spPr>
          <a:xfrm>
            <a:off x="304800" y="1143000"/>
            <a:ext cx="2667000" cy="457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ENVIRONMENT</a:t>
            </a:r>
          </a:p>
        </p:txBody>
      </p:sp>
      <p:sp>
        <p:nvSpPr>
          <p:cNvPr id="14" name="Rounded Rectangle 13">
            <a:extLst>
              <a:ext uri="{FF2B5EF4-FFF2-40B4-BE49-F238E27FC236}">
                <a16:creationId xmlns:a16="http://schemas.microsoft.com/office/drawing/2014/main" id="{907D7610-40B7-418F-99F5-6145B908C0F0}"/>
              </a:ext>
            </a:extLst>
          </p:cNvPr>
          <p:cNvSpPr/>
          <p:nvPr/>
        </p:nvSpPr>
        <p:spPr>
          <a:xfrm>
            <a:off x="381000" y="3352800"/>
            <a:ext cx="2514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rPr>
              <a:t>TEMPERATE CLIMATE ZONES</a:t>
            </a:r>
          </a:p>
        </p:txBody>
      </p:sp>
      <p:sp>
        <p:nvSpPr>
          <p:cNvPr id="15" name="Rounded Rectangle 14">
            <a:extLst>
              <a:ext uri="{FF2B5EF4-FFF2-40B4-BE49-F238E27FC236}">
                <a16:creationId xmlns:a16="http://schemas.microsoft.com/office/drawing/2014/main" id="{363836A2-EB9B-445A-9C39-1BA68DEF6281}"/>
              </a:ext>
            </a:extLst>
          </p:cNvPr>
          <p:cNvSpPr/>
          <p:nvPr/>
        </p:nvSpPr>
        <p:spPr>
          <a:xfrm>
            <a:off x="381000" y="4800600"/>
            <a:ext cx="2514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00" b="1" dirty="0">
                <a:solidFill>
                  <a:srgbClr val="0070C0"/>
                </a:solidFill>
              </a:rPr>
              <a:t>POLAR CLIMATE</a:t>
            </a:r>
          </a:p>
          <a:p>
            <a:pPr algn="ctr">
              <a:defRPr/>
            </a:pPr>
            <a:r>
              <a:rPr lang="en-US" sz="2300" b="1" dirty="0">
                <a:solidFill>
                  <a:srgbClr val="0070C0"/>
                </a:solidFill>
              </a:rPr>
              <a:t>ZONES</a:t>
            </a:r>
          </a:p>
        </p:txBody>
      </p:sp>
      <p:sp>
        <p:nvSpPr>
          <p:cNvPr id="16" name="Rounded Rectangle 15">
            <a:extLst>
              <a:ext uri="{FF2B5EF4-FFF2-40B4-BE49-F238E27FC236}">
                <a16:creationId xmlns:a16="http://schemas.microsoft.com/office/drawing/2014/main" id="{1B141404-C9AC-4AF6-BC5F-C67AEF3A9236}"/>
              </a:ext>
            </a:extLst>
          </p:cNvPr>
          <p:cNvSpPr/>
          <p:nvPr/>
        </p:nvSpPr>
        <p:spPr>
          <a:xfrm>
            <a:off x="381000" y="1905000"/>
            <a:ext cx="2514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rPr>
              <a:t>TROPICAL CLIMATE ZONES</a:t>
            </a:r>
          </a:p>
        </p:txBody>
      </p:sp>
      <p:sp>
        <p:nvSpPr>
          <p:cNvPr id="17" name="Rounded Rectangle 16">
            <a:extLst>
              <a:ext uri="{FF2B5EF4-FFF2-40B4-BE49-F238E27FC236}">
                <a16:creationId xmlns:a16="http://schemas.microsoft.com/office/drawing/2014/main" id="{B0D2056A-A534-4E4C-9117-FEE4BE2B7F15}"/>
              </a:ext>
            </a:extLst>
          </p:cNvPr>
          <p:cNvSpPr/>
          <p:nvPr/>
        </p:nvSpPr>
        <p:spPr>
          <a:xfrm>
            <a:off x="3200400" y="1143000"/>
            <a:ext cx="2743200" cy="457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TEMPERATURE</a:t>
            </a:r>
          </a:p>
        </p:txBody>
      </p:sp>
      <p:sp>
        <p:nvSpPr>
          <p:cNvPr id="18" name="Rounded Rectangle 17">
            <a:extLst>
              <a:ext uri="{FF2B5EF4-FFF2-40B4-BE49-F238E27FC236}">
                <a16:creationId xmlns:a16="http://schemas.microsoft.com/office/drawing/2014/main" id="{34AD3E97-896F-4F8E-B271-A0B2737F43A9}"/>
              </a:ext>
            </a:extLst>
          </p:cNvPr>
          <p:cNvSpPr/>
          <p:nvPr/>
        </p:nvSpPr>
        <p:spPr>
          <a:xfrm>
            <a:off x="6096000" y="1143000"/>
            <a:ext cx="2743200" cy="457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PRECIPITATION</a:t>
            </a:r>
          </a:p>
        </p:txBody>
      </p:sp>
      <p:sp>
        <p:nvSpPr>
          <p:cNvPr id="19" name="Rounded Rectangle 18">
            <a:extLst>
              <a:ext uri="{FF2B5EF4-FFF2-40B4-BE49-F238E27FC236}">
                <a16:creationId xmlns:a16="http://schemas.microsoft.com/office/drawing/2014/main" id="{410B9636-99F4-4C82-B603-1FC520060EAA}"/>
              </a:ext>
            </a:extLst>
          </p:cNvPr>
          <p:cNvSpPr/>
          <p:nvPr/>
        </p:nvSpPr>
        <p:spPr>
          <a:xfrm>
            <a:off x="3124200" y="1828800"/>
            <a:ext cx="28956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000">
              <a:solidFill>
                <a:srgbClr val="0070C0"/>
              </a:solidFill>
              <a:latin typeface="Comic Sans MS" panose="030F0702030302020204" pitchFamily="66" charset="0"/>
            </a:endParaRPr>
          </a:p>
          <a:p>
            <a:pPr algn="ctr" eaLnBrk="1" hangingPunct="1"/>
            <a:r>
              <a:rPr lang="en-US" altLang="en-US" sz="2000">
                <a:solidFill>
                  <a:srgbClr val="0070C0"/>
                </a:solidFill>
                <a:latin typeface="Comic Sans MS" panose="030F0702030302020204" pitchFamily="66" charset="0"/>
              </a:rPr>
              <a:t>Higher because its so close to the equator</a:t>
            </a:r>
          </a:p>
          <a:p>
            <a:pPr algn="ctr" eaLnBrk="1" hangingPunct="1"/>
            <a:endParaRPr lang="en-US" altLang="en-US" sz="1800">
              <a:solidFill>
                <a:srgbClr val="0070C0"/>
              </a:solidFill>
              <a:latin typeface="Comic Sans MS" panose="030F0702030302020204" pitchFamily="66" charset="0"/>
            </a:endParaRPr>
          </a:p>
        </p:txBody>
      </p:sp>
      <p:sp>
        <p:nvSpPr>
          <p:cNvPr id="20" name="Rounded Rectangle 19">
            <a:extLst>
              <a:ext uri="{FF2B5EF4-FFF2-40B4-BE49-F238E27FC236}">
                <a16:creationId xmlns:a16="http://schemas.microsoft.com/office/drawing/2014/main" id="{0A6A3DE3-F599-4487-A38A-6D799BECDCE9}"/>
              </a:ext>
            </a:extLst>
          </p:cNvPr>
          <p:cNvSpPr/>
          <p:nvPr/>
        </p:nvSpPr>
        <p:spPr>
          <a:xfrm>
            <a:off x="6096000" y="1828800"/>
            <a:ext cx="27432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0070C0"/>
              </a:solidFill>
              <a:latin typeface="Comic Sans MS" panose="030F0702030302020204" pitchFamily="66" charset="0"/>
            </a:endParaRPr>
          </a:p>
          <a:p>
            <a:pPr algn="ctr" eaLnBrk="1" hangingPunct="1"/>
            <a:r>
              <a:rPr lang="en-US" altLang="en-US" sz="1800">
                <a:solidFill>
                  <a:srgbClr val="0070C0"/>
                </a:solidFill>
                <a:latin typeface="Comic Sans MS" panose="030F0702030302020204" pitchFamily="66" charset="0"/>
              </a:rPr>
              <a:t>Ranging from little to very high levels</a:t>
            </a:r>
          </a:p>
          <a:p>
            <a:pPr eaLnBrk="1" hangingPunct="1"/>
            <a:endParaRPr lang="en-US" altLang="en-US" sz="1800">
              <a:solidFill>
                <a:srgbClr val="0070C0"/>
              </a:solidFill>
              <a:latin typeface="Comic Sans MS" panose="030F0702030302020204" pitchFamily="66" charset="0"/>
            </a:endParaRPr>
          </a:p>
        </p:txBody>
      </p:sp>
      <p:sp>
        <p:nvSpPr>
          <p:cNvPr id="21" name="Rounded Rectangle 20">
            <a:extLst>
              <a:ext uri="{FF2B5EF4-FFF2-40B4-BE49-F238E27FC236}">
                <a16:creationId xmlns:a16="http://schemas.microsoft.com/office/drawing/2014/main" id="{279CA2E9-5661-4668-B79B-0D2FA250F02E}"/>
              </a:ext>
            </a:extLst>
          </p:cNvPr>
          <p:cNvSpPr/>
          <p:nvPr/>
        </p:nvSpPr>
        <p:spPr>
          <a:xfrm>
            <a:off x="3124200" y="3352800"/>
            <a:ext cx="28956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solidFill>
                  <a:srgbClr val="0070C0"/>
                </a:solidFill>
                <a:latin typeface="Comic Sans MS" panose="030F0702030302020204" pitchFamily="66" charset="0"/>
              </a:rPr>
              <a:t>Between tropical heat and arctic cold</a:t>
            </a:r>
          </a:p>
          <a:p>
            <a:pPr algn="ctr" eaLnBrk="1" hangingPunct="1"/>
            <a:endParaRPr lang="en-US" altLang="en-US" sz="1800">
              <a:solidFill>
                <a:srgbClr val="0070C0"/>
              </a:solidFill>
              <a:latin typeface="Comic Sans MS" panose="030F0702030302020204" pitchFamily="66" charset="0"/>
            </a:endParaRPr>
          </a:p>
        </p:txBody>
      </p:sp>
      <p:sp>
        <p:nvSpPr>
          <p:cNvPr id="22" name="Rounded Rectangle 21">
            <a:extLst>
              <a:ext uri="{FF2B5EF4-FFF2-40B4-BE49-F238E27FC236}">
                <a16:creationId xmlns:a16="http://schemas.microsoft.com/office/drawing/2014/main" id="{0AF634D0-8F1B-48E4-A751-1A7F7CC139AC}"/>
              </a:ext>
            </a:extLst>
          </p:cNvPr>
          <p:cNvSpPr/>
          <p:nvPr/>
        </p:nvSpPr>
        <p:spPr>
          <a:xfrm>
            <a:off x="6096000" y="3352800"/>
            <a:ext cx="27432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mic Sans MS" panose="030F0702030302020204" pitchFamily="66" charset="0"/>
            </a:endParaRPr>
          </a:p>
          <a:p>
            <a:pPr algn="ctr" eaLnBrk="1" hangingPunct="1"/>
            <a:r>
              <a:rPr lang="en-US" altLang="en-US" sz="2000">
                <a:solidFill>
                  <a:srgbClr val="0070C0"/>
                </a:solidFill>
                <a:latin typeface="Comic Sans MS" panose="030F0702030302020204" pitchFamily="66" charset="0"/>
              </a:rPr>
              <a:t>Dependent on area’s location in relation to bodies of water and landmasses</a:t>
            </a:r>
          </a:p>
          <a:p>
            <a:pPr algn="ctr" eaLnBrk="1" hangingPunct="1"/>
            <a:endParaRPr lang="en-US" altLang="en-US" sz="1800">
              <a:solidFill>
                <a:srgbClr val="0070C0"/>
              </a:solidFill>
              <a:latin typeface="Comic Sans MS" panose="030F0702030302020204" pitchFamily="66" charset="0"/>
            </a:endParaRPr>
          </a:p>
        </p:txBody>
      </p:sp>
      <p:sp>
        <p:nvSpPr>
          <p:cNvPr id="23" name="Rounded Rectangle 22">
            <a:extLst>
              <a:ext uri="{FF2B5EF4-FFF2-40B4-BE49-F238E27FC236}">
                <a16:creationId xmlns:a16="http://schemas.microsoft.com/office/drawing/2014/main" id="{D8BF5EAE-13E6-4EB5-8786-27F446BF688F}"/>
              </a:ext>
            </a:extLst>
          </p:cNvPr>
          <p:cNvSpPr/>
          <p:nvPr/>
        </p:nvSpPr>
        <p:spPr>
          <a:xfrm>
            <a:off x="3124200" y="4800600"/>
            <a:ext cx="28956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000">
              <a:solidFill>
                <a:srgbClr val="0070C0"/>
              </a:solidFill>
              <a:latin typeface="Comic Sans MS" panose="030F0702030302020204" pitchFamily="66" charset="0"/>
            </a:endParaRPr>
          </a:p>
          <a:p>
            <a:pPr algn="ctr" eaLnBrk="1" hangingPunct="1"/>
            <a:r>
              <a:rPr lang="en-US" altLang="en-US" sz="2000">
                <a:solidFill>
                  <a:srgbClr val="0070C0"/>
                </a:solidFill>
                <a:latin typeface="Comic Sans MS" panose="030F0702030302020204" pitchFamily="66" charset="0"/>
              </a:rPr>
              <a:t>Low throughout </a:t>
            </a:r>
          </a:p>
          <a:p>
            <a:pPr algn="ctr" eaLnBrk="1" hangingPunct="1"/>
            <a:r>
              <a:rPr lang="en-US" altLang="en-US" sz="2000">
                <a:solidFill>
                  <a:srgbClr val="0070C0"/>
                </a:solidFill>
                <a:latin typeface="Comic Sans MS" panose="030F0702030302020204" pitchFamily="66" charset="0"/>
              </a:rPr>
              <a:t>the year</a:t>
            </a:r>
          </a:p>
          <a:p>
            <a:pPr algn="ctr" eaLnBrk="1" hangingPunct="1"/>
            <a:endParaRPr lang="en-US" altLang="en-US" sz="1800">
              <a:solidFill>
                <a:srgbClr val="0070C0"/>
              </a:solidFill>
              <a:latin typeface="Comic Sans MS" panose="030F0702030302020204" pitchFamily="66" charset="0"/>
            </a:endParaRPr>
          </a:p>
        </p:txBody>
      </p:sp>
      <p:sp>
        <p:nvSpPr>
          <p:cNvPr id="24" name="Rounded Rectangle 23">
            <a:extLst>
              <a:ext uri="{FF2B5EF4-FFF2-40B4-BE49-F238E27FC236}">
                <a16:creationId xmlns:a16="http://schemas.microsoft.com/office/drawing/2014/main" id="{4FDAA5A6-B3F7-446C-BE06-63DD05552264}"/>
              </a:ext>
            </a:extLst>
          </p:cNvPr>
          <p:cNvSpPr/>
          <p:nvPr/>
        </p:nvSpPr>
        <p:spPr>
          <a:xfrm>
            <a:off x="6096000" y="4800600"/>
            <a:ext cx="27432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000">
              <a:solidFill>
                <a:srgbClr val="0070C0"/>
              </a:solidFill>
              <a:latin typeface="Comic Sans MS" panose="030F0702030302020204" pitchFamily="66" charset="0"/>
            </a:endParaRPr>
          </a:p>
          <a:p>
            <a:pPr algn="ctr" eaLnBrk="1" hangingPunct="1"/>
            <a:r>
              <a:rPr lang="en-US" altLang="en-US" sz="2000">
                <a:solidFill>
                  <a:srgbClr val="0070C0"/>
                </a:solidFill>
                <a:latin typeface="Comic Sans MS" panose="030F0702030302020204" pitchFamily="66" charset="0"/>
              </a:rPr>
              <a:t>Low and forms </a:t>
            </a:r>
          </a:p>
          <a:p>
            <a:pPr algn="ctr" eaLnBrk="1" hangingPunct="1"/>
            <a:r>
              <a:rPr lang="en-US" altLang="en-US" sz="2000">
                <a:solidFill>
                  <a:srgbClr val="0070C0"/>
                </a:solidFill>
                <a:latin typeface="Comic Sans MS" panose="030F0702030302020204" pitchFamily="66" charset="0"/>
              </a:rPr>
              <a:t>ice all year</a:t>
            </a:r>
          </a:p>
          <a:p>
            <a:pPr eaLnBrk="1" hangingPunct="1"/>
            <a:endParaRPr lang="en-US" altLang="en-US" sz="1800">
              <a:solidFill>
                <a:srgbClr val="0070C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414536A-72AC-4A8B-82DA-E0D53770068A}"/>
              </a:ext>
            </a:extLst>
          </p:cNvPr>
          <p:cNvSpPr>
            <a:spLocks noGrp="1" noChangeArrowheads="1"/>
          </p:cNvSpPr>
          <p:nvPr>
            <p:ph type="title"/>
          </p:nvPr>
        </p:nvSpPr>
        <p:spPr>
          <a:xfrm>
            <a:off x="152400" y="228600"/>
            <a:ext cx="8763000" cy="685800"/>
          </a:xfrm>
        </p:spPr>
        <p:txBody>
          <a:bodyPr/>
          <a:lstStyle/>
          <a:p>
            <a:pPr eaLnBrk="1" hangingPunct="1">
              <a:defRPr/>
            </a:pPr>
            <a:r>
              <a:rPr lang="en-US" sz="3200" dirty="0">
                <a:ea typeface="+mj-ea"/>
              </a:rPr>
              <a:t>Different Environments</a:t>
            </a:r>
          </a:p>
        </p:txBody>
      </p:sp>
      <p:sp>
        <p:nvSpPr>
          <p:cNvPr id="8" name="Rounded Rectangle 7">
            <a:extLst>
              <a:ext uri="{FF2B5EF4-FFF2-40B4-BE49-F238E27FC236}">
                <a16:creationId xmlns:a16="http://schemas.microsoft.com/office/drawing/2014/main" id="{401CE46B-838A-4C33-9D71-72B9163D1C59}"/>
              </a:ext>
            </a:extLst>
          </p:cNvPr>
          <p:cNvSpPr/>
          <p:nvPr/>
        </p:nvSpPr>
        <p:spPr>
          <a:xfrm>
            <a:off x="304800" y="1447800"/>
            <a:ext cx="2209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70C0"/>
                </a:solidFill>
              </a:rPr>
              <a:t>THE SWAMP</a:t>
            </a:r>
          </a:p>
        </p:txBody>
      </p:sp>
      <p:sp>
        <p:nvSpPr>
          <p:cNvPr id="9" name="Rounded Rectangle 8">
            <a:extLst>
              <a:ext uri="{FF2B5EF4-FFF2-40B4-BE49-F238E27FC236}">
                <a16:creationId xmlns:a16="http://schemas.microsoft.com/office/drawing/2014/main" id="{C28D6860-0E5B-429F-B311-7FC08FB506DF}"/>
              </a:ext>
            </a:extLst>
          </p:cNvPr>
          <p:cNvSpPr/>
          <p:nvPr/>
        </p:nvSpPr>
        <p:spPr>
          <a:xfrm>
            <a:off x="304800" y="3048000"/>
            <a:ext cx="2209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0070C0"/>
                </a:solidFill>
              </a:rPr>
              <a:t>DESERTS</a:t>
            </a:r>
          </a:p>
        </p:txBody>
      </p:sp>
      <p:sp>
        <p:nvSpPr>
          <p:cNvPr id="10" name="Rounded Rectangle 9">
            <a:extLst>
              <a:ext uri="{FF2B5EF4-FFF2-40B4-BE49-F238E27FC236}">
                <a16:creationId xmlns:a16="http://schemas.microsoft.com/office/drawing/2014/main" id="{ADB90A2C-15C5-424E-BD30-87ABA95DECFD}"/>
              </a:ext>
            </a:extLst>
          </p:cNvPr>
          <p:cNvSpPr/>
          <p:nvPr/>
        </p:nvSpPr>
        <p:spPr>
          <a:xfrm>
            <a:off x="304800" y="4572000"/>
            <a:ext cx="2286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00" dirty="0">
                <a:solidFill>
                  <a:srgbClr val="0070C0"/>
                </a:solidFill>
              </a:rPr>
              <a:t>MOUNTAINS</a:t>
            </a:r>
          </a:p>
        </p:txBody>
      </p:sp>
      <p:sp>
        <p:nvSpPr>
          <p:cNvPr id="11" name="Rounded Rectangle 10">
            <a:extLst>
              <a:ext uri="{FF2B5EF4-FFF2-40B4-BE49-F238E27FC236}">
                <a16:creationId xmlns:a16="http://schemas.microsoft.com/office/drawing/2014/main" id="{AC2031F8-39CE-45CD-BB8C-DF51B9E34973}"/>
              </a:ext>
            </a:extLst>
          </p:cNvPr>
          <p:cNvSpPr/>
          <p:nvPr/>
        </p:nvSpPr>
        <p:spPr>
          <a:xfrm>
            <a:off x="2743200" y="990600"/>
            <a:ext cx="5105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rPr>
              <a:t>A forested or shrub-filled </a:t>
            </a:r>
          </a:p>
          <a:p>
            <a:pPr algn="ctr">
              <a:defRPr/>
            </a:pPr>
            <a:r>
              <a:rPr lang="en-US" sz="2800" b="1" dirty="0">
                <a:solidFill>
                  <a:schemeClr val="bg1"/>
                </a:solidFill>
              </a:rPr>
              <a:t>wetland with low elevation.</a:t>
            </a:r>
          </a:p>
        </p:txBody>
      </p:sp>
      <p:sp>
        <p:nvSpPr>
          <p:cNvPr id="12" name="Rounded Rectangle 11">
            <a:extLst>
              <a:ext uri="{FF2B5EF4-FFF2-40B4-BE49-F238E27FC236}">
                <a16:creationId xmlns:a16="http://schemas.microsoft.com/office/drawing/2014/main" id="{55198D4C-1719-47D1-AE64-7345FA8CDD3B}"/>
              </a:ext>
            </a:extLst>
          </p:cNvPr>
          <p:cNvSpPr/>
          <p:nvPr/>
        </p:nvSpPr>
        <p:spPr>
          <a:xfrm>
            <a:off x="2743200" y="2590800"/>
            <a:ext cx="5105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rPr>
              <a:t>Areas of land which receive very little rainfall during the year.</a:t>
            </a:r>
          </a:p>
        </p:txBody>
      </p:sp>
      <p:sp>
        <p:nvSpPr>
          <p:cNvPr id="13" name="Rounded Rectangle 12">
            <a:extLst>
              <a:ext uri="{FF2B5EF4-FFF2-40B4-BE49-F238E27FC236}">
                <a16:creationId xmlns:a16="http://schemas.microsoft.com/office/drawing/2014/main" id="{057C48FE-93F2-46F1-8BF4-D2B67C6D2304}"/>
              </a:ext>
            </a:extLst>
          </p:cNvPr>
          <p:cNvSpPr/>
          <p:nvPr/>
        </p:nvSpPr>
        <p:spPr>
          <a:xfrm>
            <a:off x="2743200" y="4191000"/>
            <a:ext cx="5105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A large landform that stretches above the surrounding 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03769D99-C687-4BEF-861A-7EFE05F947BA}"/>
              </a:ext>
            </a:extLst>
          </p:cNvPr>
          <p:cNvSpPr/>
          <p:nvPr/>
        </p:nvSpPr>
        <p:spPr>
          <a:xfrm>
            <a:off x="6019800" y="1600200"/>
            <a:ext cx="2971800" cy="4648200"/>
          </a:xfrm>
          <a:prstGeom prst="roundRect">
            <a:avLst/>
          </a:prstGeom>
          <a:solidFill>
            <a:srgbClr val="0070C0"/>
          </a:solidFill>
          <a:ln w="698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rPr>
              <a:t>A forested or shrub-filled wetland </a:t>
            </a:r>
          </a:p>
          <a:p>
            <a:pPr algn="ctr">
              <a:defRPr/>
            </a:pPr>
            <a:r>
              <a:rPr lang="en-US" sz="2000" dirty="0">
                <a:solidFill>
                  <a:schemeClr val="bg1"/>
                </a:solidFill>
              </a:rPr>
              <a:t>with low elevation. The water comes from surrounding rivers or lakes that have  been flooded.  The swamp becomes filled with water to significant depths.  The surrounding land may also become flooded with water. </a:t>
            </a:r>
          </a:p>
        </p:txBody>
      </p:sp>
      <p:sp>
        <p:nvSpPr>
          <p:cNvPr id="18" name="Rectangle 2">
            <a:extLst>
              <a:ext uri="{FF2B5EF4-FFF2-40B4-BE49-F238E27FC236}">
                <a16:creationId xmlns:a16="http://schemas.microsoft.com/office/drawing/2014/main" id="{3F4BD004-DA90-45FC-B99F-58DFFA5D4F9D}"/>
              </a:ext>
            </a:extLst>
          </p:cNvPr>
          <p:cNvSpPr>
            <a:spLocks noGrp="1" noChangeArrowheads="1"/>
          </p:cNvSpPr>
          <p:nvPr>
            <p:ph type="title"/>
          </p:nvPr>
        </p:nvSpPr>
        <p:spPr>
          <a:xfrm>
            <a:off x="228600" y="304800"/>
            <a:ext cx="8763000" cy="1143000"/>
          </a:xfrm>
          <a:solidFill>
            <a:srgbClr val="0070C0"/>
          </a:solidFill>
          <a:ln w="60325">
            <a:solidFill>
              <a:schemeClr val="accent1">
                <a:lumMod val="75000"/>
              </a:schemeClr>
            </a:solidFill>
          </a:ln>
          <a:effectLst/>
        </p:spPr>
        <p:txBody>
          <a:bodyPr/>
          <a:lstStyle/>
          <a:p>
            <a:pPr eaLnBrk="1" hangingPunct="1">
              <a:defRPr/>
            </a:pPr>
            <a:r>
              <a:rPr lang="en-US" dirty="0">
                <a:ea typeface="+mj-ea"/>
              </a:rPr>
              <a:t>SWAMP</a:t>
            </a:r>
          </a:p>
        </p:txBody>
      </p:sp>
      <p:pic>
        <p:nvPicPr>
          <p:cNvPr id="19460" name="Picture 20" descr="http://www.backdrops.net/images/60%20Swamp%2014'%20x%2020'.JPG">
            <a:extLst>
              <a:ext uri="{FF2B5EF4-FFF2-40B4-BE49-F238E27FC236}">
                <a16:creationId xmlns:a16="http://schemas.microsoft.com/office/drawing/2014/main" id="{922F24FA-128B-4ACF-A749-49A29ACDD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5638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A86BBE05-B5AB-411A-B3A7-99DB8B30CEF3}"/>
              </a:ext>
            </a:extLst>
          </p:cNvPr>
          <p:cNvSpPr/>
          <p:nvPr/>
        </p:nvSpPr>
        <p:spPr>
          <a:xfrm>
            <a:off x="228600" y="1600200"/>
            <a:ext cx="5638800" cy="4724400"/>
          </a:xfrm>
          <a:prstGeom prst="rect">
            <a:avLst/>
          </a:prstGeom>
          <a:noFill/>
          <a:ln w="889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a:extLst>
              <a:ext uri="{FF2B5EF4-FFF2-40B4-BE49-F238E27FC236}">
                <a16:creationId xmlns:a16="http://schemas.microsoft.com/office/drawing/2014/main" id="{BAFA408E-FAF1-488F-9C71-ECD2A940753E}"/>
              </a:ext>
            </a:extLst>
          </p:cNvPr>
          <p:cNvSpPr/>
          <p:nvPr/>
        </p:nvSpPr>
        <p:spPr>
          <a:xfrm>
            <a:off x="1600200" y="4114800"/>
            <a:ext cx="2667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50000"/>
                  </a:schemeClr>
                </a:solidFill>
              </a:rPr>
              <a:t>T H E   S W A M 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2D17A1EC-E567-499D-B2CF-AD2FD5B09762}"/>
              </a:ext>
            </a:extLst>
          </p:cNvPr>
          <p:cNvSpPr/>
          <p:nvPr/>
        </p:nvSpPr>
        <p:spPr>
          <a:xfrm>
            <a:off x="6019800" y="1828800"/>
            <a:ext cx="2971800" cy="4191000"/>
          </a:xfrm>
          <a:prstGeom prst="roundRect">
            <a:avLst/>
          </a:prstGeom>
          <a:solidFill>
            <a:srgbClr val="0070C0"/>
          </a:solidFill>
          <a:ln w="698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Deserts </a:t>
            </a:r>
            <a:r>
              <a:rPr lang="en-US" sz="3200" dirty="0">
                <a:solidFill>
                  <a:schemeClr val="bg1"/>
                </a:solidFill>
              </a:rPr>
              <a:t>are areas of land which receive very little rainfall during the year. </a:t>
            </a:r>
          </a:p>
        </p:txBody>
      </p:sp>
      <p:sp>
        <p:nvSpPr>
          <p:cNvPr id="18" name="Rectangle 2">
            <a:extLst>
              <a:ext uri="{FF2B5EF4-FFF2-40B4-BE49-F238E27FC236}">
                <a16:creationId xmlns:a16="http://schemas.microsoft.com/office/drawing/2014/main" id="{4BDE56F9-90D6-4F7C-9B9A-496FE71D2E08}"/>
              </a:ext>
            </a:extLst>
          </p:cNvPr>
          <p:cNvSpPr>
            <a:spLocks noGrp="1" noChangeArrowheads="1"/>
          </p:cNvSpPr>
          <p:nvPr>
            <p:ph type="title"/>
          </p:nvPr>
        </p:nvSpPr>
        <p:spPr>
          <a:xfrm>
            <a:off x="228600" y="304800"/>
            <a:ext cx="8763000" cy="1143000"/>
          </a:xfrm>
          <a:solidFill>
            <a:srgbClr val="0070C0"/>
          </a:solidFill>
          <a:ln w="60325">
            <a:solidFill>
              <a:schemeClr val="accent1">
                <a:lumMod val="75000"/>
              </a:schemeClr>
            </a:solidFill>
          </a:ln>
          <a:effectLst/>
        </p:spPr>
        <p:txBody>
          <a:bodyPr/>
          <a:lstStyle/>
          <a:p>
            <a:pPr eaLnBrk="1" hangingPunct="1">
              <a:defRPr/>
            </a:pPr>
            <a:r>
              <a:rPr lang="en-US" dirty="0">
                <a:ea typeface="+mj-ea"/>
              </a:rPr>
              <a:t>DESERT</a:t>
            </a:r>
          </a:p>
        </p:txBody>
      </p:sp>
      <p:sp>
        <p:nvSpPr>
          <p:cNvPr id="20" name="Rectangle 19">
            <a:extLst>
              <a:ext uri="{FF2B5EF4-FFF2-40B4-BE49-F238E27FC236}">
                <a16:creationId xmlns:a16="http://schemas.microsoft.com/office/drawing/2014/main" id="{1A752FB0-72E7-431C-9DFB-E6F96F6B79CD}"/>
              </a:ext>
            </a:extLst>
          </p:cNvPr>
          <p:cNvSpPr/>
          <p:nvPr/>
        </p:nvSpPr>
        <p:spPr>
          <a:xfrm>
            <a:off x="228600" y="1600200"/>
            <a:ext cx="5638800" cy="4724400"/>
          </a:xfrm>
          <a:prstGeom prst="rect">
            <a:avLst/>
          </a:prstGeom>
          <a:noFill/>
          <a:ln w="889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09" name="Picture 2" descr="http://home.comcast.net/~DiazStudents/AmericanGeographyDesert1.jpg">
            <a:extLst>
              <a:ext uri="{FF2B5EF4-FFF2-40B4-BE49-F238E27FC236}">
                <a16:creationId xmlns:a16="http://schemas.microsoft.com/office/drawing/2014/main" id="{C1FAD10F-B0AE-485F-A7F9-F5E4B315B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5638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F56C4CDB-6109-4CB3-B03B-6C8020F145A3}"/>
              </a:ext>
            </a:extLst>
          </p:cNvPr>
          <p:cNvSpPr/>
          <p:nvPr/>
        </p:nvSpPr>
        <p:spPr>
          <a:xfrm>
            <a:off x="2971800" y="18288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50000"/>
                  </a:schemeClr>
                </a:solidFill>
              </a:rPr>
              <a:t>THE GRAND CANYON ARIZONA DESERT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8BCEC2B9-4C8D-45B2-9F07-B19931504E60}"/>
              </a:ext>
            </a:extLst>
          </p:cNvPr>
          <p:cNvSpPr/>
          <p:nvPr/>
        </p:nvSpPr>
        <p:spPr>
          <a:xfrm>
            <a:off x="5715000" y="1905000"/>
            <a:ext cx="3276600" cy="4191000"/>
          </a:xfrm>
          <a:prstGeom prst="roundRect">
            <a:avLst/>
          </a:prstGeom>
          <a:solidFill>
            <a:srgbClr val="0070C0"/>
          </a:solidFill>
          <a:ln w="698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solidFill>
                  <a:srgbClr val="FFFFFF"/>
                </a:solidFill>
                <a:latin typeface="Comic Sans MS" panose="030F0702030302020204" pitchFamily="66" charset="0"/>
              </a:rPr>
              <a:t>A large landform that stretches above the surrounding land in a limited area usually in the form of a peak.</a:t>
            </a:r>
            <a:endParaRPr lang="en-US" altLang="en-US" sz="2800">
              <a:solidFill>
                <a:schemeClr val="bg1"/>
              </a:solidFill>
              <a:latin typeface="Comic Sans MS" panose="030F0702030302020204" pitchFamily="66" charset="0"/>
            </a:endParaRPr>
          </a:p>
        </p:txBody>
      </p:sp>
      <p:sp>
        <p:nvSpPr>
          <p:cNvPr id="18" name="Rectangle 2">
            <a:extLst>
              <a:ext uri="{FF2B5EF4-FFF2-40B4-BE49-F238E27FC236}">
                <a16:creationId xmlns:a16="http://schemas.microsoft.com/office/drawing/2014/main" id="{6EF1F564-BAF6-4233-94ED-7CEDDB01C38C}"/>
              </a:ext>
            </a:extLst>
          </p:cNvPr>
          <p:cNvSpPr>
            <a:spLocks noGrp="1" noChangeArrowheads="1"/>
          </p:cNvSpPr>
          <p:nvPr>
            <p:ph type="title"/>
          </p:nvPr>
        </p:nvSpPr>
        <p:spPr>
          <a:xfrm>
            <a:off x="228600" y="304800"/>
            <a:ext cx="8763000" cy="1143000"/>
          </a:xfrm>
          <a:solidFill>
            <a:srgbClr val="0070C0"/>
          </a:solidFill>
          <a:ln w="60325">
            <a:solidFill>
              <a:schemeClr val="accent1">
                <a:lumMod val="75000"/>
              </a:schemeClr>
            </a:solidFill>
          </a:ln>
          <a:effectLst/>
        </p:spPr>
        <p:txBody>
          <a:bodyPr/>
          <a:lstStyle/>
          <a:p>
            <a:pPr eaLnBrk="1" hangingPunct="1">
              <a:defRPr/>
            </a:pPr>
            <a:r>
              <a:rPr lang="en-US" dirty="0">
                <a:ea typeface="+mj-ea"/>
              </a:rPr>
              <a:t>MOUNTAINS</a:t>
            </a:r>
          </a:p>
        </p:txBody>
      </p:sp>
      <p:pic>
        <p:nvPicPr>
          <p:cNvPr id="23556" name="Picture 2" descr="http://images.free-extras.com/pics/r/rocky_mountains-1266.jpg">
            <a:extLst>
              <a:ext uri="{FF2B5EF4-FFF2-40B4-BE49-F238E27FC236}">
                <a16:creationId xmlns:a16="http://schemas.microsoft.com/office/drawing/2014/main" id="{A4EBBDC2-981A-45A5-B778-A61D6F82B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548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CFDD9C4-D189-4FCB-BD8B-7FF2D555C494}"/>
              </a:ext>
            </a:extLst>
          </p:cNvPr>
          <p:cNvSpPr/>
          <p:nvPr/>
        </p:nvSpPr>
        <p:spPr>
          <a:xfrm>
            <a:off x="457200" y="1828800"/>
            <a:ext cx="5029200" cy="4419600"/>
          </a:xfrm>
          <a:prstGeom prst="rect">
            <a:avLst/>
          </a:prstGeom>
          <a:noFill/>
          <a:ln w="889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a:extLst>
              <a:ext uri="{FF2B5EF4-FFF2-40B4-BE49-F238E27FC236}">
                <a16:creationId xmlns:a16="http://schemas.microsoft.com/office/drawing/2014/main" id="{D105D008-479F-414E-87FA-19178453C78E}"/>
              </a:ext>
            </a:extLst>
          </p:cNvPr>
          <p:cNvSpPr/>
          <p:nvPr/>
        </p:nvSpPr>
        <p:spPr>
          <a:xfrm>
            <a:off x="3352800" y="54102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50000"/>
                  </a:schemeClr>
                </a:solidFill>
              </a:rPr>
              <a:t>THE ROCKY MOUNTAINS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E36FAF51-6F5F-45AF-A44B-F839604A0234}"/>
              </a:ext>
            </a:extLst>
          </p:cNvPr>
          <p:cNvSpPr>
            <a:spLocks noGrp="1" noChangeArrowheads="1"/>
          </p:cNvSpPr>
          <p:nvPr>
            <p:ph type="title"/>
          </p:nvPr>
        </p:nvSpPr>
        <p:spPr>
          <a:xfrm>
            <a:off x="228600" y="304800"/>
            <a:ext cx="8763000" cy="685800"/>
          </a:xfrm>
          <a:solidFill>
            <a:srgbClr val="0070C0"/>
          </a:solidFill>
          <a:ln w="60325">
            <a:solidFill>
              <a:schemeClr val="accent1">
                <a:lumMod val="75000"/>
              </a:schemeClr>
            </a:solidFill>
          </a:ln>
          <a:effectLst/>
        </p:spPr>
        <p:txBody>
          <a:bodyPr/>
          <a:lstStyle/>
          <a:p>
            <a:pPr eaLnBrk="1" hangingPunct="1">
              <a:defRPr/>
            </a:pPr>
            <a:r>
              <a:rPr lang="en-US" sz="3600" dirty="0">
                <a:ea typeface="+mj-ea"/>
              </a:rPr>
              <a:t>TEMPERATURE AND HUMIDITY</a:t>
            </a:r>
          </a:p>
        </p:txBody>
      </p:sp>
      <p:sp>
        <p:nvSpPr>
          <p:cNvPr id="13" name="Rounded Rectangle 12">
            <a:extLst>
              <a:ext uri="{FF2B5EF4-FFF2-40B4-BE49-F238E27FC236}">
                <a16:creationId xmlns:a16="http://schemas.microsoft.com/office/drawing/2014/main" id="{F4E28482-EFAE-4C27-A49A-CC1B41DEDBA7}"/>
              </a:ext>
            </a:extLst>
          </p:cNvPr>
          <p:cNvSpPr/>
          <p:nvPr/>
        </p:nvSpPr>
        <p:spPr>
          <a:xfrm>
            <a:off x="304800" y="1143000"/>
            <a:ext cx="2667000" cy="457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ENVIRONMENT</a:t>
            </a:r>
          </a:p>
        </p:txBody>
      </p:sp>
      <p:sp>
        <p:nvSpPr>
          <p:cNvPr id="14" name="Rounded Rectangle 13">
            <a:extLst>
              <a:ext uri="{FF2B5EF4-FFF2-40B4-BE49-F238E27FC236}">
                <a16:creationId xmlns:a16="http://schemas.microsoft.com/office/drawing/2014/main" id="{75D85A26-4C7A-4161-8894-9CA1CF31122A}"/>
              </a:ext>
            </a:extLst>
          </p:cNvPr>
          <p:cNvSpPr/>
          <p:nvPr/>
        </p:nvSpPr>
        <p:spPr>
          <a:xfrm>
            <a:off x="609600" y="3657600"/>
            <a:ext cx="2209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70C0"/>
                </a:solidFill>
              </a:rPr>
              <a:t>DESERTS</a:t>
            </a:r>
          </a:p>
        </p:txBody>
      </p:sp>
      <p:sp>
        <p:nvSpPr>
          <p:cNvPr id="15" name="Rounded Rectangle 14">
            <a:extLst>
              <a:ext uri="{FF2B5EF4-FFF2-40B4-BE49-F238E27FC236}">
                <a16:creationId xmlns:a16="http://schemas.microsoft.com/office/drawing/2014/main" id="{8B8540E9-275A-4BB0-AD0C-3BBEF143DE5A}"/>
              </a:ext>
            </a:extLst>
          </p:cNvPr>
          <p:cNvSpPr/>
          <p:nvPr/>
        </p:nvSpPr>
        <p:spPr>
          <a:xfrm>
            <a:off x="533400" y="5029200"/>
            <a:ext cx="2286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00" b="1" dirty="0">
                <a:solidFill>
                  <a:srgbClr val="0070C0"/>
                </a:solidFill>
              </a:rPr>
              <a:t>MOUNTAINS</a:t>
            </a:r>
          </a:p>
        </p:txBody>
      </p:sp>
      <p:sp>
        <p:nvSpPr>
          <p:cNvPr id="16" name="Rounded Rectangle 15">
            <a:extLst>
              <a:ext uri="{FF2B5EF4-FFF2-40B4-BE49-F238E27FC236}">
                <a16:creationId xmlns:a16="http://schemas.microsoft.com/office/drawing/2014/main" id="{C16F911B-F324-4A2F-8DDA-2C10097AD6B7}"/>
              </a:ext>
            </a:extLst>
          </p:cNvPr>
          <p:cNvSpPr/>
          <p:nvPr/>
        </p:nvSpPr>
        <p:spPr>
          <a:xfrm>
            <a:off x="609600" y="2209800"/>
            <a:ext cx="2209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70C0"/>
                </a:solidFill>
              </a:rPr>
              <a:t>SWAMPS</a:t>
            </a:r>
          </a:p>
        </p:txBody>
      </p:sp>
      <p:sp>
        <p:nvSpPr>
          <p:cNvPr id="17" name="Rounded Rectangle 16">
            <a:extLst>
              <a:ext uri="{FF2B5EF4-FFF2-40B4-BE49-F238E27FC236}">
                <a16:creationId xmlns:a16="http://schemas.microsoft.com/office/drawing/2014/main" id="{6785C1C5-D9AA-4550-90F6-CDD28EFE7CE4}"/>
              </a:ext>
            </a:extLst>
          </p:cNvPr>
          <p:cNvSpPr/>
          <p:nvPr/>
        </p:nvSpPr>
        <p:spPr>
          <a:xfrm>
            <a:off x="3200400" y="1143000"/>
            <a:ext cx="2743200" cy="457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TEMPERATURE</a:t>
            </a:r>
          </a:p>
        </p:txBody>
      </p:sp>
      <p:sp>
        <p:nvSpPr>
          <p:cNvPr id="18" name="Rounded Rectangle 17">
            <a:extLst>
              <a:ext uri="{FF2B5EF4-FFF2-40B4-BE49-F238E27FC236}">
                <a16:creationId xmlns:a16="http://schemas.microsoft.com/office/drawing/2014/main" id="{4017A300-0106-4F2B-B1A9-91C7AEB5AF30}"/>
              </a:ext>
            </a:extLst>
          </p:cNvPr>
          <p:cNvSpPr/>
          <p:nvPr/>
        </p:nvSpPr>
        <p:spPr>
          <a:xfrm>
            <a:off x="6096000" y="1143000"/>
            <a:ext cx="2743200" cy="457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HUMIDITY</a:t>
            </a:r>
          </a:p>
        </p:txBody>
      </p:sp>
      <p:sp>
        <p:nvSpPr>
          <p:cNvPr id="19" name="Rounded Rectangle 18">
            <a:extLst>
              <a:ext uri="{FF2B5EF4-FFF2-40B4-BE49-F238E27FC236}">
                <a16:creationId xmlns:a16="http://schemas.microsoft.com/office/drawing/2014/main" id="{BED2E818-1BEC-44F4-9243-DA0099EA31E2}"/>
              </a:ext>
            </a:extLst>
          </p:cNvPr>
          <p:cNvSpPr/>
          <p:nvPr/>
        </p:nvSpPr>
        <p:spPr>
          <a:xfrm>
            <a:off x="3124200" y="1828800"/>
            <a:ext cx="28956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70C0"/>
                </a:solidFill>
              </a:rPr>
              <a:t>Very warm during the summer but cooler during other seasons</a:t>
            </a:r>
          </a:p>
        </p:txBody>
      </p:sp>
      <p:sp>
        <p:nvSpPr>
          <p:cNvPr id="20" name="Rounded Rectangle 19">
            <a:extLst>
              <a:ext uri="{FF2B5EF4-FFF2-40B4-BE49-F238E27FC236}">
                <a16:creationId xmlns:a16="http://schemas.microsoft.com/office/drawing/2014/main" id="{FB0C3CB2-64ED-4DF2-8EBB-7E13F47BF734}"/>
              </a:ext>
            </a:extLst>
          </p:cNvPr>
          <p:cNvSpPr/>
          <p:nvPr/>
        </p:nvSpPr>
        <p:spPr>
          <a:xfrm>
            <a:off x="6096000" y="1828800"/>
            <a:ext cx="27432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0070C0"/>
                </a:solidFill>
              </a:rPr>
              <a:t>Higher during warmer seasons and lower during cooler seasons</a:t>
            </a:r>
          </a:p>
        </p:txBody>
      </p:sp>
      <p:sp>
        <p:nvSpPr>
          <p:cNvPr id="21" name="Rounded Rectangle 20">
            <a:extLst>
              <a:ext uri="{FF2B5EF4-FFF2-40B4-BE49-F238E27FC236}">
                <a16:creationId xmlns:a16="http://schemas.microsoft.com/office/drawing/2014/main" id="{215C6587-FD69-46B5-A315-3877217C0CE8}"/>
              </a:ext>
            </a:extLst>
          </p:cNvPr>
          <p:cNvSpPr/>
          <p:nvPr/>
        </p:nvSpPr>
        <p:spPr>
          <a:xfrm>
            <a:off x="3124200" y="3352800"/>
            <a:ext cx="28956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70C0"/>
                </a:solidFill>
              </a:rPr>
              <a:t>Very hot during the day and cold at night</a:t>
            </a:r>
          </a:p>
        </p:txBody>
      </p:sp>
      <p:sp>
        <p:nvSpPr>
          <p:cNvPr id="22" name="Rounded Rectangle 21">
            <a:extLst>
              <a:ext uri="{FF2B5EF4-FFF2-40B4-BE49-F238E27FC236}">
                <a16:creationId xmlns:a16="http://schemas.microsoft.com/office/drawing/2014/main" id="{58F88765-8EAE-48B4-8876-0082BA7C86F8}"/>
              </a:ext>
            </a:extLst>
          </p:cNvPr>
          <p:cNvSpPr/>
          <p:nvPr/>
        </p:nvSpPr>
        <p:spPr>
          <a:xfrm>
            <a:off x="6096000" y="3352800"/>
            <a:ext cx="27432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70C0"/>
                </a:solidFill>
              </a:rPr>
              <a:t>Little to none</a:t>
            </a:r>
          </a:p>
        </p:txBody>
      </p:sp>
      <p:sp>
        <p:nvSpPr>
          <p:cNvPr id="23" name="Rounded Rectangle 22">
            <a:extLst>
              <a:ext uri="{FF2B5EF4-FFF2-40B4-BE49-F238E27FC236}">
                <a16:creationId xmlns:a16="http://schemas.microsoft.com/office/drawing/2014/main" id="{F129E744-DC10-4A94-A74C-AF4AEE3CD2EB}"/>
              </a:ext>
            </a:extLst>
          </p:cNvPr>
          <p:cNvSpPr/>
          <p:nvPr/>
        </p:nvSpPr>
        <p:spPr>
          <a:xfrm>
            <a:off x="3124200" y="4800600"/>
            <a:ext cx="28956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70C0"/>
                </a:solidFill>
              </a:rPr>
              <a:t>Lower due to high altitudes</a:t>
            </a:r>
          </a:p>
        </p:txBody>
      </p:sp>
      <p:sp>
        <p:nvSpPr>
          <p:cNvPr id="24" name="Rounded Rectangle 23">
            <a:extLst>
              <a:ext uri="{FF2B5EF4-FFF2-40B4-BE49-F238E27FC236}">
                <a16:creationId xmlns:a16="http://schemas.microsoft.com/office/drawing/2014/main" id="{92DC3B86-F067-4427-A3BA-9A467682D7E7}"/>
              </a:ext>
            </a:extLst>
          </p:cNvPr>
          <p:cNvSpPr/>
          <p:nvPr/>
        </p:nvSpPr>
        <p:spPr>
          <a:xfrm>
            <a:off x="6096000" y="4800600"/>
            <a:ext cx="27432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0070C0"/>
                </a:solidFill>
              </a:rPr>
              <a:t>Less as it reaches the top of the mountain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C9D82A3B-B5C7-45C1-8E46-FDF34935D3E3}"/>
              </a:ext>
            </a:extLst>
          </p:cNvPr>
          <p:cNvSpPr/>
          <p:nvPr/>
        </p:nvSpPr>
        <p:spPr>
          <a:xfrm>
            <a:off x="5715000" y="1752600"/>
            <a:ext cx="3276600" cy="4419600"/>
          </a:xfrm>
          <a:prstGeom prst="roundRect">
            <a:avLst/>
          </a:prstGeom>
          <a:solidFill>
            <a:srgbClr val="92D050"/>
          </a:solidFill>
          <a:ln w="698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200">
                <a:solidFill>
                  <a:srgbClr val="FFFFFF"/>
                </a:solidFill>
                <a:latin typeface="Comic Sans MS" panose="030F0702030302020204" pitchFamily="66" charset="0"/>
              </a:rPr>
              <a:t>Area located between 23.5° north and 23.5° south of the equator. Because of its closeness to the equator it receives very direct sun rays and therefore, has higher temperatures.</a:t>
            </a:r>
            <a:endParaRPr lang="en-US" altLang="en-US" sz="2200">
              <a:solidFill>
                <a:schemeClr val="bg1"/>
              </a:solidFill>
              <a:latin typeface="Comic Sans MS" panose="030F0702030302020204" pitchFamily="66" charset="0"/>
            </a:endParaRPr>
          </a:p>
        </p:txBody>
      </p:sp>
      <p:sp>
        <p:nvSpPr>
          <p:cNvPr id="18" name="Rectangle 2">
            <a:extLst>
              <a:ext uri="{FF2B5EF4-FFF2-40B4-BE49-F238E27FC236}">
                <a16:creationId xmlns:a16="http://schemas.microsoft.com/office/drawing/2014/main" id="{43D07EDA-34C7-48D2-B0C4-2FC958545F48}"/>
              </a:ext>
            </a:extLst>
          </p:cNvPr>
          <p:cNvSpPr>
            <a:spLocks noGrp="1" noChangeArrowheads="1"/>
          </p:cNvSpPr>
          <p:nvPr>
            <p:ph type="title"/>
          </p:nvPr>
        </p:nvSpPr>
        <p:spPr>
          <a:xfrm>
            <a:off x="228600" y="304800"/>
            <a:ext cx="8763000" cy="1143000"/>
          </a:xfrm>
          <a:solidFill>
            <a:srgbClr val="92D050"/>
          </a:solidFill>
          <a:ln w="60325">
            <a:solidFill>
              <a:schemeClr val="accent1">
                <a:lumMod val="75000"/>
              </a:schemeClr>
            </a:solidFill>
          </a:ln>
          <a:effectLst/>
        </p:spPr>
        <p:txBody>
          <a:bodyPr/>
          <a:lstStyle/>
          <a:p>
            <a:pPr eaLnBrk="1" hangingPunct="1">
              <a:defRPr/>
            </a:pPr>
            <a:r>
              <a:rPr lang="en-US" dirty="0">
                <a:ea typeface="+mj-ea"/>
              </a:rPr>
              <a:t>TROPICAL CLIMATE ZONES</a:t>
            </a:r>
          </a:p>
        </p:txBody>
      </p:sp>
      <p:sp>
        <p:nvSpPr>
          <p:cNvPr id="9" name="Rectangle 8">
            <a:extLst>
              <a:ext uri="{FF2B5EF4-FFF2-40B4-BE49-F238E27FC236}">
                <a16:creationId xmlns:a16="http://schemas.microsoft.com/office/drawing/2014/main" id="{855D27AF-D7D6-41E2-8E39-495BA3B3BB94}"/>
              </a:ext>
            </a:extLst>
          </p:cNvPr>
          <p:cNvSpPr/>
          <p:nvPr/>
        </p:nvSpPr>
        <p:spPr>
          <a:xfrm>
            <a:off x="457200" y="1828800"/>
            <a:ext cx="5029200" cy="4419600"/>
          </a:xfrm>
          <a:prstGeom prst="rect">
            <a:avLst/>
          </a:prstGeom>
          <a:noFill/>
          <a:ln w="889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3" name="Picture 2" descr="http://www.maldivestourism.net/wp-content/gallery/island-hidaway/Island%20Hideaway%20Lagoon,%20Beach%209.jpg">
            <a:extLst>
              <a:ext uri="{FF2B5EF4-FFF2-40B4-BE49-F238E27FC236}">
                <a16:creationId xmlns:a16="http://schemas.microsoft.com/office/drawing/2014/main" id="{19B320E8-D7BF-4024-AAC8-A87A57851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502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92FBF3C8-3369-4A6D-A959-245D0141DD0B}"/>
              </a:ext>
            </a:extLst>
          </p:cNvPr>
          <p:cNvSpPr/>
          <p:nvPr/>
        </p:nvSpPr>
        <p:spPr>
          <a:xfrm>
            <a:off x="3657600" y="5486400"/>
            <a:ext cx="1600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50000"/>
                  </a:schemeClr>
                </a:solidFill>
              </a:rPr>
              <a:t>MARCO ISLANDS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6ADC894E-E4AB-4348-A984-7DEFEB8060FA}"/>
              </a:ext>
            </a:extLst>
          </p:cNvPr>
          <p:cNvSpPr/>
          <p:nvPr/>
        </p:nvSpPr>
        <p:spPr>
          <a:xfrm>
            <a:off x="5715000" y="1905000"/>
            <a:ext cx="3200400" cy="4267200"/>
          </a:xfrm>
          <a:prstGeom prst="roundRect">
            <a:avLst/>
          </a:prstGeom>
          <a:solidFill>
            <a:srgbClr val="92D050"/>
          </a:solidFill>
          <a:ln w="698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solidFill>
                  <a:srgbClr val="FFFFFF"/>
                </a:solidFill>
                <a:latin typeface="Comic Sans MS" panose="030F0702030302020204" pitchFamily="66" charset="0"/>
              </a:rPr>
              <a:t>Area located between 23.5° and 66.5° north and south of the equator. T</a:t>
            </a:r>
            <a:r>
              <a:rPr lang="en-US" altLang="en-US" b="1">
                <a:solidFill>
                  <a:srgbClr val="FFFFFF"/>
                </a:solidFill>
                <a:latin typeface="Comic Sans MS" panose="030F0702030302020204" pitchFamily="66" charset="0"/>
              </a:rPr>
              <a:t>emperate</a:t>
            </a:r>
            <a:r>
              <a:rPr lang="en-US" altLang="en-US">
                <a:solidFill>
                  <a:srgbClr val="FFFFFF"/>
                </a:solidFill>
                <a:latin typeface="Comic Sans MS" panose="030F0702030302020204" pitchFamily="66" charset="0"/>
              </a:rPr>
              <a:t> is defined as between two extremes, tropical heat and arctic cold.</a:t>
            </a:r>
            <a:endParaRPr lang="en-US" altLang="en-US">
              <a:solidFill>
                <a:schemeClr val="bg1"/>
              </a:solidFill>
              <a:latin typeface="Comic Sans MS" panose="030F0702030302020204" pitchFamily="66" charset="0"/>
            </a:endParaRPr>
          </a:p>
        </p:txBody>
      </p:sp>
      <p:sp>
        <p:nvSpPr>
          <p:cNvPr id="18" name="Rectangle 2">
            <a:extLst>
              <a:ext uri="{FF2B5EF4-FFF2-40B4-BE49-F238E27FC236}">
                <a16:creationId xmlns:a16="http://schemas.microsoft.com/office/drawing/2014/main" id="{38B98C64-2594-4704-8B08-CE93CAEDE1E0}"/>
              </a:ext>
            </a:extLst>
          </p:cNvPr>
          <p:cNvSpPr>
            <a:spLocks noGrp="1" noChangeArrowheads="1"/>
          </p:cNvSpPr>
          <p:nvPr>
            <p:ph type="title"/>
          </p:nvPr>
        </p:nvSpPr>
        <p:spPr>
          <a:xfrm>
            <a:off x="228600" y="304800"/>
            <a:ext cx="8763000" cy="1143000"/>
          </a:xfrm>
          <a:solidFill>
            <a:srgbClr val="92D050"/>
          </a:solidFill>
          <a:ln w="60325">
            <a:solidFill>
              <a:schemeClr val="accent1">
                <a:lumMod val="75000"/>
              </a:schemeClr>
            </a:solidFill>
          </a:ln>
          <a:effectLst/>
        </p:spPr>
        <p:txBody>
          <a:bodyPr/>
          <a:lstStyle/>
          <a:p>
            <a:pPr eaLnBrk="1" hangingPunct="1">
              <a:defRPr/>
            </a:pPr>
            <a:r>
              <a:rPr lang="en-US" dirty="0">
                <a:ea typeface="+mj-ea"/>
              </a:rPr>
              <a:t>TEMPERATE CLIMATE ZONES</a:t>
            </a:r>
          </a:p>
        </p:txBody>
      </p:sp>
      <p:sp>
        <p:nvSpPr>
          <p:cNvPr id="9" name="Rectangle 8">
            <a:extLst>
              <a:ext uri="{FF2B5EF4-FFF2-40B4-BE49-F238E27FC236}">
                <a16:creationId xmlns:a16="http://schemas.microsoft.com/office/drawing/2014/main" id="{3C2B8DA3-2B73-4442-81AF-8FF982A4823C}"/>
              </a:ext>
            </a:extLst>
          </p:cNvPr>
          <p:cNvSpPr/>
          <p:nvPr/>
        </p:nvSpPr>
        <p:spPr>
          <a:xfrm>
            <a:off x="457200" y="1828800"/>
            <a:ext cx="5029200" cy="4419600"/>
          </a:xfrm>
          <a:prstGeom prst="rect">
            <a:avLst/>
          </a:prstGeom>
          <a:noFill/>
          <a:ln w="889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701" name="Picture 2" descr="http://www.wrotamalopolski.pl/NR/rdonlyres/8D522713-E7C8-4DA3-9652-37BA0FF280F3/7745/tatry_zachodnie3.jpg">
            <a:extLst>
              <a:ext uri="{FF2B5EF4-FFF2-40B4-BE49-F238E27FC236}">
                <a16:creationId xmlns:a16="http://schemas.microsoft.com/office/drawing/2014/main" id="{D1DE3639-B4CE-4A30-8460-5AA9EAF34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502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2C997CB6-1E12-4844-8536-5AE4C96E753A}"/>
              </a:ext>
            </a:extLst>
          </p:cNvPr>
          <p:cNvSpPr/>
          <p:nvPr/>
        </p:nvSpPr>
        <p:spPr>
          <a:xfrm>
            <a:off x="3048000" y="1981200"/>
            <a:ext cx="2286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solidFill>
                  <a:srgbClr val="FFFFFF"/>
                </a:solidFill>
                <a:latin typeface="Comic Sans MS" panose="030F0702030302020204" pitchFamily="66" charset="0"/>
              </a:rPr>
              <a:t>Malopolska</a:t>
            </a:r>
            <a:endParaRPr lang="en-US" altLang="en-US" sz="2800">
              <a:solidFill>
                <a:srgbClr val="3C8C93"/>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FDF8E855-9B0F-4E0F-BA73-0F8DC50F8366}"/>
              </a:ext>
            </a:extLst>
          </p:cNvPr>
          <p:cNvSpPr/>
          <p:nvPr/>
        </p:nvSpPr>
        <p:spPr>
          <a:xfrm>
            <a:off x="5638800" y="1905000"/>
            <a:ext cx="3276600" cy="4343400"/>
          </a:xfrm>
          <a:prstGeom prst="roundRect">
            <a:avLst/>
          </a:prstGeom>
          <a:solidFill>
            <a:srgbClr val="92D050"/>
          </a:solidFill>
          <a:ln w="698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solidFill>
                  <a:srgbClr val="FFFFFF"/>
                </a:solidFill>
                <a:latin typeface="Comic Sans MS" panose="030F0702030302020204" pitchFamily="66" charset="0"/>
              </a:rPr>
              <a:t>Area located between 66.5° north and south of the equator and the poles.  This area receives very little radiation.</a:t>
            </a:r>
            <a:endParaRPr lang="en-US" altLang="en-US" sz="2800">
              <a:solidFill>
                <a:schemeClr val="bg1"/>
              </a:solidFill>
              <a:latin typeface="Comic Sans MS" panose="030F0702030302020204" pitchFamily="66" charset="0"/>
            </a:endParaRPr>
          </a:p>
        </p:txBody>
      </p:sp>
      <p:sp>
        <p:nvSpPr>
          <p:cNvPr id="18" name="Rectangle 2">
            <a:extLst>
              <a:ext uri="{FF2B5EF4-FFF2-40B4-BE49-F238E27FC236}">
                <a16:creationId xmlns:a16="http://schemas.microsoft.com/office/drawing/2014/main" id="{CC0E8DD9-6A2A-4563-829E-FFFAF90895B2}"/>
              </a:ext>
            </a:extLst>
          </p:cNvPr>
          <p:cNvSpPr>
            <a:spLocks noGrp="1" noChangeArrowheads="1"/>
          </p:cNvSpPr>
          <p:nvPr>
            <p:ph type="title"/>
          </p:nvPr>
        </p:nvSpPr>
        <p:spPr>
          <a:xfrm>
            <a:off x="228600" y="304800"/>
            <a:ext cx="8763000" cy="1143000"/>
          </a:xfrm>
          <a:solidFill>
            <a:srgbClr val="92D050"/>
          </a:solidFill>
          <a:ln w="60325">
            <a:solidFill>
              <a:schemeClr val="accent1">
                <a:lumMod val="75000"/>
              </a:schemeClr>
            </a:solidFill>
          </a:ln>
          <a:effectLst/>
        </p:spPr>
        <p:txBody>
          <a:bodyPr/>
          <a:lstStyle/>
          <a:p>
            <a:pPr eaLnBrk="1" hangingPunct="1">
              <a:defRPr/>
            </a:pPr>
            <a:r>
              <a:rPr lang="en-US" dirty="0">
                <a:ea typeface="+mj-ea"/>
              </a:rPr>
              <a:t>POLAR CLIMATE ZONES</a:t>
            </a:r>
          </a:p>
        </p:txBody>
      </p:sp>
      <p:sp>
        <p:nvSpPr>
          <p:cNvPr id="9" name="Rectangle 8">
            <a:extLst>
              <a:ext uri="{FF2B5EF4-FFF2-40B4-BE49-F238E27FC236}">
                <a16:creationId xmlns:a16="http://schemas.microsoft.com/office/drawing/2014/main" id="{9C1A3E5B-29CE-4250-AA5E-030B74BB0CA5}"/>
              </a:ext>
            </a:extLst>
          </p:cNvPr>
          <p:cNvSpPr/>
          <p:nvPr/>
        </p:nvSpPr>
        <p:spPr>
          <a:xfrm>
            <a:off x="457200" y="1828800"/>
            <a:ext cx="4876800" cy="4419600"/>
          </a:xfrm>
          <a:prstGeom prst="rect">
            <a:avLst/>
          </a:prstGeom>
          <a:noFill/>
          <a:ln w="889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749" name="Picture 4" descr="http://www.touristmaker.com/images/subarctic/subarctic-climate-zone.jpg">
            <a:extLst>
              <a:ext uri="{FF2B5EF4-FFF2-40B4-BE49-F238E27FC236}">
                <a16:creationId xmlns:a16="http://schemas.microsoft.com/office/drawing/2014/main" id="{F5A83478-4971-4C47-AF0F-9FF7999BC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4876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extLst>
              <a:ext uri="{FF2B5EF4-FFF2-40B4-BE49-F238E27FC236}">
                <a16:creationId xmlns:a16="http://schemas.microsoft.com/office/drawing/2014/main" id="{7A7105E3-233B-42BC-9BB2-CCA93FD5CAA6}"/>
              </a:ext>
            </a:extLst>
          </p:cNvPr>
          <p:cNvSpPr/>
          <p:nvPr/>
        </p:nvSpPr>
        <p:spPr>
          <a:xfrm>
            <a:off x="609600" y="5562600"/>
            <a:ext cx="1219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50000"/>
                  </a:schemeClr>
                </a:solidFill>
              </a:rPr>
              <a:t>POLAR</a:t>
            </a:r>
          </a:p>
          <a:p>
            <a:pPr algn="ctr">
              <a:defRPr/>
            </a:pPr>
            <a:r>
              <a:rPr lang="en-US" dirty="0">
                <a:solidFill>
                  <a:schemeClr val="accent1">
                    <a:lumMod val="50000"/>
                  </a:schemeClr>
                </a:solidFill>
              </a:rPr>
              <a:t>ZONE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theme/theme1.xml><?xml version="1.0" encoding="utf-8"?>
<a:theme xmlns:a="http://schemas.openxmlformats.org/drawingml/2006/main" name="rumble_cloud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4E89750C1CA4DAC0A8BFC50142853" ma:contentTypeVersion="2" ma:contentTypeDescription="Create a new document." ma:contentTypeScope="" ma:versionID="fc9cd9f248094ab479b40d312a48e99e">
  <xsd:schema xmlns:xsd="http://www.w3.org/2001/XMLSchema" xmlns:xs="http://www.w3.org/2001/XMLSchema" xmlns:p="http://schemas.microsoft.com/office/2006/metadata/properties" xmlns:ns2="5336e398-a4c9-4602-9f45-58def9c23f49" targetNamespace="http://schemas.microsoft.com/office/2006/metadata/properties" ma:root="true" ma:fieldsID="c51af901db0b21be4c5fcae7b20fb777" ns2:_="">
    <xsd:import namespace="5336e398-a4c9-4602-9f45-58def9c23f4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36e398-a4c9-4602-9f45-58def9c23f4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B98219-FAA0-4E71-97CB-652E30241C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36e398-a4c9-4602-9f45-58def9c23f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0F3646-BF8D-40B2-B49B-E636FB7195EB}">
  <ds:schemaRefs>
    <ds:schemaRef ds:uri="http://schemas.microsoft.com/sharepoint/v3/contenttype/forms"/>
  </ds:schemaRefs>
</ds:datastoreItem>
</file>

<file path=customXml/itemProps3.xml><?xml version="1.0" encoding="utf-8"?>
<ds:datastoreItem xmlns:ds="http://schemas.openxmlformats.org/officeDocument/2006/customXml" ds:itemID="{B9426F86-4D3C-49B1-99C4-79BC641875A9}">
  <ds:schemaRefs>
    <ds:schemaRef ds:uri="http://purl.org/dc/elements/1.1/"/>
    <ds:schemaRef ds:uri="http://schemas.microsoft.com/office/2006/metadata/properties"/>
    <ds:schemaRef ds:uri="http://purl.org/dc/terms/"/>
    <ds:schemaRef ds:uri="5336e398-a4c9-4602-9f45-58def9c23f49"/>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rumble_clouds</Template>
  <TotalTime>231</TotalTime>
  <Words>1096</Words>
  <Application>Microsoft Office PowerPoint</Application>
  <PresentationFormat>On-screen Show (4:3)</PresentationFormat>
  <Paragraphs>102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ＭＳ Ｐゴシック</vt:lpstr>
      <vt:lpstr>Comic Sans MS</vt:lpstr>
      <vt:lpstr>Calibri</vt:lpstr>
      <vt:lpstr>Times New Roman</vt:lpstr>
      <vt:lpstr>rumble_clouds</vt:lpstr>
      <vt:lpstr>Weather in Environments  and Climate Zones</vt:lpstr>
      <vt:lpstr>Different Environments</vt:lpstr>
      <vt:lpstr>SWAMP</vt:lpstr>
      <vt:lpstr>DESERT</vt:lpstr>
      <vt:lpstr>MOUNTAINS</vt:lpstr>
      <vt:lpstr>TEMPERATURE AND HUMIDITY</vt:lpstr>
      <vt:lpstr>TROPICAL CLIMATE ZONES</vt:lpstr>
      <vt:lpstr>TEMPERATE CLIMATE ZONES</vt:lpstr>
      <vt:lpstr>POLAR CLIMATE ZONES</vt:lpstr>
      <vt:lpstr>PowerPoint Presentation</vt:lpstr>
      <vt:lpstr>TEMPERATURE AND PRECIPITATION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Rumble Clouds</dc:title>
  <dc:creator>Science Boot Camp</dc:creator>
  <cp:lastModifiedBy>Sandra M. Falero</cp:lastModifiedBy>
  <cp:revision>33</cp:revision>
  <dcterms:created xsi:type="dcterms:W3CDTF">2012-06-07T22:59:06Z</dcterms:created>
  <dcterms:modified xsi:type="dcterms:W3CDTF">2017-12-14T18:19:32Z</dcterms:modified>
</cp:coreProperties>
</file>