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6" r:id="rId5"/>
    <p:sldId id="259" r:id="rId6"/>
    <p:sldId id="260" r:id="rId7"/>
    <p:sldId id="261" r:id="rId8"/>
    <p:sldId id="262" r:id="rId9"/>
    <p:sldId id="265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98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-1" y="2545080"/>
            <a:ext cx="9144000" cy="3255264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-1" y="2667000"/>
            <a:ext cx="9144000" cy="2739571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-1" y="5479143"/>
            <a:ext cx="9144000" cy="235857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599" y="2819400"/>
            <a:ext cx="8686800" cy="1470025"/>
          </a:xfrm>
        </p:spPr>
        <p:txBody>
          <a:bodyPr anchor="b">
            <a:noAutofit/>
          </a:bodyPr>
          <a:lstStyle>
            <a:lvl1pPr>
              <a:defRPr sz="7200" b="0" cap="none" spc="0">
                <a:ln w="13970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499" y="4800600"/>
            <a:ext cx="8001000" cy="5334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0BA9C-830C-4C2D-8ADB-866FD90D5A55}" type="datetimeFigureOut">
              <a:rPr lang="en-US" smtClean="0"/>
              <a:t>5/24/2016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148584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spc="150" dirty="0" smtClean="0">
                <a:solidFill>
                  <a:schemeClr val="accent1"/>
                </a:solidFill>
                <a:sym typeface="Wingdings"/>
              </a:rPr>
              <a:t></a:t>
            </a:r>
            <a:endParaRPr lang="en-US" sz="3200" spc="150" dirty="0">
              <a:solidFill>
                <a:schemeClr val="accent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62399" y="4392168"/>
            <a:ext cx="1219200" cy="365125"/>
          </a:xfrm>
        </p:spPr>
        <p:txBody>
          <a:bodyPr/>
          <a:lstStyle>
            <a:lvl1pPr algn="ctr">
              <a:defRPr sz="2400">
                <a:latin typeface="+mj-lt"/>
              </a:defRPr>
            </a:lvl1pPr>
          </a:lstStyle>
          <a:p>
            <a:fld id="{3C493ECD-E15F-4581-AC7D-9BF44E0D1300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4818888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spc="150" dirty="0" smtClean="0">
                <a:solidFill>
                  <a:schemeClr val="accent1"/>
                </a:solidFill>
                <a:sym typeface="Wingdings"/>
              </a:rPr>
              <a:t></a:t>
            </a:r>
            <a:endParaRPr lang="en-US" sz="3200" spc="150" dirty="0">
              <a:solidFill>
                <a:schemeClr val="accent1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0BA9C-830C-4C2D-8ADB-866FD90D5A55}" type="datetimeFigureOut">
              <a:rPr lang="en-US" smtClean="0"/>
              <a:t>5/24/2016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93ECD-E15F-4581-AC7D-9BF44E0D13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4591050" y="2409824"/>
            <a:ext cx="6858000" cy="2038351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 rot="5400000">
            <a:off x="4668203" y="2570797"/>
            <a:ext cx="6858000" cy="1716405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5200" y="274638"/>
            <a:ext cx="1447800" cy="5851525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199" y="274638"/>
            <a:ext cx="6353175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0BA9C-830C-4C2D-8ADB-866FD90D5A55}" type="datetimeFigureOut">
              <a:rPr lang="en-US" smtClean="0"/>
              <a:t>5/24/2016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96000" y="6356350"/>
            <a:ext cx="762000" cy="365125"/>
          </a:xfrm>
        </p:spPr>
        <p:txBody>
          <a:bodyPr/>
          <a:lstStyle/>
          <a:p>
            <a:fld id="{3C493ECD-E15F-4581-AC7D-9BF44E0D130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 rot="5400000">
            <a:off x="3681476" y="3354324"/>
            <a:ext cx="6858000" cy="149352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0BA9C-830C-4C2D-8ADB-866FD90D5A55}" type="datetimeFigureOut">
              <a:rPr lang="en-US" smtClean="0"/>
              <a:t>5/24/2016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93ECD-E15F-4581-AC7D-9BF44E0D13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1" y="2545080"/>
            <a:ext cx="9144000" cy="3255264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-1" y="2667000"/>
            <a:ext cx="9144000" cy="2739571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-1" y="5479143"/>
            <a:ext cx="9144000" cy="235857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599" y="2819400"/>
            <a:ext cx="8686800" cy="1463040"/>
          </a:xfrm>
        </p:spPr>
        <p:txBody>
          <a:bodyPr anchor="b" anchorCtr="0">
            <a:noAutofit/>
          </a:bodyPr>
          <a:lstStyle>
            <a:lvl1pPr algn="ctr">
              <a:defRPr sz="72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499" y="4800600"/>
            <a:ext cx="8001000" cy="548640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0BA9C-830C-4C2D-8ADB-866FD90D5A55}" type="datetimeFigureOut">
              <a:rPr lang="en-US" smtClean="0"/>
              <a:t>5/24/2016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59352" y="4389120"/>
            <a:ext cx="1216152" cy="365125"/>
          </a:xfrm>
        </p:spPr>
        <p:txBody>
          <a:bodyPr/>
          <a:lstStyle>
            <a:lvl1pPr algn="ctr">
              <a:defRPr sz="2400">
                <a:solidFill>
                  <a:srgbClr val="FFFFFF"/>
                </a:solidFill>
              </a:defRPr>
            </a:lvl1pPr>
          </a:lstStyle>
          <a:p>
            <a:fld id="{3C493ECD-E15F-4581-AC7D-9BF44E0D1300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818888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spc="150" dirty="0" smtClean="0">
                <a:solidFill>
                  <a:srgbClr val="FFFFFF"/>
                </a:solidFill>
                <a:sym typeface="Wingdings"/>
              </a:rPr>
              <a:t></a:t>
            </a:r>
            <a:endParaRPr lang="en-US" sz="3200" spc="150" dirty="0">
              <a:solidFill>
                <a:srgbClr val="FFFF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48584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spc="150" dirty="0" smtClean="0">
                <a:solidFill>
                  <a:srgbClr val="FFFFFF"/>
                </a:solidFill>
                <a:sym typeface="Wingdings"/>
              </a:rPr>
              <a:t></a:t>
            </a:r>
            <a:endParaRPr lang="en-US" sz="3200" spc="150" dirty="0">
              <a:solidFill>
                <a:srgbClr val="FFFFFF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0BA9C-830C-4C2D-8ADB-866FD90D5A55}" type="datetimeFigureOut">
              <a:rPr lang="en-US" smtClean="0"/>
              <a:t>5/24/2016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93ECD-E15F-4581-AC7D-9BF44E0D13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0BA9C-830C-4C2D-8ADB-866FD90D5A55}" type="datetimeFigureOut">
              <a:rPr lang="en-US" smtClean="0"/>
              <a:t>5/24/2016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93ECD-E15F-4581-AC7D-9BF44E0D13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0BA9C-830C-4C2D-8ADB-866FD90D5A55}" type="datetimeFigureOut">
              <a:rPr lang="en-US" smtClean="0"/>
              <a:t>5/24/2016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93ECD-E15F-4581-AC7D-9BF44E0D13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0BA9C-830C-4C2D-8ADB-866FD90D5A55}" type="datetimeFigureOut">
              <a:rPr lang="en-US" smtClean="0"/>
              <a:t>5/24/2016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93ECD-E15F-4581-AC7D-9BF44E0D13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5638800" cy="946150"/>
          </a:xfrm>
        </p:spPr>
        <p:txBody>
          <a:bodyPr anchor="ctr">
            <a:noAutofit/>
          </a:bodyPr>
          <a:lstStyle>
            <a:lvl1pPr algn="l"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912" y="1719072"/>
            <a:ext cx="8247888" cy="45354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0BA9C-830C-4C2D-8ADB-866FD90D5A55}" type="datetimeFigureOut">
              <a:rPr lang="en-US" smtClean="0"/>
              <a:t>5/24/2016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93ECD-E15F-4581-AC7D-9BF44E0D130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172200" y="161544"/>
            <a:ext cx="2971800" cy="115214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8400" y="274320"/>
            <a:ext cx="2743200" cy="944880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Rectangle 8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6880" y="1717040"/>
            <a:ext cx="8249920" cy="4531360"/>
          </a:xfrm>
          <a:solidFill>
            <a:schemeClr val="bg2">
              <a:lumMod val="60000"/>
              <a:lumOff val="40000"/>
            </a:schemeClr>
          </a:solidFill>
          <a:effectLst>
            <a:outerShdw blurRad="76200" dist="38100" dir="3600000" algn="ctr" rotWithShape="0">
              <a:srgbClr val="000000">
                <a:alpha val="50000"/>
              </a:srgb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0BA9C-830C-4C2D-8ADB-866FD90D5A55}" type="datetimeFigureOut">
              <a:rPr lang="en-US" smtClean="0"/>
              <a:t>5/24/2016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93ECD-E15F-4581-AC7D-9BF44E0D130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172200" y="161544"/>
            <a:ext cx="2971800" cy="115214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5638800" cy="1005840"/>
          </a:xfrm>
        </p:spPr>
        <p:txBody>
          <a:bodyPr anchor="ctr">
            <a:noAutofit/>
          </a:bodyPr>
          <a:lstStyle>
            <a:lvl1pPr algn="l"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8400" y="228600"/>
            <a:ext cx="2819400" cy="1005840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00584"/>
            <a:ext cx="9144000" cy="1453896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167641"/>
            <a:ext cx="9144000" cy="1154314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1111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C610BA9C-830C-4C2D-8ADB-866FD90D5A55}" type="datetimeFigureOut">
              <a:rPr lang="en-US" smtClean="0"/>
              <a:t>5/24/2016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3C493ECD-E15F-4581-AC7D-9BF44E0D130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1368552"/>
            <a:ext cx="9144000" cy="149352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b="0" kern="1200" cap="none" spc="0">
          <a:ln w="13970" cmpd="sng">
            <a:solidFill>
              <a:srgbClr val="FFFFFF"/>
            </a:solidFill>
            <a:prstDash val="solid"/>
          </a:ln>
          <a:solidFill>
            <a:srgbClr val="FFFFFF"/>
          </a:solidFill>
          <a:effectLst>
            <a:outerShdw blurRad="63500" dir="3600000" algn="tl" rotWithShape="0">
              <a:srgbClr val="000000">
                <a:alpha val="7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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Courier New" pitchFamily="49" charset="0"/>
        <a:buChar char="o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Battling_Tops" TargetMode="External"/><Relationship Id="rId13" Type="http://schemas.openxmlformats.org/officeDocument/2006/relationships/hyperlink" Target="http://www.woodenspinningtops.com/Home.html" TargetMode="External"/><Relationship Id="rId3" Type="http://schemas.openxmlformats.org/officeDocument/2006/relationships/hyperlink" Target="http://blog.turnertoys.com/category/wooden-toys-blocks/" TargetMode="External"/><Relationship Id="rId7" Type="http://schemas.openxmlformats.org/officeDocument/2006/relationships/hyperlink" Target="http://shop.yoyoexpert.com/product/282/Duncan-bearing-King-Spin-Top" TargetMode="External"/><Relationship Id="rId12" Type="http://schemas.openxmlformats.org/officeDocument/2006/relationships/hyperlink" Target="http://www.byron.com/topbook/history.html" TargetMode="External"/><Relationship Id="rId17" Type="http://schemas.openxmlformats.org/officeDocument/2006/relationships/image" Target="../media/image14.gif"/><Relationship Id="rId2" Type="http://schemas.openxmlformats.org/officeDocument/2006/relationships/hyperlink" Target="http://www.ebay.com/itm/141842545175" TargetMode="External"/><Relationship Id="rId16" Type="http://schemas.openxmlformats.org/officeDocument/2006/relationships/hyperlink" Target="http://www.toys-toys-toys.co.uk/2012/02/history-of-spinning-top-how-does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.wikipedia.org/wiki/Tippe_top#/media/File:Snurra_uppochner.gif" TargetMode="External"/><Relationship Id="rId11" Type="http://schemas.openxmlformats.org/officeDocument/2006/relationships/hyperlink" Target="http://www.yoyomuseum.com/museum_view.php?action=profiles&amp;subaction=spintop" TargetMode="External"/><Relationship Id="rId5" Type="http://schemas.openxmlformats.org/officeDocument/2006/relationships/hyperlink" Target="https://commons.wikimedia.org/wiki/File:Rattleback_in_action.ogg" TargetMode="External"/><Relationship Id="rId15" Type="http://schemas.openxmlformats.org/officeDocument/2006/relationships/hyperlink" Target="https://en.wikipedia.org/wiki/Dreidel" TargetMode="External"/><Relationship Id="rId10" Type="http://schemas.openxmlformats.org/officeDocument/2006/relationships/hyperlink" Target="http://www.gifmania.co.uk/Objects-Animated-Gifs/Animated-Toys/Spinning-Tops/" TargetMode="External"/><Relationship Id="rId4" Type="http://schemas.openxmlformats.org/officeDocument/2006/relationships/hyperlink" Target="http://uncyclopedia.wikia.com/wiki/File:Dreidel.gif" TargetMode="External"/><Relationship Id="rId9" Type="http://schemas.openxmlformats.org/officeDocument/2006/relationships/hyperlink" Target="http://www.fanpop.com/clubs/whatever-happened-to/images/25390585/title/spin-fighters-photo" TargetMode="External"/><Relationship Id="rId14" Type="http://schemas.openxmlformats.org/officeDocument/2006/relationships/hyperlink" Target="https://en.wikipedia.org/wiki/Top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048000"/>
            <a:ext cx="9144000" cy="1470025"/>
          </a:xfrm>
        </p:spPr>
        <p:txBody>
          <a:bodyPr/>
          <a:lstStyle/>
          <a:p>
            <a:r>
              <a:rPr lang="en-US" sz="6000" dirty="0" smtClean="0"/>
              <a:t>All About Tops</a:t>
            </a:r>
            <a:endParaRPr lang="en-US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 Emily </a:t>
            </a:r>
            <a:r>
              <a:rPr lang="en-US" dirty="0" err="1" smtClean="0"/>
              <a:t>Schall</a:t>
            </a:r>
            <a:r>
              <a:rPr lang="en-US" dirty="0" smtClean="0"/>
              <a:t> – 5</a:t>
            </a:r>
            <a:r>
              <a:rPr lang="en-US" baseline="30000" dirty="0" smtClean="0"/>
              <a:t>th</a:t>
            </a:r>
            <a:r>
              <a:rPr lang="en-US" dirty="0" smtClean="0"/>
              <a:t> Period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411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 of Spin Tops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219200"/>
          </a:xfrm>
        </p:spPr>
        <p:txBody>
          <a:bodyPr>
            <a:noAutofit/>
          </a:bodyPr>
          <a:lstStyle/>
          <a:p>
            <a:r>
              <a:rPr lang="en-US" sz="2800" dirty="0" smtClean="0"/>
              <a:t>To tell the history of throw tops, you must start with spin tops. They are not known exactly when they were first introduced. </a:t>
            </a:r>
            <a:endParaRPr lang="en-US" sz="280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2971801"/>
            <a:ext cx="8229600" cy="9143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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Courier New" pitchFamily="49" charset="0"/>
              <a:buChar char="o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/>
              <a:t>Although it does not have a specific invention date, it does have a history dating very far back.</a:t>
            </a:r>
            <a:endParaRPr lang="en-US" sz="2800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838200" y="3962400"/>
            <a:ext cx="7848600" cy="2895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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Courier New" pitchFamily="49" charset="0"/>
              <a:buChar char="o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Clay tops – 3500 B.C. in the city of Ur, southeast of modern Baghdad, Iraq</a:t>
            </a:r>
          </a:p>
          <a:p>
            <a:r>
              <a:rPr lang="en-US" sz="2000" dirty="0" smtClean="0"/>
              <a:t>Terra Cotta tops -  3000 B.C. at Troy, now northwest Anatolia in modern Turkey</a:t>
            </a:r>
          </a:p>
          <a:p>
            <a:r>
              <a:rPr lang="en-US" sz="2000" dirty="0" smtClean="0"/>
              <a:t>Wood tops – Between 2000 – 1400 B.C., discovered in Egypt</a:t>
            </a:r>
          </a:p>
          <a:p>
            <a:r>
              <a:rPr lang="en-US" sz="2000" dirty="0" smtClean="0"/>
              <a:t>Roman bone </a:t>
            </a:r>
            <a:r>
              <a:rPr lang="en-US" sz="2000" dirty="0"/>
              <a:t>tops – 2000 B.C. to 27 B.C. </a:t>
            </a:r>
            <a:r>
              <a:rPr lang="en-US" sz="2000" dirty="0" smtClean="0"/>
              <a:t> </a:t>
            </a:r>
          </a:p>
          <a:p>
            <a:r>
              <a:rPr lang="en-US" sz="2000" dirty="0" smtClean="0"/>
              <a:t>Whip tops -  1250 B.C. in China</a:t>
            </a:r>
          </a:p>
        </p:txBody>
      </p:sp>
    </p:spTree>
    <p:extLst>
      <p:ext uri="{BB962C8B-B14F-4D97-AF65-F5344CB8AC3E}">
        <p14:creationId xmlns:p14="http://schemas.microsoft.com/office/powerpoint/2010/main" val="1528126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 of Throw Tops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5791200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According to yoyomuseum.com, throw tops became a favorite pastime of European and American children during the 18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 and 19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 centuries. </a:t>
            </a:r>
          </a:p>
          <a:p>
            <a:r>
              <a:rPr lang="en-US" sz="2800" dirty="0" smtClean="0"/>
              <a:t>Commonly made with wood, iron, and tin, where as they’re more commonly made with plastic today. </a:t>
            </a:r>
          </a:p>
        </p:txBody>
      </p:sp>
      <p:pic>
        <p:nvPicPr>
          <p:cNvPr id="2050" name="Picture 2" descr="http://i.ebayimg.com/00/s/MTIwMFgxNjAw/z/PTMAAOSwxN5WXjfL/$_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16" t="5866" r="14883"/>
          <a:stretch/>
        </p:blipFill>
        <p:spPr bwMode="auto">
          <a:xfrm>
            <a:off x="6096000" y="1524000"/>
            <a:ext cx="2682240" cy="26898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turnertoys.com/images/products/1303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191000"/>
            <a:ext cx="3086100" cy="25717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463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Bearing vs. Fixed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76600" y="1752600"/>
            <a:ext cx="56388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A bearing tip, as seen on the left, allows the top to spin independently and the tip does not spin. A fixed tip however spins with the top. </a:t>
            </a:r>
          </a:p>
          <a:p>
            <a:r>
              <a:rPr lang="en-US" dirty="0" smtClean="0"/>
              <a:t>A fixed tipped top will fix itself if it is tilting on the ground, however a bearing top will not.</a:t>
            </a:r>
            <a:endParaRPr lang="en-US" dirty="0"/>
          </a:p>
          <a:p>
            <a:r>
              <a:rPr lang="en-US" dirty="0" smtClean="0"/>
              <a:t>Some tricks require a bearing or fixed tip, and some tricks are also possible with the other. </a:t>
            </a:r>
            <a:endParaRPr lang="en-US" dirty="0"/>
          </a:p>
        </p:txBody>
      </p:sp>
      <p:pic>
        <p:nvPicPr>
          <p:cNvPr id="6148" name="Picture 4" descr="https://www.yo-yo.com/images/products/full/3730XP-CL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51" t="62615" r="2410" b="9693"/>
          <a:stretch/>
        </p:blipFill>
        <p:spPr bwMode="auto">
          <a:xfrm>
            <a:off x="76200" y="2209800"/>
            <a:ext cx="3048000" cy="2516699"/>
          </a:xfrm>
          <a:prstGeom prst="rect">
            <a:avLst/>
          </a:prstGeom>
          <a:solidFill>
            <a:srgbClr val="000000">
              <a:shade val="95000"/>
            </a:srgbClr>
          </a:solidFill>
          <a:ln w="635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8331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Tops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477000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Dreidel</a:t>
            </a:r>
          </a:p>
          <a:p>
            <a:pPr lvl="1"/>
            <a:r>
              <a:rPr lang="en-US" dirty="0" smtClean="0"/>
              <a:t>Four sided, played with during Hanukkah</a:t>
            </a:r>
          </a:p>
          <a:p>
            <a:pPr lvl="1"/>
            <a:r>
              <a:rPr lang="en-US" dirty="0" smtClean="0"/>
              <a:t>Each side shows different letters of the </a:t>
            </a:r>
            <a:r>
              <a:rPr lang="en-US" dirty="0" err="1" smtClean="0"/>
              <a:t>hebrew</a:t>
            </a:r>
            <a:r>
              <a:rPr lang="en-US" dirty="0" smtClean="0"/>
              <a:t> alphabet, and is meant to be a game</a:t>
            </a:r>
          </a:p>
          <a:p>
            <a:pPr lvl="1"/>
            <a:endParaRPr lang="en-US" dirty="0"/>
          </a:p>
          <a:p>
            <a:r>
              <a:rPr lang="en-US" sz="2800" dirty="0" err="1" smtClean="0"/>
              <a:t>Rattleback</a:t>
            </a:r>
            <a:endParaRPr lang="en-US" sz="2800" dirty="0" smtClean="0"/>
          </a:p>
          <a:p>
            <a:pPr lvl="1"/>
            <a:r>
              <a:rPr lang="en-US" dirty="0" smtClean="0"/>
              <a:t>Semi-ellipsoidal top, rotates </a:t>
            </a:r>
          </a:p>
          <a:p>
            <a:pPr marL="457200" lvl="1" indent="0">
              <a:buNone/>
            </a:pPr>
            <a:r>
              <a:rPr lang="en-US" dirty="0"/>
              <a:t>	</a:t>
            </a:r>
            <a:r>
              <a:rPr lang="en-US" dirty="0" smtClean="0"/>
              <a:t>on its axis in a direction, </a:t>
            </a:r>
          </a:p>
          <a:p>
            <a:pPr marL="457200" lvl="1" indent="0">
              <a:buNone/>
            </a:pPr>
            <a:r>
              <a:rPr lang="en-US" dirty="0" smtClean="0"/>
              <a:t>	becomes unstable, “rattles”,</a:t>
            </a:r>
          </a:p>
          <a:p>
            <a:pPr marL="457200" lvl="1" indent="0">
              <a:buNone/>
            </a:pPr>
            <a:r>
              <a:rPr lang="en-US" dirty="0"/>
              <a:t>	</a:t>
            </a:r>
            <a:r>
              <a:rPr lang="en-US" dirty="0" smtClean="0"/>
              <a:t>then reverses to the other</a:t>
            </a:r>
          </a:p>
          <a:p>
            <a:pPr marL="457200" lvl="1" indent="0">
              <a:buNone/>
            </a:pPr>
            <a:r>
              <a:rPr lang="en-US" dirty="0"/>
              <a:t>	</a:t>
            </a:r>
            <a:r>
              <a:rPr lang="en-US" dirty="0" smtClean="0"/>
              <a:t>direction</a:t>
            </a:r>
          </a:p>
          <a:p>
            <a:pPr marL="0" indent="0">
              <a:buNone/>
            </a:pPr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  <a:p>
            <a:pPr marL="0" indent="0">
              <a:buNone/>
            </a:pP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1828800"/>
            <a:ext cx="762000" cy="952500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3444240"/>
            <a:ext cx="4114800" cy="3130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40173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Tops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err="1" smtClean="0"/>
              <a:t>Tippe</a:t>
            </a:r>
            <a:r>
              <a:rPr lang="en-US" sz="2800" dirty="0" smtClean="0"/>
              <a:t> Top</a:t>
            </a:r>
          </a:p>
          <a:p>
            <a:pPr lvl="1"/>
            <a:r>
              <a:rPr lang="en-US" dirty="0" smtClean="0"/>
              <a:t>When spun at high angular velocity, it slowly tilts until it lifts the body off of the ground with the handle. </a:t>
            </a:r>
            <a:endParaRPr lang="en-US" dirty="0"/>
          </a:p>
        </p:txBody>
      </p:sp>
      <p:pic>
        <p:nvPicPr>
          <p:cNvPr id="4098" name="Picture 2" descr="https://upload.wikimedia.org/wikipedia/commons/5/57/Snurra_uppochner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819400"/>
            <a:ext cx="3048000" cy="22860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11480" y="51054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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Courier New" pitchFamily="49" charset="0"/>
              <a:buChar char="o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err="1" smtClean="0"/>
              <a:t>Trompo</a:t>
            </a:r>
            <a:r>
              <a:rPr lang="en-US" sz="2800" dirty="0"/>
              <a:t> </a:t>
            </a:r>
            <a:r>
              <a:rPr lang="en-US" sz="2800" dirty="0" smtClean="0"/>
              <a:t>/ Whipping Top</a:t>
            </a:r>
          </a:p>
          <a:p>
            <a:pPr lvl="1"/>
            <a:r>
              <a:rPr lang="en-US" dirty="0" smtClean="0"/>
              <a:t>What we all know and call a throw top. Thrown by winding a string around the top and then body then thrown so it lands on its point.</a:t>
            </a:r>
          </a:p>
        </p:txBody>
      </p:sp>
      <p:pic>
        <p:nvPicPr>
          <p:cNvPr id="4100" name="Picture 4" descr="http://cdn.yoyoexpert.com/282/yo-yo-thum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819400"/>
            <a:ext cx="2667000" cy="2667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H="1">
            <a:off x="3886200" y="2819400"/>
            <a:ext cx="640080" cy="571500"/>
          </a:xfrm>
          <a:prstGeom prst="straightConnector1">
            <a:avLst/>
          </a:prstGeom>
          <a:ln>
            <a:tailEnd type="arrow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5562600" y="4740228"/>
            <a:ext cx="609600" cy="711594"/>
          </a:xfrm>
          <a:prstGeom prst="straightConnector1">
            <a:avLst/>
          </a:prstGeom>
          <a:ln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2694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Tops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dirty="0" smtClean="0"/>
              <a:t>There are also ‘competitive’ tops which use strings or launchers as seen. This brings awareness, fun and the element of competition to the concept of spin tops to children. </a:t>
            </a:r>
            <a:r>
              <a:rPr lang="en-US" sz="1050" dirty="0" smtClean="0"/>
              <a:t>(Although the win/loss seems to be mostly random.)</a:t>
            </a:r>
          </a:p>
          <a:p>
            <a:pPr algn="ctr"/>
            <a:endParaRPr lang="en-US" sz="1000" dirty="0" smtClean="0"/>
          </a:p>
          <a:p>
            <a:pPr marL="0" indent="0">
              <a:buNone/>
            </a:pPr>
            <a:r>
              <a:rPr lang="en-US" dirty="0" smtClean="0"/>
              <a:t>Battling Tops                Spin Fighters                  Beyblade</a:t>
            </a:r>
          </a:p>
        </p:txBody>
      </p:sp>
      <p:pic>
        <p:nvPicPr>
          <p:cNvPr id="5122" name="Picture 2" descr="https://upload.wikimedia.org/wikipedia/en/thumb/0/00/Battling_Tops_Ideal_Games_1986.jpg/220px-Battling_Tops_Ideal_Games_198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315" y="3838575"/>
            <a:ext cx="2095500" cy="2790825"/>
          </a:xfrm>
          <a:prstGeom prst="rect">
            <a:avLst/>
          </a:prstGeom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images5.fanpop.com/image/photos/25300000/Spin-Fighters-whatever-happened-to-25390585-640-48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75" t="6434" r="6196" b="4676"/>
          <a:stretch/>
        </p:blipFill>
        <p:spPr bwMode="auto">
          <a:xfrm>
            <a:off x="2801815" y="3838575"/>
            <a:ext cx="3297115" cy="2743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ecx.images-amazon.com/images/I/81SYuZigHaL._SY355_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2538" y="3871912"/>
            <a:ext cx="2605088" cy="2605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6382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Trivia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Tops work based on the “Gyroscopic Effect” .</a:t>
            </a:r>
          </a:p>
          <a:p>
            <a:r>
              <a:rPr lang="en-US" dirty="0" smtClean="0"/>
              <a:t>The name ‘</a:t>
            </a:r>
            <a:r>
              <a:rPr lang="en-US" dirty="0" err="1" smtClean="0"/>
              <a:t>trompo</a:t>
            </a:r>
            <a:r>
              <a:rPr lang="en-US" dirty="0" smtClean="0"/>
              <a:t>’ (we know as throw top) came from Latin America. </a:t>
            </a:r>
          </a:p>
          <a:p>
            <a:r>
              <a:rPr lang="en-US" dirty="0" smtClean="0"/>
              <a:t>Japan has similar tops known as ‘</a:t>
            </a:r>
            <a:r>
              <a:rPr lang="en-US" dirty="0" err="1" smtClean="0"/>
              <a:t>komas</a:t>
            </a:r>
            <a:r>
              <a:rPr lang="en-US" dirty="0" smtClean="0"/>
              <a:t>’. Each city in Japan has a specific design for their </a:t>
            </a:r>
            <a:r>
              <a:rPr lang="en-US" dirty="0" err="1" smtClean="0"/>
              <a:t>koma</a:t>
            </a:r>
            <a:r>
              <a:rPr lang="en-US" dirty="0" smtClean="0"/>
              <a:t>. </a:t>
            </a:r>
          </a:p>
          <a:p>
            <a:r>
              <a:rPr lang="en-US" dirty="0" smtClean="0"/>
              <a:t>The </a:t>
            </a:r>
            <a:r>
              <a:rPr lang="en-US" dirty="0"/>
              <a:t>largest top weighs around 15 lbs., found in primitive Malay and most often used by adults.</a:t>
            </a:r>
            <a:endParaRPr lang="en-US" dirty="0" smtClean="0"/>
          </a:p>
        </p:txBody>
      </p:sp>
      <p:pic>
        <p:nvPicPr>
          <p:cNvPr id="8196" name="Picture 4" descr="http://www.gifmania.co.uk/Objects-Animated-Gifs/Animated-Toys/Spinning-Tops/Japanese-Spinning-Top-54754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4724400"/>
            <a:ext cx="1818362" cy="170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s://www.wired.com/wp-content/uploads/blogs/design/wp-content/uploads/2012/06/big-top-rachelgant3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470400"/>
            <a:ext cx="3299354" cy="22098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8928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Credits for Images and Info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4114800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Images:</a:t>
            </a:r>
          </a:p>
          <a:p>
            <a:r>
              <a:rPr lang="en-US" sz="1400" dirty="0">
                <a:hlinkClick r:id="rId2"/>
              </a:rPr>
              <a:t>http://</a:t>
            </a:r>
            <a:r>
              <a:rPr lang="en-US" sz="1400" dirty="0" smtClean="0">
                <a:hlinkClick r:id="rId2"/>
              </a:rPr>
              <a:t>www.ebay.com/itm/141842545175</a:t>
            </a:r>
            <a:endParaRPr lang="en-US" sz="1400" dirty="0" smtClean="0"/>
          </a:p>
          <a:p>
            <a:r>
              <a:rPr lang="en-US" sz="1400" dirty="0">
                <a:hlinkClick r:id="rId3"/>
              </a:rPr>
              <a:t>http://blog.turnertoys.com/category/wooden-toys-blocks</a:t>
            </a:r>
            <a:r>
              <a:rPr lang="en-US" sz="1400" dirty="0" smtClean="0">
                <a:hlinkClick r:id="rId3"/>
              </a:rPr>
              <a:t>/</a:t>
            </a:r>
            <a:endParaRPr lang="en-US" sz="1400" dirty="0" smtClean="0"/>
          </a:p>
          <a:p>
            <a:r>
              <a:rPr lang="en-US" sz="1400" dirty="0">
                <a:hlinkClick r:id="rId4"/>
              </a:rPr>
              <a:t>http://</a:t>
            </a:r>
            <a:r>
              <a:rPr lang="en-US" sz="1400" dirty="0" smtClean="0">
                <a:hlinkClick r:id="rId4"/>
              </a:rPr>
              <a:t>uncyclopedia.wikia.com/wiki/File:Dreidel.gif</a:t>
            </a:r>
            <a:endParaRPr lang="en-US" sz="1400" dirty="0" smtClean="0"/>
          </a:p>
          <a:p>
            <a:r>
              <a:rPr lang="en-US" sz="800" dirty="0" smtClean="0"/>
              <a:t>Custom made gif of the </a:t>
            </a:r>
            <a:r>
              <a:rPr lang="en-US" sz="800" dirty="0" err="1" smtClean="0"/>
              <a:t>Rattleback</a:t>
            </a:r>
            <a:r>
              <a:rPr lang="en-US" sz="800" dirty="0"/>
              <a:t> from </a:t>
            </a:r>
            <a:r>
              <a:rPr lang="en-US" sz="1400" dirty="0">
                <a:hlinkClick r:id="rId5"/>
              </a:rPr>
              <a:t>https://</a:t>
            </a:r>
            <a:r>
              <a:rPr lang="en-US" sz="1400" dirty="0" smtClean="0">
                <a:hlinkClick r:id="rId5"/>
              </a:rPr>
              <a:t>commons.wikimedia.org/wiki/File:Rattleback_in_action.ogg</a:t>
            </a:r>
            <a:endParaRPr lang="en-US" sz="1400" dirty="0" smtClean="0"/>
          </a:p>
          <a:p>
            <a:r>
              <a:rPr lang="en-US" sz="1400" dirty="0">
                <a:hlinkClick r:id="rId6"/>
              </a:rPr>
              <a:t>https://en.wikipedia.org/wiki/Tippe_top#/</a:t>
            </a:r>
            <a:r>
              <a:rPr lang="en-US" sz="1400" dirty="0" smtClean="0">
                <a:hlinkClick r:id="rId6"/>
              </a:rPr>
              <a:t>media/File:Snurra_uppochner.gif</a:t>
            </a:r>
            <a:endParaRPr lang="en-US" sz="1400" dirty="0" smtClean="0"/>
          </a:p>
          <a:p>
            <a:r>
              <a:rPr lang="en-US" sz="1400" dirty="0">
                <a:hlinkClick r:id="rId7"/>
              </a:rPr>
              <a:t>http://</a:t>
            </a:r>
            <a:r>
              <a:rPr lang="en-US" sz="1400" dirty="0" smtClean="0">
                <a:hlinkClick r:id="rId7"/>
              </a:rPr>
              <a:t>shop.yoyoexpert.com/product/282/Duncan-bearing-King-Spin-Top</a:t>
            </a:r>
            <a:endParaRPr lang="en-US" sz="1400" dirty="0" smtClean="0"/>
          </a:p>
          <a:p>
            <a:r>
              <a:rPr lang="en-US" sz="1400" dirty="0">
                <a:hlinkClick r:id="rId8"/>
              </a:rPr>
              <a:t>https://</a:t>
            </a:r>
            <a:r>
              <a:rPr lang="en-US" sz="1400" dirty="0" smtClean="0">
                <a:hlinkClick r:id="rId8"/>
              </a:rPr>
              <a:t>en.wikipedia.org/wiki/Battling_Tops</a:t>
            </a:r>
            <a:endParaRPr lang="en-US" sz="1400" dirty="0" smtClean="0"/>
          </a:p>
          <a:p>
            <a:r>
              <a:rPr lang="en-US" sz="1400" dirty="0">
                <a:hlinkClick r:id="rId9"/>
              </a:rPr>
              <a:t>http://</a:t>
            </a:r>
            <a:r>
              <a:rPr lang="en-US" sz="1400" dirty="0" smtClean="0">
                <a:hlinkClick r:id="rId9"/>
              </a:rPr>
              <a:t>www.fanpop.com/clubs/whatever-happened-to/images/25390585/title/spin-fighters-photo</a:t>
            </a:r>
            <a:endParaRPr lang="en-US" sz="1400" dirty="0" smtClean="0"/>
          </a:p>
          <a:p>
            <a:r>
              <a:rPr lang="en-US" sz="1400" dirty="0">
                <a:hlinkClick r:id="rId10"/>
              </a:rPr>
              <a:t>http://www.gifmania.co.uk/Objects-Animated-Gifs/Animated-Toys/Spinning-Tops</a:t>
            </a:r>
            <a:r>
              <a:rPr lang="en-US" sz="1400" dirty="0" smtClean="0">
                <a:hlinkClick r:id="rId10"/>
              </a:rPr>
              <a:t>/</a:t>
            </a:r>
            <a:endParaRPr lang="en-US" sz="1400" dirty="0" smtClean="0"/>
          </a:p>
          <a:p>
            <a:endParaRPr lang="en-US" sz="1400" dirty="0" smtClean="0"/>
          </a:p>
          <a:p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724400" y="1600200"/>
            <a:ext cx="411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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Courier New" pitchFamily="49" charset="0"/>
              <a:buChar char="o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Information:</a:t>
            </a:r>
          </a:p>
          <a:p>
            <a:r>
              <a:rPr lang="en-US" sz="1400" dirty="0">
                <a:hlinkClick r:id="rId11"/>
              </a:rPr>
              <a:t>http://</a:t>
            </a:r>
            <a:r>
              <a:rPr lang="en-US" sz="1400" dirty="0" smtClean="0">
                <a:hlinkClick r:id="rId11"/>
              </a:rPr>
              <a:t>www.yoyomuseum.com/museum_view.php?action=profiles&amp;subaction=spintop</a:t>
            </a:r>
            <a:endParaRPr lang="en-US" sz="1400" dirty="0" smtClean="0"/>
          </a:p>
          <a:p>
            <a:r>
              <a:rPr lang="en-US" sz="1400" dirty="0">
                <a:hlinkClick r:id="rId12"/>
              </a:rPr>
              <a:t>http://</a:t>
            </a:r>
            <a:r>
              <a:rPr lang="en-US" sz="1400" dirty="0" smtClean="0">
                <a:hlinkClick r:id="rId12"/>
              </a:rPr>
              <a:t>www.byron.com/topbook/history.html</a:t>
            </a:r>
            <a:endParaRPr lang="en-US" sz="1400" dirty="0" smtClean="0"/>
          </a:p>
          <a:p>
            <a:r>
              <a:rPr lang="en-US" sz="1400" dirty="0">
                <a:hlinkClick r:id="rId13"/>
              </a:rPr>
              <a:t>http://</a:t>
            </a:r>
            <a:r>
              <a:rPr lang="en-US" sz="1400" dirty="0" smtClean="0">
                <a:hlinkClick r:id="rId13"/>
              </a:rPr>
              <a:t>www.woodenspinningtops.com/Home.html</a:t>
            </a:r>
            <a:endParaRPr lang="en-US" sz="1400" dirty="0" smtClean="0"/>
          </a:p>
          <a:p>
            <a:r>
              <a:rPr lang="en-US" sz="1400" dirty="0">
                <a:hlinkClick r:id="rId14"/>
              </a:rPr>
              <a:t>https://</a:t>
            </a:r>
            <a:r>
              <a:rPr lang="en-US" sz="1400" dirty="0" smtClean="0">
                <a:hlinkClick r:id="rId14"/>
              </a:rPr>
              <a:t>en.wikipedia.org/wiki/Top</a:t>
            </a:r>
            <a:endParaRPr lang="en-US" sz="1400" dirty="0" smtClean="0"/>
          </a:p>
          <a:p>
            <a:r>
              <a:rPr lang="en-US" sz="1400" dirty="0">
                <a:hlinkClick r:id="rId15"/>
              </a:rPr>
              <a:t>https://</a:t>
            </a:r>
            <a:r>
              <a:rPr lang="en-US" sz="1400" dirty="0" smtClean="0">
                <a:hlinkClick r:id="rId15"/>
              </a:rPr>
              <a:t>en.wikipedia.org/wiki/Dreidel</a:t>
            </a:r>
            <a:endParaRPr lang="en-US" sz="1400" dirty="0" smtClean="0"/>
          </a:p>
          <a:p>
            <a:r>
              <a:rPr lang="en-US" sz="1400" dirty="0">
                <a:hlinkClick r:id="rId16"/>
              </a:rPr>
              <a:t>http://</a:t>
            </a:r>
            <a:r>
              <a:rPr lang="en-US" sz="1400" dirty="0" smtClean="0">
                <a:hlinkClick r:id="rId16"/>
              </a:rPr>
              <a:t>www.toys-toys-toys.co.uk/2012/02/history-of-spinning-top-how-does.html</a:t>
            </a:r>
            <a:endParaRPr lang="en-US" sz="1400" dirty="0" smtClean="0"/>
          </a:p>
          <a:p>
            <a:endParaRPr lang="en-US" sz="1400" dirty="0" smtClean="0"/>
          </a:p>
          <a:p>
            <a:endParaRPr lang="en-US" sz="1400" dirty="0"/>
          </a:p>
        </p:txBody>
      </p:sp>
      <p:pic>
        <p:nvPicPr>
          <p:cNvPr id="6" name="Picture 2" descr="http://www.gifmania.co.uk/Objects-Animated-Gifs/Animated-Toys/Spinning-Tops/Spinning-Top-Face-54749.gif"/>
          <p:cNvPicPr>
            <a:picLocks noChangeAspect="1" noChangeArrowheads="1" noCrop="1"/>
          </p:cNvPicPr>
          <p:nvPr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7584" y="4267200"/>
            <a:ext cx="2522016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324600" y="6629400"/>
            <a:ext cx="23622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Don’t ask me about this</a:t>
            </a:r>
            <a:endParaRPr lang="en-US" sz="600" b="1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5515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ecatur">
  <a:themeElements>
    <a:clrScheme name="Decatur">
      <a:dk1>
        <a:sysClr val="windowText" lastClr="000000"/>
      </a:dk1>
      <a:lt1>
        <a:sysClr val="window" lastClr="FFFFFF"/>
      </a:lt1>
      <a:dk2>
        <a:srgbClr val="55554A"/>
      </a:dk2>
      <a:lt2>
        <a:srgbClr val="D7DAE1"/>
      </a:lt2>
      <a:accent1>
        <a:srgbClr val="F4680B"/>
      </a:accent1>
      <a:accent2>
        <a:srgbClr val="ABB19F"/>
      </a:accent2>
      <a:accent3>
        <a:srgbClr val="948774"/>
      </a:accent3>
      <a:accent4>
        <a:srgbClr val="7EB8E7"/>
      </a:accent4>
      <a:accent5>
        <a:srgbClr val="E3B651"/>
      </a:accent5>
      <a:accent6>
        <a:srgbClr val="96756C"/>
      </a:accent6>
      <a:hlink>
        <a:srgbClr val="66AACD"/>
      </a:hlink>
      <a:folHlink>
        <a:srgbClr val="809DB3"/>
      </a:folHlink>
    </a:clrScheme>
    <a:fontScheme name="Decatur">
      <a:majorFont>
        <a:latin typeface="Bodoni MT Condensed"/>
        <a:ea typeface=""/>
        <a:cs typeface=""/>
        <a:font script="Grek" typeface="Times New Roman"/>
        <a:font script="Cyrl" typeface="Times New Roman"/>
        <a:font script="Jpan" typeface="HG明朝E"/>
        <a:font script="Hang" typeface="HY목각파임B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catur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  <a:satMod val="110000"/>
              </a:schemeClr>
            </a:gs>
            <a:gs pos="47500">
              <a:schemeClr val="phClr">
                <a:tint val="53000"/>
                <a:satMod val="120000"/>
              </a:schemeClr>
            </a:gs>
            <a:gs pos="58500">
              <a:schemeClr val="phClr">
                <a:tint val="53000"/>
                <a:satMod val="120000"/>
              </a:schemeClr>
            </a:gs>
            <a:gs pos="100000">
              <a:schemeClr val="phClr">
                <a:tint val="90000"/>
                <a:satMod val="110000"/>
              </a:schemeClr>
            </a:gs>
          </a:gsLst>
          <a:lin ang="3600000" scaled="1"/>
        </a:gradFill>
        <a:gradFill rotWithShape="1">
          <a:gsLst>
            <a:gs pos="0">
              <a:schemeClr val="phClr">
                <a:shade val="54000"/>
                <a:satMod val="105000"/>
              </a:schemeClr>
            </a:gs>
            <a:gs pos="47500">
              <a:schemeClr val="phClr">
                <a:shade val="88000"/>
                <a:satMod val="105000"/>
              </a:schemeClr>
            </a:gs>
            <a:gs pos="58500">
              <a:schemeClr val="phClr">
                <a:shade val="88000"/>
                <a:satMod val="105000"/>
              </a:schemeClr>
            </a:gs>
            <a:gs pos="100000">
              <a:schemeClr val="phClr">
                <a:shade val="54000"/>
                <a:satMod val="105000"/>
              </a:schemeClr>
            </a:gs>
          </a:gsLst>
          <a:lin ang="36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82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3600000" algn="r" rotWithShape="0">
              <a:srgbClr val="000000">
                <a:alpha val="30000"/>
              </a:srgbClr>
            </a:outerShdw>
          </a:effectLst>
        </a:effectStyle>
        <a:effectStyle>
          <a:effectLst>
            <a:outerShdw blurRad="63500" dist="25400" dir="3600000" algn="r" rotWithShape="0">
              <a:srgbClr val="000000">
                <a:alpha val="36000"/>
              </a:srgbClr>
            </a:outerShdw>
          </a:effectLst>
          <a:scene3d>
            <a:camera prst="orthographicFront">
              <a:rot lat="0" lon="0" rev="0"/>
            </a:camera>
            <a:lightRig rig="harsh" dir="tl">
              <a:rot lat="0" lon="0" rev="9000000"/>
            </a:lightRig>
          </a:scene3d>
          <a:sp3d prstMaterial="flat">
            <a:bevelT w="38100" h="50800" prst="softRound"/>
          </a:sp3d>
        </a:effectStyle>
        <a:effectStyle>
          <a:effectLst>
            <a:outerShdw blurRad="76200" dist="38100" dir="3600000" algn="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harsh" dir="tl">
              <a:rot lat="0" lon="0" rev="9000000"/>
            </a:lightRig>
          </a:scene3d>
          <a:sp3d contourW="44450" prstMaterial="flat">
            <a:bevelT w="38100" h="50800" prst="softRound"/>
            <a:contourClr>
              <a:schemeClr val="phClr">
                <a:tint val="5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52000"/>
                <a:satMod val="105000"/>
              </a:schemeClr>
            </a:gs>
            <a:gs pos="47500">
              <a:schemeClr val="phClr">
                <a:tint val="90000"/>
                <a:shade val="89000"/>
                <a:satMod val="105000"/>
              </a:schemeClr>
            </a:gs>
            <a:gs pos="58500">
              <a:schemeClr val="phClr">
                <a:tint val="85000"/>
                <a:shade val="89000"/>
                <a:satMod val="105000"/>
              </a:schemeClr>
            </a:gs>
            <a:gs pos="100000">
              <a:schemeClr val="phClr">
                <a:tint val="100000"/>
                <a:shade val="52000"/>
                <a:satMod val="105000"/>
              </a:schemeClr>
            </a:gs>
          </a:gsLst>
          <a:lin ang="36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5000"/>
                <a:satMod val="120000"/>
              </a:schemeClr>
            </a:duotone>
          </a:blip>
          <a:tile tx="0" ty="0" sx="52000" sy="5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TM01790490[[fn=Decatur]]</Template>
  <TotalTime>235</TotalTime>
  <Words>538</Words>
  <Application>Microsoft Office PowerPoint</Application>
  <PresentationFormat>On-screen Show (4:3)</PresentationFormat>
  <Paragraphs>68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Decatur</vt:lpstr>
      <vt:lpstr>All About Tops</vt:lpstr>
      <vt:lpstr>History of Spin Tops</vt:lpstr>
      <vt:lpstr>History of Throw Tops</vt:lpstr>
      <vt:lpstr>Bearing vs. Fixed</vt:lpstr>
      <vt:lpstr>Types of Tops</vt:lpstr>
      <vt:lpstr>Types of Tops (cont.)</vt:lpstr>
      <vt:lpstr>Types of Tops (cont.)</vt:lpstr>
      <vt:lpstr>Trivia</vt:lpstr>
      <vt:lpstr>Credits for Images and Info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History and Definition of Throw tops</dc:title>
  <dc:creator>Emily</dc:creator>
  <cp:lastModifiedBy>Emily</cp:lastModifiedBy>
  <cp:revision>18</cp:revision>
  <dcterms:created xsi:type="dcterms:W3CDTF">2016-05-24T23:42:10Z</dcterms:created>
  <dcterms:modified xsi:type="dcterms:W3CDTF">2016-05-25T03:37:27Z</dcterms:modified>
</cp:coreProperties>
</file>