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7" r:id="rId5"/>
    <p:sldId id="309" r:id="rId6"/>
    <p:sldId id="278" r:id="rId7"/>
    <p:sldId id="279" r:id="rId8"/>
    <p:sldId id="282" r:id="rId9"/>
    <p:sldId id="280" r:id="rId10"/>
    <p:sldId id="283" r:id="rId11"/>
    <p:sldId id="292" r:id="rId12"/>
    <p:sldId id="277" r:id="rId13"/>
    <p:sldId id="272" r:id="rId14"/>
    <p:sldId id="290" r:id="rId15"/>
    <p:sldId id="264" r:id="rId16"/>
    <p:sldId id="301" r:id="rId17"/>
    <p:sldId id="258" r:id="rId18"/>
    <p:sldId id="289" r:id="rId19"/>
    <p:sldId id="287" r:id="rId20"/>
    <p:sldId id="284" r:id="rId21"/>
    <p:sldId id="285" r:id="rId22"/>
    <p:sldId id="307" r:id="rId23"/>
    <p:sldId id="286" r:id="rId24"/>
    <p:sldId id="299" r:id="rId25"/>
    <p:sldId id="296" r:id="rId26"/>
    <p:sldId id="302" r:id="rId27"/>
    <p:sldId id="303" r:id="rId28"/>
    <p:sldId id="300" r:id="rId29"/>
    <p:sldId id="304" r:id="rId30"/>
    <p:sldId id="288" r:id="rId31"/>
    <p:sldId id="306" r:id="rId32"/>
    <p:sldId id="297" r:id="rId33"/>
    <p:sldId id="308" r:id="rId34"/>
    <p:sldId id="298" r:id="rId35"/>
    <p:sldId id="305" r:id="rId36"/>
    <p:sldId id="293" r:id="rId37"/>
    <p:sldId id="294" r:id="rId38"/>
    <p:sldId id="291" r:id="rId39"/>
    <p:sldId id="295" r:id="rId40"/>
    <p:sldId id="310" r:id="rId4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80" autoAdjust="0"/>
  </p:normalViewPr>
  <p:slideViewPr>
    <p:cSldViewPr>
      <p:cViewPr varScale="1">
        <p:scale>
          <a:sx n="80" d="100"/>
          <a:sy n="80" d="100"/>
        </p:scale>
        <p:origin x="82" y="226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11/19/2020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11/19/2020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7212" y="2057400"/>
            <a:ext cx="9296398" cy="1371600"/>
          </a:xfrm>
        </p:spPr>
        <p:txBody>
          <a:bodyPr/>
          <a:lstStyle/>
          <a:p>
            <a:r>
              <a:rPr lang="en-US" b="1" dirty="0" smtClean="0">
                <a:latin typeface="Bradley Hand ITC" panose="03070402050302030203" pitchFamily="66" charset="0"/>
              </a:rPr>
              <a:t>Finding Calm in the Chaos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Jenny Cottingham, Ed.S.</a:t>
            </a:r>
            <a:endParaRPr lang="en-US" dirty="0"/>
          </a:p>
          <a:p>
            <a:r>
              <a:rPr lang="en-US" dirty="0" smtClean="0"/>
              <a:t>Leon County School Psychologist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Feelings Wheel — Calm Blo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2" y="943690"/>
            <a:ext cx="6019800" cy="591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27112" y="6531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Bradley Hand ITC" panose="03070402050302030203" pitchFamily="66" charset="0"/>
              </a:rPr>
              <a:t>Name It To Tame It</a:t>
            </a:r>
            <a:endParaRPr lang="en-US" sz="44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he Emotional C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2" y="152400"/>
            <a:ext cx="7543800" cy="65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67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Emotionally Hijacking </a:t>
            </a:r>
            <a:r>
              <a:rPr lang="en-US" b="1" dirty="0" smtClean="0">
                <a:latin typeface="Bradley Hand ITC" panose="03070402050302030203" pitchFamily="66" charset="0"/>
                <a:sym typeface="Wingdings" panose="05000000000000000000" pitchFamily="2" charset="2"/>
              </a:rPr>
              <a:t></a:t>
            </a:r>
            <a:r>
              <a:rPr lang="en-US" b="1" dirty="0" smtClean="0">
                <a:latin typeface="Bradley Hand ITC" panose="03070402050302030203" pitchFamily="66" charset="0"/>
              </a:rPr>
              <a:t> </a:t>
            </a:r>
            <a:r>
              <a:rPr lang="en-US" b="1" dirty="0" smtClean="0">
                <a:latin typeface="Bradley Hand ITC" panose="03070402050302030203" pitchFamily="66" charset="0"/>
              </a:rPr>
              <a:t>Flipping Our Lid!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3812" y="1905000"/>
            <a:ext cx="1007410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It Is Okay To Not Be Okay!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7651" name="606E3D8B-2D4E-48BF-966A-0254604AD07E" descr="606E3D8B-2D4E-48BF-966A-0254604AD07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2" y="990600"/>
            <a:ext cx="5842388" cy="573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2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412" y="5712823"/>
            <a:ext cx="11049000" cy="1143000"/>
          </a:xfrm>
        </p:spPr>
        <p:txBody>
          <a:bodyPr/>
          <a:lstStyle/>
          <a:p>
            <a:pPr algn="ctr"/>
            <a:r>
              <a:rPr lang="en-US" i="1" dirty="0" smtClean="0"/>
              <a:t>Do not teach your children never to be angry; teach them how to be angry.</a:t>
            </a:r>
          </a:p>
          <a:p>
            <a:pPr algn="ctr"/>
            <a:r>
              <a:rPr lang="en-US" dirty="0" smtClean="0"/>
              <a:t>-Lyman Abbott</a:t>
            </a:r>
            <a:endParaRPr lang="en-US" dirty="0"/>
          </a:p>
        </p:txBody>
      </p:sp>
      <p:pic>
        <p:nvPicPr>
          <p:cNvPr id="12292" name="Picture 4" descr="Family Reflecting on Upset by Jennifer Mil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2" y="394334"/>
            <a:ext cx="9334500" cy="53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2DC3938B-0C19-491A-91C9-DE58D7FAA32C" descr="2DC3938B-0C19-491A-91C9-DE58D7FAA3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2" y="365760"/>
            <a:ext cx="6309360" cy="63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14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67A4F26-A34F-43C0-8DD7-E20BB635AD84" descr="C67A4F26-A34F-43C0-8DD7-E20BB635AD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2" y="10886"/>
            <a:ext cx="6781800" cy="676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0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212" y="1300510"/>
            <a:ext cx="4152899" cy="4185134"/>
          </a:xfrm>
          <a:prstGeom prst="rect">
            <a:avLst/>
          </a:prstGeom>
        </p:spPr>
      </p:pic>
      <p:pic>
        <p:nvPicPr>
          <p:cNvPr id="10242" name="Picture 2" descr="Your Complete Guide to Mental Health Days | Sh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2" y="421277"/>
            <a:ext cx="3810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www.actionforhappiness.org/media/935838/november_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0"/>
            <a:ext cx="9485189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7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r/coolguides - Types of Self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228600"/>
            <a:ext cx="7772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3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EB25A603-B567-4B91-A3F1-D1C6796563F8" descr="EB25A603-B567-4B91-A3F1-D1C6796563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2" y="228600"/>
            <a:ext cx="654034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62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612" y="152400"/>
            <a:ext cx="6248400" cy="65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7845B2F9-F70F-44C8-83FA-664AFDAAD38D" descr="7845B2F9-F70F-44C8-83FA-664AFDAAD38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2" y="228600"/>
            <a:ext cx="7924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1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3812" y="152400"/>
            <a:ext cx="9601200" cy="762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Reframe Our Thoughts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0484" name="Picture 4" descr="Amazon.com: HoneyKICK Growth Mindset Poster - 12 x 16 Educational Poster  for Classroom Decoration, Bulletin Boards - Inspire &amp; Motivate Young  Students: Home &amp; Kit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1066800"/>
            <a:ext cx="4876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scontent-atl3-1.xx.fbcdn.net/v/t1.0-9/95500298_2880679375492813_4578913794461270016_o.png?_nc_cat=110&amp;ccb=2&amp;_nc_sid=730e14&amp;_nc_ohc=iBu4JfEXYhgAX_synQo&amp;_nc_ht=scontent-atl3-1.xx&amp;oh=84b1010f24cd8db150310c36d391c2bd&amp;oe=5FDD70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1066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59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3812" y="152400"/>
            <a:ext cx="9601200" cy="762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RAIN Technique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8674" name="FFE5C92F-93CF-4A0C-8BF8-4C4452EA3389" descr="FFE5C92F-93CF-4A0C-8BF8-4C4452EA338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03" y="1143000"/>
            <a:ext cx="701901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4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3812" y="152400"/>
            <a:ext cx="9601200" cy="762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Let Go of Guilt and Shame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9698" name="26144C34-0394-4652-81A1-C7DC91797400" descr="26144C34-0394-4652-81A1-C7DC917974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19" y="1066800"/>
            <a:ext cx="683298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34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Deep Breathing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6627" name="38774311-6BF2-4DFB-97FA-BDF3B23B06E5" descr="38774311-6BF2-4DFB-97FA-BDF3B23B06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1371600"/>
            <a:ext cx="511360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Deep Breathing for Teachers - The Monday Campaig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1371600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2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3812" y="152400"/>
            <a:ext cx="9601200" cy="762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Progressive Muscle Relaxation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30722" name="Picture 2" descr="Beat Stress this DeStress Monday with Progressive Muscle Relaxa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2" y="10668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3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741B473-69A6-43E7-9A75-FA2E56A3FE1A" descr="A741B473-69A6-43E7-9A75-FA2E56A3F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13716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Use a Mantra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14339" name="3C3B37FF-EA8F-46A4-BB13-E788D64AC267" descr="3C3B37FF-EA8F-46A4-BB13-E788D64AC2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2" y="1400175"/>
            <a:ext cx="509795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8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Agree to Disagree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3277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2" y="1123950"/>
            <a:ext cx="552569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Take Action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3554" name="5693DF7A-DD76-4175-9A28-FF2775FE4300" descr="5693DF7A-DD76-4175-9A28-FF2775FE4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1295400"/>
            <a:ext cx="510315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FC06897F-E134-42CA-98D3-AE8909A1C1E1" descr="FC06897F-E134-42CA-98D3-AE8909A1C1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2" y="1295400"/>
            <a:ext cx="511360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41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www.kff.org/wp-content/uploads/2020/04/9447-Figure-11.png?w=8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304800"/>
            <a:ext cx="1124373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Know Your Worth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34818" name="E5F14F02-88EB-45F5-AB59-A688BADDD9F8" descr="E5F14F02-88EB-45F5-AB59-A688BADDD9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449" y="1152525"/>
            <a:ext cx="553992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02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Hit Pause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4578" name="4002464B-38AB-43CA-8CE1-339220D2E91B" descr="4002464B-38AB-43CA-8CE1-339220D2E9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" y="1295400"/>
            <a:ext cx="513356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610847B5-43E6-4C35-B98D-9A5EB6A54661" descr="610847B5-43E6-4C35-B98D-9A5EB6A546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2" y="1295400"/>
            <a:ext cx="507310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REST!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6626" name="2728F6BA-6837-47AE-B077-BEFE129C92A1" descr="2728F6BA-6837-47AE-B077-BEFE129C92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1295400"/>
            <a:ext cx="5169969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5" name="E7871D80-45D5-4D59-9275-2035D6A43209" descr="E7871D80-45D5-4D59-9275-2035D6A43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2" y="1295400"/>
            <a:ext cx="503934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3812" y="152400"/>
            <a:ext cx="9601200" cy="762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Helpful Apps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44" y="1066800"/>
            <a:ext cx="4909351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12" y="1066800"/>
            <a:ext cx="539556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3812" y="152400"/>
            <a:ext cx="9601200" cy="762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Helpful Apps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960120"/>
            <a:ext cx="51816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801" y="960120"/>
            <a:ext cx="535301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8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2780AC01-B17C-41D6-AABC-8F198B4E79AA" descr="2780AC01-B17C-41D6-AABC-8F198B4E79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12" y="1066800"/>
            <a:ext cx="357602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7B3817FA-3FC2-4CEC-9EF5-7FF3187C702B" descr="7B3817FA-3FC2-4CEC-9EF5-7FF3187C70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2" y="1066800"/>
            <a:ext cx="49638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93812" y="152400"/>
            <a:ext cx="9601200" cy="762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Helpful Apps</a:t>
            </a:r>
            <a:endParaRPr lang="en-US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0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23949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Prepare for Bumps in the Road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19458" name="B5DEA09D-0FA0-4F4F-B242-DCFEA3F4C08F" descr="B5DEA09D-0FA0-4F4F-B242-DCFEA3F4C08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2" y="1447800"/>
            <a:ext cx="5181600" cy="505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75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23949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Questions and Comments?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36866" name="Picture 2" descr="Thank Yo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/>
        </p:blipFill>
        <p:spPr bwMode="auto">
          <a:xfrm>
            <a:off x="3527424" y="1371600"/>
            <a:ext cx="5133975" cy="48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figure describes the percentages of U.S. adults struggling with mental health or substance use during the COVID-19 pandemic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828720"/>
            <a:ext cx="9558158" cy="53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ental Health in the time of #COVID1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0"/>
            <a:ext cx="861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0987" y="9525"/>
            <a:ext cx="90868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Cognitive Triangle: What it is and How it Works — Hudson Therapy Grou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B"/>
              </a:clrFrom>
              <a:clrTo>
                <a:srgbClr val="FF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-457200"/>
            <a:ext cx="7086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E8E6E6"/>
              </a:clrFrom>
              <a:clrTo>
                <a:srgbClr val="E8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8212" y="228600"/>
            <a:ext cx="83515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0"/>
            <a:ext cx="9601200" cy="1143000"/>
          </a:xfrm>
        </p:spPr>
        <p:txBody>
          <a:bodyPr/>
          <a:lstStyle/>
          <a:p>
            <a:pPr algn="ctr"/>
            <a:r>
              <a:rPr lang="en-US" b="1" dirty="0" smtClean="0">
                <a:latin typeface="Bradley Hand ITC" panose="03070402050302030203" pitchFamily="66" charset="0"/>
              </a:rPr>
              <a:t>Our Basic Emotions</a:t>
            </a:r>
            <a:endParaRPr lang="en-US" b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Emoji Feeling Faces: Feelings Recognition - Kiddie Matters | Feelings  chart, Feelings preschool, Kids feeling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/>
          <a:stretch/>
        </p:blipFill>
        <p:spPr bwMode="auto">
          <a:xfrm>
            <a:off x="3686488" y="1123406"/>
            <a:ext cx="4815848" cy="569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1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F8B9B8491BF849954FDF797BC9D5E6" ma:contentTypeVersion="15" ma:contentTypeDescription="Create a new document." ma:contentTypeScope="" ma:versionID="80c02c1a63e0964c3b7f15c07796a8a1">
  <xsd:schema xmlns:xsd="http://www.w3.org/2001/XMLSchema" xmlns:xs="http://www.w3.org/2001/XMLSchema" xmlns:p="http://schemas.microsoft.com/office/2006/metadata/properties" xmlns:ns1="http://schemas.microsoft.com/sharepoint/v3" xmlns:ns3="a7920f95-a6cc-4f13-aa9c-77ec26615d53" xmlns:ns4="3d5fec15-daf7-4988-9a30-8d930c9f594a" targetNamespace="http://schemas.microsoft.com/office/2006/metadata/properties" ma:root="true" ma:fieldsID="3b74c67cf4f5a62a10511f313b8aeb70" ns1:_="" ns3:_="" ns4:_="">
    <xsd:import namespace="http://schemas.microsoft.com/sharepoint/v3"/>
    <xsd:import namespace="a7920f95-a6cc-4f13-aa9c-77ec26615d53"/>
    <xsd:import namespace="3d5fec15-daf7-4988-9a30-8d930c9f59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20f95-a6cc-4f13-aa9c-77ec26615d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5fec15-daf7-4988-9a30-8d930c9f594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249165-F638-412C-8E0A-DFB7045CA2E0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d5fec15-daf7-4988-9a30-8d930c9f594a"/>
    <ds:schemaRef ds:uri="a7920f95-a6cc-4f13-aa9c-77ec26615d5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F31B010-C81A-4D5B-8B48-26DD1D089D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920f95-a6cc-4f13-aa9c-77ec26615d53"/>
    <ds:schemaRef ds:uri="3d5fec15-daf7-4988-9a30-8d930c9f59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643540-910D-4EF9-9A22-9868B65880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242</TotalTime>
  <Words>104</Words>
  <Application>Microsoft Office PowerPoint</Application>
  <PresentationFormat>Custom</PresentationFormat>
  <Paragraphs>25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Bradley Hand ITC</vt:lpstr>
      <vt:lpstr>Euphemia</vt:lpstr>
      <vt:lpstr>Wingdings</vt:lpstr>
      <vt:lpstr>Serenity 16x9</vt:lpstr>
      <vt:lpstr>Finding Calm in the Chaos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Basic Emotions</vt:lpstr>
      <vt:lpstr>Name It To Tame It</vt:lpstr>
      <vt:lpstr>PowerPoint Presentation</vt:lpstr>
      <vt:lpstr>Emotionally Hijacking  Flipping Our Lid!</vt:lpstr>
      <vt:lpstr>It Is Okay To Not Be Okay!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Reframe Our Thoughts</vt:lpstr>
      <vt:lpstr>RAIN Technique</vt:lpstr>
      <vt:lpstr>Let Go of Guilt and Shame</vt:lpstr>
      <vt:lpstr>Deep Breathing</vt:lpstr>
      <vt:lpstr>Progressive Muscle Relaxation</vt:lpstr>
      <vt:lpstr>Use a Mantra</vt:lpstr>
      <vt:lpstr>Agree to Disagree</vt:lpstr>
      <vt:lpstr>Take Action</vt:lpstr>
      <vt:lpstr>Know Your Worth</vt:lpstr>
      <vt:lpstr>Hit Pause</vt:lpstr>
      <vt:lpstr>REST!</vt:lpstr>
      <vt:lpstr>Helpful Apps</vt:lpstr>
      <vt:lpstr>Helpful Apps</vt:lpstr>
      <vt:lpstr>Helpful Apps</vt:lpstr>
      <vt:lpstr>Prepare for Bumps in the Road</vt:lpstr>
      <vt:lpstr>Questions and Comments?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Self-Care and Emotional Well-Being</dc:title>
  <dc:creator>Cottingham, Jenny</dc:creator>
  <cp:lastModifiedBy>Cottingham, Jenny</cp:lastModifiedBy>
  <cp:revision>33</cp:revision>
  <dcterms:created xsi:type="dcterms:W3CDTF">2020-11-19T18:29:43Z</dcterms:created>
  <dcterms:modified xsi:type="dcterms:W3CDTF">2020-11-19T22:31:55Z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0x01010050F8B9B8491BF849954FDF797BC9D5E6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