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0" r:id="rId7"/>
    <p:sldId id="274" r:id="rId8"/>
    <p:sldId id="261" r:id="rId9"/>
    <p:sldId id="262" r:id="rId10"/>
    <p:sldId id="270" r:id="rId11"/>
    <p:sldId id="259" r:id="rId12"/>
    <p:sldId id="264" r:id="rId13"/>
    <p:sldId id="272" r:id="rId14"/>
    <p:sldId id="267" r:id="rId15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0" tIns="46650" rIns="93300" bIns="46650" numCol="1" anchor="t" anchorCtr="0" compatLnSpc="1">
            <a:prstTxWarp prst="textNoShape">
              <a:avLst/>
            </a:prstTxWarp>
          </a:bodyPr>
          <a:lstStyle>
            <a:lvl1pPr defTabSz="93309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955" y="1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0" tIns="46650" rIns="93300" bIns="46650" numCol="1" anchor="t" anchorCtr="0" compatLnSpc="1">
            <a:prstTxWarp prst="textNoShape">
              <a:avLst/>
            </a:prstTxWarp>
          </a:bodyPr>
          <a:lstStyle>
            <a:lvl1pPr algn="r" defTabSz="93309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17613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0" tIns="46650" rIns="93300" bIns="46650" numCol="1" anchor="b" anchorCtr="0" compatLnSpc="1">
            <a:prstTxWarp prst="textNoShape">
              <a:avLst/>
            </a:prstTxWarp>
          </a:bodyPr>
          <a:lstStyle>
            <a:lvl1pPr defTabSz="93309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955" y="8817613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0" tIns="46650" rIns="93300" bIns="46650" numCol="1" anchor="b" anchorCtr="0" compatLnSpc="1">
            <a:prstTxWarp prst="textNoShape">
              <a:avLst/>
            </a:prstTxWarp>
          </a:bodyPr>
          <a:lstStyle>
            <a:lvl1pPr algn="r" defTabSz="93309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CCA9369-B937-4B70-88A2-F934F374A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23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466" cy="465940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954" y="0"/>
            <a:ext cx="3027466" cy="465940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r">
              <a:defRPr sz="1200"/>
            </a:lvl1pPr>
          </a:lstStyle>
          <a:p>
            <a:fld id="{8CC67DC9-35C1-4C9D-947F-500C22B75D1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1" tIns="45781" rIns="91561" bIns="457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133" y="4467922"/>
            <a:ext cx="5586735" cy="3655716"/>
          </a:xfrm>
          <a:prstGeom prst="rect">
            <a:avLst/>
          </a:prstGeom>
        </p:spPr>
        <p:txBody>
          <a:bodyPr vert="horz" lIns="91561" tIns="45781" rIns="91561" bIns="457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760"/>
            <a:ext cx="3027466" cy="465940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954" y="8817760"/>
            <a:ext cx="3027466" cy="465940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r">
              <a:defRPr sz="1200"/>
            </a:lvl1pPr>
          </a:lstStyle>
          <a:p>
            <a:fld id="{2A25433A-0BF3-4F91-BB2F-E5AD83732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1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5433A-0BF3-4F91-BB2F-E5AD837325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7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2B4DA-60B7-44F9-9071-99089B1B4A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80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D5BD0-DB52-45AD-B913-0D9E18F1EF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8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57112-3424-42E2-93FD-7BAD6937DF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745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BB176-08C3-4820-982A-B53DE00D9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78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A9B4-A905-4A00-8B5C-2FAC9EAE3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F48CC-4D8A-4E1E-BB89-13E14258F3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8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399F5-4851-43DF-A204-0A9B8FAB47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40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DD79D-EEAF-40F7-BAF0-FCC3660FD5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6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687CA-04F9-49E4-8149-AD94BF3C16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6A816-ED67-4276-AB72-6D123E0614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3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FA8B6-9B48-4655-8131-A70560754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6B480-10B1-492B-911C-EC2163452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9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905CD-4297-4D3F-AE46-DE690B9E57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86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DB8D5C3-D3C7-4955-AFF4-5480CFF7C4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21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Relationship Id="rId9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60096"/>
            <a:ext cx="7391400" cy="146304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7.5/7.6 </a:t>
            </a:r>
            <a:r>
              <a:rPr lang="en-US" dirty="0"/>
              <a:t>Translating Parabolas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5029200"/>
            <a:ext cx="870585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Identify the effect on the graph of replacing f(x) by f(x) + k, k f(x), f(</a:t>
            </a:r>
            <a:r>
              <a:rPr lang="en-US" dirty="0" err="1"/>
              <a:t>kx</a:t>
            </a:r>
            <a:r>
              <a:rPr lang="en-US" dirty="0"/>
              <a:t>), and f(x + k) for specific values of k (both positive and negative); find the value of k given the graphs. Experiment with cases and illustrate an explanation of the effects on the graph using technology.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03999"/>
            <a:ext cx="1136904" cy="149961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Ex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7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90599"/>
            <a:ext cx="7467600" cy="52990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Write the equation of the parabola in vertex form.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820234"/>
              </p:ext>
            </p:extLst>
          </p:nvPr>
        </p:nvGraphicFramePr>
        <p:xfrm>
          <a:off x="1670304" y="1520506"/>
          <a:ext cx="2465388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901440" imgH="482400" progId="Equation.DSMT4">
                  <p:embed/>
                </p:oleObj>
              </mc:Choice>
              <mc:Fallback>
                <p:oleObj name="Equation" r:id="rId3" imgW="9014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0304" y="1520506"/>
                        <a:ext cx="2465388" cy="1316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2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1752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Explain the difference between finding the vertex of a function written in vertex form and finding the vertex of a function written in standard form.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685800" y="890016"/>
            <a:ext cx="7620000" cy="9387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Edmodo Discussion Question: EX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8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7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714022"/>
            <a:ext cx="8243887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Finding the vertex of a parabola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722302"/>
              </p:ext>
            </p:extLst>
          </p:nvPr>
        </p:nvGraphicFramePr>
        <p:xfrm>
          <a:off x="977900" y="1958762"/>
          <a:ext cx="7162800" cy="3603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700"/>
                <a:gridCol w="3238500"/>
                <a:gridCol w="2387600"/>
              </a:tblGrid>
              <a:tr h="120127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equation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vertex</a:t>
                      </a:r>
                      <a:endParaRPr lang="en-US" dirty="0"/>
                    </a:p>
                  </a:txBody>
                  <a:tcPr anchor="ctr"/>
                </a:tc>
              </a:tr>
              <a:tr h="1201279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form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  <a:tr h="1201279">
                <a:tc>
                  <a:txBody>
                    <a:bodyPr/>
                    <a:lstStyle/>
                    <a:p>
                      <a:r>
                        <a:rPr lang="en-US" dirty="0" smtClean="0"/>
                        <a:t>vertex form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133933"/>
              </p:ext>
            </p:extLst>
          </p:nvPr>
        </p:nvGraphicFramePr>
        <p:xfrm>
          <a:off x="2830775" y="3414712"/>
          <a:ext cx="270280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3" imgW="977760" imgH="228600" progId="Equation.DSMT4">
                  <p:embed/>
                </p:oleObj>
              </mc:Choice>
              <mc:Fallback>
                <p:oleObj name="Equation" r:id="rId3" imgW="977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30775" y="3414712"/>
                        <a:ext cx="2702807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" name="Object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5551443"/>
              </p:ext>
            </p:extLst>
          </p:nvPr>
        </p:nvGraphicFramePr>
        <p:xfrm>
          <a:off x="6172200" y="3276600"/>
          <a:ext cx="1412169" cy="941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5" imgW="647640" imgH="431640" progId="Equation.DSMT4">
                  <p:embed/>
                </p:oleObj>
              </mc:Choice>
              <mc:Fallback>
                <p:oleObj name="Equation" r:id="rId5" imgW="64764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276600"/>
                        <a:ext cx="1412169" cy="941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623848"/>
              </p:ext>
            </p:extLst>
          </p:nvPr>
        </p:nvGraphicFramePr>
        <p:xfrm>
          <a:off x="2721110" y="4572000"/>
          <a:ext cx="281247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7" imgW="1066680" imgH="279360" progId="Equation.DSMT4">
                  <p:embed/>
                </p:oleObj>
              </mc:Choice>
              <mc:Fallback>
                <p:oleObj name="Equation" r:id="rId7" imgW="1066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21110" y="4572000"/>
                        <a:ext cx="2812472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651043"/>
              </p:ext>
            </p:extLst>
          </p:nvPr>
        </p:nvGraphicFramePr>
        <p:xfrm>
          <a:off x="6553200" y="4681479"/>
          <a:ext cx="940682" cy="627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Equation" r:id="rId9" imgW="380880" imgH="253800" progId="Equation.DSMT4">
                  <p:embed/>
                </p:oleObj>
              </mc:Choice>
              <mc:Fallback>
                <p:oleObj name="Equation" r:id="rId9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53200" y="4681479"/>
                        <a:ext cx="940682" cy="627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2513" y="-107616"/>
            <a:ext cx="7290054" cy="149961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Translating a parabola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968069"/>
              </p:ext>
            </p:extLst>
          </p:nvPr>
        </p:nvGraphicFramePr>
        <p:xfrm>
          <a:off x="4129973" y="2956265"/>
          <a:ext cx="349002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827"/>
                <a:gridCol w="914400"/>
                <a:gridCol w="1066800"/>
              </a:tblGrid>
              <a:tr h="46221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endParaRPr lang="en-US" sz="2800" dirty="0"/>
                    </a:p>
                  </a:txBody>
                  <a:tcPr anchor="ctr"/>
                </a:tc>
              </a:tr>
              <a:tr h="4622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positive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right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up</a:t>
                      </a:r>
                      <a:endParaRPr lang="en-US" sz="2800" dirty="0"/>
                    </a:p>
                  </a:txBody>
                  <a:tcPr/>
                </a:tc>
              </a:tr>
              <a:tr h="4622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negative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left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down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801300"/>
              </p:ext>
            </p:extLst>
          </p:nvPr>
        </p:nvGraphicFramePr>
        <p:xfrm>
          <a:off x="5087938" y="1419225"/>
          <a:ext cx="243205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3" imgW="1015920" imgH="228600" progId="Equation.DSMT4">
                  <p:embed/>
                </p:oleObj>
              </mc:Choice>
              <mc:Fallback>
                <p:oleObj name="Equation" r:id="rId3" imgW="1015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87938" y="1419225"/>
                        <a:ext cx="2432050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2622" y="1466178"/>
            <a:ext cx="8610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2743200"/>
            <a:r>
              <a:rPr lang="en-US" sz="2600" b="1" u="sng" dirty="0" smtClean="0">
                <a:solidFill>
                  <a:srgbClr val="7030A0"/>
                </a:solidFill>
              </a:rPr>
              <a:t>vertex form</a:t>
            </a:r>
            <a:r>
              <a:rPr lang="en-US" sz="2600" dirty="0" smtClean="0">
                <a:solidFill>
                  <a:srgbClr val="7030A0"/>
                </a:solidFill>
              </a:rPr>
              <a:t> </a:t>
            </a:r>
            <a:r>
              <a:rPr lang="en-US" sz="2600" dirty="0" smtClean="0">
                <a:solidFill>
                  <a:srgbClr val="002060"/>
                </a:solidFill>
              </a:rPr>
              <a:t>: the graph of              </a:t>
            </a:r>
          </a:p>
          <a:p>
            <a:pPr marL="2743200" indent="-2743200"/>
            <a:r>
              <a:rPr lang="en-US" sz="2600" dirty="0" smtClean="0">
                <a:solidFill>
                  <a:srgbClr val="002060"/>
                </a:solidFill>
              </a:rPr>
              <a:t>translated </a:t>
            </a:r>
            <a:r>
              <a:rPr lang="en-US" sz="2600" i="1" dirty="0" smtClean="0">
                <a:solidFill>
                  <a:srgbClr val="7030A0"/>
                </a:solidFill>
              </a:rPr>
              <a:t>h</a:t>
            </a:r>
            <a:r>
              <a:rPr lang="en-US" sz="2600" dirty="0" smtClean="0">
                <a:solidFill>
                  <a:srgbClr val="002060"/>
                </a:solidFill>
              </a:rPr>
              <a:t> units horizontally and </a:t>
            </a:r>
            <a:r>
              <a:rPr lang="en-US" sz="2600" i="1" dirty="0" smtClean="0">
                <a:solidFill>
                  <a:srgbClr val="7030A0"/>
                </a:solidFill>
              </a:rPr>
              <a:t>k</a:t>
            </a:r>
            <a:r>
              <a:rPr lang="en-US" sz="2600" dirty="0" smtClean="0">
                <a:solidFill>
                  <a:srgbClr val="002060"/>
                </a:solidFill>
              </a:rPr>
              <a:t> units vertically</a:t>
            </a:r>
            <a:endParaRPr lang="en-US" sz="2600" b="1" u="sng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4688687"/>
            <a:ext cx="47815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vertex:</a:t>
            </a:r>
          </a:p>
          <a:p>
            <a:endParaRPr lang="en-US" sz="2800" dirty="0" smtClean="0"/>
          </a:p>
          <a:p>
            <a:r>
              <a:rPr lang="en-US" sz="2800" dirty="0" smtClean="0"/>
              <a:t>axis of symmetry:  </a:t>
            </a:r>
            <a:endParaRPr lang="en-US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760418"/>
              </p:ext>
            </p:extLst>
          </p:nvPr>
        </p:nvGraphicFramePr>
        <p:xfrm>
          <a:off x="5000485" y="4587213"/>
          <a:ext cx="10668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5" imgW="380880" imgH="253800" progId="Equation.DSMT4">
                  <p:embed/>
                </p:oleObj>
              </mc:Choice>
              <mc:Fallback>
                <p:oleObj name="Equation" r:id="rId5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0485" y="4587213"/>
                        <a:ext cx="10668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779637"/>
              </p:ext>
            </p:extLst>
          </p:nvPr>
        </p:nvGraphicFramePr>
        <p:xfrm>
          <a:off x="6865887" y="5574054"/>
          <a:ext cx="963569" cy="499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7" imgW="342720" imgH="177480" progId="Equation.DSMT4">
                  <p:embed/>
                </p:oleObj>
              </mc:Choice>
              <mc:Fallback>
                <p:oleObj name="Equation" r:id="rId7" imgW="342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65887" y="5574054"/>
                        <a:ext cx="963569" cy="499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2622" y="2668038"/>
            <a:ext cx="3037520" cy="3032480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51724" y="605896"/>
            <a:ext cx="1174749" cy="95355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Ex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26473" y="457200"/>
            <a:ext cx="7265127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 how each graph is a </a:t>
            </a:r>
          </a:p>
          <a:p>
            <a:pPr marL="0" indent="0">
              <a:buNone/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transformation of </a:t>
            </a:r>
            <a:r>
              <a:rPr lang="en-US" sz="28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f(x)=x</a:t>
            </a:r>
            <a:r>
              <a:rPr lang="en-US" sz="2800" i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</a:t>
            </a:r>
            <a:endParaRPr lang="en-US" sz="2800" i="1" baseline="30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059224067"/>
              </p:ext>
            </p:extLst>
          </p:nvPr>
        </p:nvGraphicFramePr>
        <p:xfrm>
          <a:off x="654050" y="1981200"/>
          <a:ext cx="25273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3" imgW="952200" imgH="228600" progId="Equation.DSMT4">
                  <p:embed/>
                </p:oleObj>
              </mc:Choice>
              <mc:Fallback>
                <p:oleObj name="Equation" r:id="rId3" imgW="952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1981200"/>
                        <a:ext cx="25273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282869439"/>
              </p:ext>
            </p:extLst>
          </p:nvPr>
        </p:nvGraphicFramePr>
        <p:xfrm>
          <a:off x="5359400" y="4741863"/>
          <a:ext cx="2730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5" imgW="1091880" imgH="228600" progId="Equation.DSMT4">
                  <p:embed/>
                </p:oleObj>
              </mc:Choice>
              <mc:Fallback>
                <p:oleObj name="Equation" r:id="rId5" imgW="1091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4741863"/>
                        <a:ext cx="2730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572580440"/>
              </p:ext>
            </p:extLst>
          </p:nvPr>
        </p:nvGraphicFramePr>
        <p:xfrm>
          <a:off x="990600" y="4724400"/>
          <a:ext cx="185261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7" imgW="698400" imgH="228600" progId="Equation.DSMT4">
                  <p:embed/>
                </p:oleObj>
              </mc:Choice>
              <mc:Fallback>
                <p:oleObj name="Equation" r:id="rId7" imgW="698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724400"/>
                        <a:ext cx="185261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1719915"/>
              </p:ext>
            </p:extLst>
          </p:nvPr>
        </p:nvGraphicFramePr>
        <p:xfrm>
          <a:off x="5427299" y="1981200"/>
          <a:ext cx="266223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9" imgW="1002960" imgH="228600" progId="Equation.DSMT4">
                  <p:embed/>
                </p:oleObj>
              </mc:Choice>
              <mc:Fallback>
                <p:oleObj name="Equation" r:id="rId9" imgW="1002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7299" y="1981200"/>
                        <a:ext cx="266223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876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51724" y="605896"/>
            <a:ext cx="1174749" cy="95355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Ex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26473" y="457200"/>
            <a:ext cx="7265127" cy="91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Graph.  Find the vertex, axis of symmetry,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y-intercept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maximum or minimum, the domain and range. </a:t>
            </a:r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10978675"/>
              </p:ext>
            </p:extLst>
          </p:nvPr>
        </p:nvGraphicFramePr>
        <p:xfrm>
          <a:off x="1111826" y="1520296"/>
          <a:ext cx="27305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3" imgW="1028520" imgH="228600" progId="Equation.DSMT4">
                  <p:embed/>
                </p:oleObj>
              </mc:Choice>
              <mc:Fallback>
                <p:oleObj name="Equation" r:id="rId3" imgW="102852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826" y="1520296"/>
                        <a:ext cx="27305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143973"/>
              </p:ext>
            </p:extLst>
          </p:nvPr>
        </p:nvGraphicFramePr>
        <p:xfrm>
          <a:off x="228601" y="2743200"/>
          <a:ext cx="3352799" cy="380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242"/>
                <a:gridCol w="2207557"/>
              </a:tblGrid>
              <a:tr h="642562">
                <a:tc>
                  <a:txBody>
                    <a:bodyPr/>
                    <a:lstStyle/>
                    <a:p>
                      <a:r>
                        <a:rPr lang="en-US" dirty="0" smtClean="0"/>
                        <a:t>axis of symmetry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4975">
                <a:tc>
                  <a:txBody>
                    <a:bodyPr/>
                    <a:lstStyle/>
                    <a:p>
                      <a:r>
                        <a:rPr lang="en-US" dirty="0" smtClean="0"/>
                        <a:t>vertex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4975">
                <a:tc>
                  <a:txBody>
                    <a:bodyPr/>
                    <a:lstStyle/>
                    <a:p>
                      <a:r>
                        <a:rPr lang="en-US" dirty="0" smtClean="0"/>
                        <a:t>x-</a:t>
                      </a:r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975">
                <a:tc>
                  <a:txBody>
                    <a:bodyPr/>
                    <a:lstStyle/>
                    <a:p>
                      <a:r>
                        <a:rPr lang="en-US" dirty="0" smtClean="0"/>
                        <a:t>y-</a:t>
                      </a:r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562">
                <a:tc>
                  <a:txBody>
                    <a:bodyPr/>
                    <a:lstStyle/>
                    <a:p>
                      <a:r>
                        <a:rPr lang="en-US" dirty="0" smtClean="0"/>
                        <a:t>max/min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975"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975"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1611670" y="496983"/>
            <a:ext cx="7379930" cy="533401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sz="2800" dirty="0" smtClean="0"/>
              <a:t>Write the equation in vertex form of the given parabola.</a:t>
            </a: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566" y="1026373"/>
            <a:ext cx="3610276" cy="3610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228600" y="137801"/>
            <a:ext cx="1213104" cy="938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EX 3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066799"/>
            <a:ext cx="7315200" cy="609601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Convert your answer from Ex 3 to standard form.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590029" y="890016"/>
            <a:ext cx="1213104" cy="938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EX 4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9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890016"/>
            <a:ext cx="1213104" cy="938784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EX 5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98904" y="533221"/>
            <a:ext cx="6711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Compare the two equations. What do they have in common? What is easier to determine from the equation in vertex form and the one in standard form? 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11803"/>
              </p:ext>
            </p:extLst>
          </p:nvPr>
        </p:nvGraphicFramePr>
        <p:xfrm>
          <a:off x="457200" y="2938464"/>
          <a:ext cx="251962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4" imgW="1130040" imgH="228600" progId="Equation.DSMT4">
                  <p:embed/>
                </p:oleObj>
              </mc:Choice>
              <mc:Fallback>
                <p:oleObj name="Equation" r:id="rId4" imgW="1130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2938464"/>
                        <a:ext cx="2519625" cy="50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257468"/>
              </p:ext>
            </p:extLst>
          </p:nvPr>
        </p:nvGraphicFramePr>
        <p:xfrm>
          <a:off x="5061204" y="2881313"/>
          <a:ext cx="2519362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6" imgW="1130040" imgH="279360" progId="Equation.DSMT4">
                  <p:embed/>
                </p:oleObj>
              </mc:Choice>
              <mc:Fallback>
                <p:oleObj name="Equation" r:id="rId6" imgW="11300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61204" y="2881313"/>
                        <a:ext cx="2519362" cy="623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25908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tx2"/>
                </a:solidFill>
              </a:rPr>
              <a:t>standard form</a:t>
            </a:r>
            <a:r>
              <a:rPr lang="en-US" dirty="0" smtClean="0">
                <a:solidFill>
                  <a:schemeClr val="tx2"/>
                </a:solidFill>
              </a:rPr>
              <a:t>			</a:t>
            </a:r>
            <a:r>
              <a:rPr lang="en-US" b="1" u="sng" dirty="0" smtClean="0">
                <a:solidFill>
                  <a:schemeClr val="tx2"/>
                </a:solidFill>
              </a:rPr>
              <a:t>vertex form</a:t>
            </a:r>
            <a:endParaRPr lang="en-US" b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03999"/>
            <a:ext cx="1136904" cy="149961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Ex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6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87107"/>
            <a:ext cx="7690104" cy="533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Convert the equation to vertex form.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481362"/>
              </p:ext>
            </p:extLst>
          </p:nvPr>
        </p:nvGraphicFramePr>
        <p:xfrm>
          <a:off x="1298575" y="1609725"/>
          <a:ext cx="35401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3" imgW="1295280" imgH="228600" progId="Equation.DSMT4">
                  <p:embed/>
                </p:oleObj>
              </mc:Choice>
              <mc:Fallback>
                <p:oleObj name="Equation" r:id="rId3" imgW="1295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8575" y="1609725"/>
                        <a:ext cx="3540125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9F05C0E-5AB1-4B15-B2FD-D5652EF478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CAA963-D750-4599-B7E4-ABA7BF9C09C9}">
  <ds:schemaRefs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DD7ACF-B8CE-43B4-B794-6DF510F6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5743</TotalTime>
  <Words>257</Words>
  <Application>Microsoft Office PowerPoint</Application>
  <PresentationFormat>On-screen Show (4:3)</PresentationFormat>
  <Paragraphs>47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Tw Cen MT</vt:lpstr>
      <vt:lpstr>Tw Cen MT Condensed</vt:lpstr>
      <vt:lpstr>Verdana</vt:lpstr>
      <vt:lpstr>Wingdings</vt:lpstr>
      <vt:lpstr>Wingdings 3</vt:lpstr>
      <vt:lpstr>Integral</vt:lpstr>
      <vt:lpstr>Equation</vt:lpstr>
      <vt:lpstr>7.5/7.6 Translating Parabolas</vt:lpstr>
      <vt:lpstr>Finding the vertex of a parabola</vt:lpstr>
      <vt:lpstr>Translating a parabola</vt:lpstr>
      <vt:lpstr>Ex 1</vt:lpstr>
      <vt:lpstr>Ex 2</vt:lpstr>
      <vt:lpstr>PowerPoint Presentation</vt:lpstr>
      <vt:lpstr>PowerPoint Presentation</vt:lpstr>
      <vt:lpstr>EX 5</vt:lpstr>
      <vt:lpstr>Ex 6</vt:lpstr>
      <vt:lpstr>Ex 7</vt:lpstr>
      <vt:lpstr>Edmodo Discussion Question: EX 8</vt:lpstr>
    </vt:vector>
  </TitlesOfParts>
  <Company>Leon County School Board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5.3 Translating Parabolas</dc:title>
  <dc:creator>Leon High School</dc:creator>
  <cp:lastModifiedBy>Taylor, Martina</cp:lastModifiedBy>
  <cp:revision>57</cp:revision>
  <cp:lastPrinted>2015-11-12T14:23:26Z</cp:lastPrinted>
  <dcterms:created xsi:type="dcterms:W3CDTF">2005-11-08T14:30:03Z</dcterms:created>
  <dcterms:modified xsi:type="dcterms:W3CDTF">2015-11-12T22:18:27Z</dcterms:modified>
</cp:coreProperties>
</file>