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60" autoAdjust="0"/>
    <p:restoredTop sz="94660"/>
  </p:normalViewPr>
  <p:slideViewPr>
    <p:cSldViewPr>
      <p:cViewPr varScale="1">
        <p:scale>
          <a:sx n="102" d="100"/>
          <a:sy n="102" d="100"/>
        </p:scale>
        <p:origin x="28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3B0144-288C-49C1-AC5F-F0E035434AB2}"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F9D0F2-BBBC-41B6-971F-FA5EC44BC43B}" type="slidenum">
              <a:rPr lang="en-US" smtClean="0"/>
              <a:t>‹#›</a:t>
            </a:fld>
            <a:endParaRPr lang="en-US"/>
          </a:p>
        </p:txBody>
      </p:sp>
    </p:spTree>
    <p:extLst>
      <p:ext uri="{BB962C8B-B14F-4D97-AF65-F5344CB8AC3E}">
        <p14:creationId xmlns:p14="http://schemas.microsoft.com/office/powerpoint/2010/main" val="3163669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3B0144-288C-49C1-AC5F-F0E035434AB2}"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F9D0F2-BBBC-41B6-971F-FA5EC44BC43B}" type="slidenum">
              <a:rPr lang="en-US" smtClean="0"/>
              <a:t>‹#›</a:t>
            </a:fld>
            <a:endParaRPr lang="en-US"/>
          </a:p>
        </p:txBody>
      </p:sp>
    </p:spTree>
    <p:extLst>
      <p:ext uri="{BB962C8B-B14F-4D97-AF65-F5344CB8AC3E}">
        <p14:creationId xmlns:p14="http://schemas.microsoft.com/office/powerpoint/2010/main" val="4217513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3B0144-288C-49C1-AC5F-F0E035434AB2}"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F9D0F2-BBBC-41B6-971F-FA5EC44BC43B}" type="slidenum">
              <a:rPr lang="en-US" smtClean="0"/>
              <a:t>‹#›</a:t>
            </a:fld>
            <a:endParaRPr lang="en-US"/>
          </a:p>
        </p:txBody>
      </p:sp>
    </p:spTree>
    <p:extLst>
      <p:ext uri="{BB962C8B-B14F-4D97-AF65-F5344CB8AC3E}">
        <p14:creationId xmlns:p14="http://schemas.microsoft.com/office/powerpoint/2010/main" val="737927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3B0144-288C-49C1-AC5F-F0E035434AB2}"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F9D0F2-BBBC-41B6-971F-FA5EC44BC43B}" type="slidenum">
              <a:rPr lang="en-US" smtClean="0"/>
              <a:t>‹#›</a:t>
            </a:fld>
            <a:endParaRPr lang="en-US"/>
          </a:p>
        </p:txBody>
      </p:sp>
    </p:spTree>
    <p:extLst>
      <p:ext uri="{BB962C8B-B14F-4D97-AF65-F5344CB8AC3E}">
        <p14:creationId xmlns:p14="http://schemas.microsoft.com/office/powerpoint/2010/main" val="3757676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3B0144-288C-49C1-AC5F-F0E035434AB2}"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F9D0F2-BBBC-41B6-971F-FA5EC44BC43B}" type="slidenum">
              <a:rPr lang="en-US" smtClean="0"/>
              <a:t>‹#›</a:t>
            </a:fld>
            <a:endParaRPr lang="en-US"/>
          </a:p>
        </p:txBody>
      </p:sp>
    </p:spTree>
    <p:extLst>
      <p:ext uri="{BB962C8B-B14F-4D97-AF65-F5344CB8AC3E}">
        <p14:creationId xmlns:p14="http://schemas.microsoft.com/office/powerpoint/2010/main" val="1576728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3B0144-288C-49C1-AC5F-F0E035434AB2}" type="datetimeFigureOut">
              <a:rPr lang="en-US" smtClean="0"/>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F9D0F2-BBBC-41B6-971F-FA5EC44BC43B}" type="slidenum">
              <a:rPr lang="en-US" smtClean="0"/>
              <a:t>‹#›</a:t>
            </a:fld>
            <a:endParaRPr lang="en-US"/>
          </a:p>
        </p:txBody>
      </p:sp>
    </p:spTree>
    <p:extLst>
      <p:ext uri="{BB962C8B-B14F-4D97-AF65-F5344CB8AC3E}">
        <p14:creationId xmlns:p14="http://schemas.microsoft.com/office/powerpoint/2010/main" val="3638422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3B0144-288C-49C1-AC5F-F0E035434AB2}" type="datetimeFigureOut">
              <a:rPr lang="en-US" smtClean="0"/>
              <a:t>4/13/2020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F9D0F2-BBBC-41B6-971F-FA5EC44BC43B}" type="slidenum">
              <a:rPr lang="en-US" smtClean="0"/>
              <a:t>‹#›</a:t>
            </a:fld>
            <a:endParaRPr lang="en-US"/>
          </a:p>
        </p:txBody>
      </p:sp>
    </p:spTree>
    <p:extLst>
      <p:ext uri="{BB962C8B-B14F-4D97-AF65-F5344CB8AC3E}">
        <p14:creationId xmlns:p14="http://schemas.microsoft.com/office/powerpoint/2010/main" val="213878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3B0144-288C-49C1-AC5F-F0E035434AB2}" type="datetimeFigureOut">
              <a:rPr lang="en-US" smtClean="0"/>
              <a:t>4/13/2020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F9D0F2-BBBC-41B6-971F-FA5EC44BC43B}" type="slidenum">
              <a:rPr lang="en-US" smtClean="0"/>
              <a:t>‹#›</a:t>
            </a:fld>
            <a:endParaRPr lang="en-US"/>
          </a:p>
        </p:txBody>
      </p:sp>
    </p:spTree>
    <p:extLst>
      <p:ext uri="{BB962C8B-B14F-4D97-AF65-F5344CB8AC3E}">
        <p14:creationId xmlns:p14="http://schemas.microsoft.com/office/powerpoint/2010/main" val="2542713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3B0144-288C-49C1-AC5F-F0E035434AB2}" type="datetimeFigureOut">
              <a:rPr lang="en-US" smtClean="0"/>
              <a:t>4/13/2020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F9D0F2-BBBC-41B6-971F-FA5EC44BC43B}" type="slidenum">
              <a:rPr lang="en-US" smtClean="0"/>
              <a:t>‹#›</a:t>
            </a:fld>
            <a:endParaRPr lang="en-US"/>
          </a:p>
        </p:txBody>
      </p:sp>
    </p:spTree>
    <p:extLst>
      <p:ext uri="{BB962C8B-B14F-4D97-AF65-F5344CB8AC3E}">
        <p14:creationId xmlns:p14="http://schemas.microsoft.com/office/powerpoint/2010/main" val="2153812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3B0144-288C-49C1-AC5F-F0E035434AB2}" type="datetimeFigureOut">
              <a:rPr lang="en-US" smtClean="0"/>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F9D0F2-BBBC-41B6-971F-FA5EC44BC43B}" type="slidenum">
              <a:rPr lang="en-US" smtClean="0"/>
              <a:t>‹#›</a:t>
            </a:fld>
            <a:endParaRPr lang="en-US"/>
          </a:p>
        </p:txBody>
      </p:sp>
    </p:spTree>
    <p:extLst>
      <p:ext uri="{BB962C8B-B14F-4D97-AF65-F5344CB8AC3E}">
        <p14:creationId xmlns:p14="http://schemas.microsoft.com/office/powerpoint/2010/main" val="3174980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3B0144-288C-49C1-AC5F-F0E035434AB2}" type="datetimeFigureOut">
              <a:rPr lang="en-US" smtClean="0"/>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F9D0F2-BBBC-41B6-971F-FA5EC44BC43B}" type="slidenum">
              <a:rPr lang="en-US" smtClean="0"/>
              <a:t>‹#›</a:t>
            </a:fld>
            <a:endParaRPr lang="en-US"/>
          </a:p>
        </p:txBody>
      </p:sp>
    </p:spTree>
    <p:extLst>
      <p:ext uri="{BB962C8B-B14F-4D97-AF65-F5344CB8AC3E}">
        <p14:creationId xmlns:p14="http://schemas.microsoft.com/office/powerpoint/2010/main" val="4122525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3B0144-288C-49C1-AC5F-F0E035434AB2}" type="datetimeFigureOut">
              <a:rPr lang="en-US" smtClean="0"/>
              <a:t>4/13/2020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F9D0F2-BBBC-41B6-971F-FA5EC44BC43B}" type="slidenum">
              <a:rPr lang="en-US" smtClean="0"/>
              <a:t>‹#›</a:t>
            </a:fld>
            <a:endParaRPr lang="en-US"/>
          </a:p>
        </p:txBody>
      </p:sp>
    </p:spTree>
    <p:extLst>
      <p:ext uri="{BB962C8B-B14F-4D97-AF65-F5344CB8AC3E}">
        <p14:creationId xmlns:p14="http://schemas.microsoft.com/office/powerpoint/2010/main" val="173785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floridamemory.com/items/show/128519"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floridamemory.com/exhibits/floridahighlights/admitunion/"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gif"/><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lgerian" panose="04020705040A02060702" pitchFamily="82" charset="0"/>
              </a:rPr>
              <a:t>Florida History Unit</a:t>
            </a:r>
            <a:endParaRPr lang="en-US" dirty="0">
              <a:latin typeface="Algerian" panose="04020705040A02060702" pitchFamily="82" charset="0"/>
            </a:endParaRPr>
          </a:p>
        </p:txBody>
      </p:sp>
      <p:pic>
        <p:nvPicPr>
          <p:cNvPr id="1028" name="Picture 4" descr="C:\Users\mimsk\AppData\Local\Microsoft\Windows\Temporary Internet Files\Content.IE5\TPWSPJO8\florida[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9187" y="1828799"/>
            <a:ext cx="7796213" cy="487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61098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lgerian" panose="04020705040A02060702" pitchFamily="82" charset="0"/>
              </a:rPr>
              <a:t>England’s Influence</a:t>
            </a:r>
            <a:endParaRPr lang="en-US" dirty="0">
              <a:latin typeface="Algerian" panose="04020705040A02060702" pitchFamily="82" charset="0"/>
            </a:endParaRPr>
          </a:p>
        </p:txBody>
      </p:sp>
      <p:sp>
        <p:nvSpPr>
          <p:cNvPr id="3" name="Content Placeholder 2"/>
          <p:cNvSpPr>
            <a:spLocks noGrp="1"/>
          </p:cNvSpPr>
          <p:nvPr>
            <p:ph idx="1"/>
          </p:nvPr>
        </p:nvSpPr>
        <p:spPr/>
        <p:txBody>
          <a:bodyPr/>
          <a:lstStyle/>
          <a:p>
            <a:r>
              <a:rPr lang="en-US" dirty="0" smtClean="0"/>
              <a:t>1771</a:t>
            </a:r>
          </a:p>
          <a:p>
            <a:r>
              <a:rPr lang="en-US" dirty="0" smtClean="0">
                <a:latin typeface="Algerian" panose="04020705040A02060702" pitchFamily="82" charset="0"/>
              </a:rPr>
              <a:t>The American Revolution begins. Florida did not join its fellow thirteen English colonies in the revolution and remained loyal to England.</a:t>
            </a:r>
            <a:endParaRPr lang="en-US" dirty="0">
              <a:latin typeface="Algerian" panose="04020705040A02060702" pitchFamily="82" charset="0"/>
            </a:endParaRPr>
          </a:p>
        </p:txBody>
      </p:sp>
      <p:pic>
        <p:nvPicPr>
          <p:cNvPr id="9220" name="Picture 4" descr="C:\Users\mimsk\AppData\Local\Microsoft\Windows\Temporary Internet Files\Content.IE5\KXL1TI38\Union%20Jack[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4386262"/>
            <a:ext cx="3819525" cy="191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68052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lgerian" panose="04020705040A02060702" pitchFamily="82" charset="0"/>
              </a:rPr>
              <a:t>An American Territory</a:t>
            </a:r>
            <a:endParaRPr lang="en-US" dirty="0">
              <a:latin typeface="Algerian" panose="04020705040A02060702" pitchFamily="82" charset="0"/>
            </a:endParaRPr>
          </a:p>
        </p:txBody>
      </p:sp>
      <p:sp>
        <p:nvSpPr>
          <p:cNvPr id="3" name="Content Placeholder 2"/>
          <p:cNvSpPr>
            <a:spLocks noGrp="1"/>
          </p:cNvSpPr>
          <p:nvPr>
            <p:ph idx="1"/>
          </p:nvPr>
        </p:nvSpPr>
        <p:spPr/>
        <p:txBody>
          <a:bodyPr/>
          <a:lstStyle/>
          <a:p>
            <a:r>
              <a:rPr lang="en-US" dirty="0" smtClean="0"/>
              <a:t>1821</a:t>
            </a:r>
          </a:p>
          <a:p>
            <a:r>
              <a:rPr lang="en-US" dirty="0" smtClean="0">
                <a:latin typeface="Algerian" panose="04020705040A02060702" pitchFamily="82" charset="0"/>
              </a:rPr>
              <a:t>Florida becomes a US Territory, with </a:t>
            </a:r>
            <a:r>
              <a:rPr lang="en-US" dirty="0" smtClean="0">
                <a:latin typeface="Algerian" panose="04020705040A02060702" pitchFamily="82" charset="0"/>
                <a:hlinkClick r:id="rId2" action="ppaction://hlinkfile"/>
              </a:rPr>
              <a:t>Andrew Jackson</a:t>
            </a:r>
            <a:r>
              <a:rPr lang="en-US" dirty="0" smtClean="0">
                <a:latin typeface="Algerian" panose="04020705040A02060702" pitchFamily="82" charset="0"/>
              </a:rPr>
              <a:t> as its first governor. </a:t>
            </a:r>
          </a:p>
          <a:p>
            <a:endParaRPr lang="en-US" dirty="0">
              <a:latin typeface="Algerian" panose="04020705040A02060702" pitchFamily="82" charset="0"/>
            </a:endParaRPr>
          </a:p>
        </p:txBody>
      </p:sp>
      <p:pic>
        <p:nvPicPr>
          <p:cNvPr id="10242" name="Picture 2" descr="C:\Users\mimsk\AppData\Local\Microsoft\Windows\Temporary Internet Files\Content.IE5\TPWSPJO8\andrew-jackso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035" y="3810000"/>
            <a:ext cx="8649929"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65518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lgerian" panose="04020705040A02060702" pitchFamily="82" charset="0"/>
              </a:rPr>
              <a:t>Statehood</a:t>
            </a:r>
            <a:endParaRPr lang="en-US" dirty="0">
              <a:latin typeface="Algerian" panose="04020705040A02060702" pitchFamily="82" charset="0"/>
            </a:endParaRPr>
          </a:p>
        </p:txBody>
      </p:sp>
      <p:sp>
        <p:nvSpPr>
          <p:cNvPr id="3" name="Content Placeholder 2"/>
          <p:cNvSpPr>
            <a:spLocks noGrp="1"/>
          </p:cNvSpPr>
          <p:nvPr>
            <p:ph idx="1"/>
          </p:nvPr>
        </p:nvSpPr>
        <p:spPr/>
        <p:txBody>
          <a:bodyPr>
            <a:normAutofit lnSpcReduction="10000"/>
          </a:bodyPr>
          <a:lstStyle/>
          <a:p>
            <a:r>
              <a:rPr lang="en-US" dirty="0" smtClean="0"/>
              <a:t>1821</a:t>
            </a:r>
          </a:p>
          <a:p>
            <a:r>
              <a:rPr lang="en-US" dirty="0" smtClean="0">
                <a:latin typeface="Algerian" panose="04020705040A02060702" pitchFamily="82" charset="0"/>
              </a:rPr>
              <a:t>Tallahassee was established as the capitol of Florida.</a:t>
            </a:r>
          </a:p>
          <a:p>
            <a:r>
              <a:rPr lang="en-US" dirty="0" smtClean="0"/>
              <a:t>1845</a:t>
            </a:r>
          </a:p>
          <a:p>
            <a:r>
              <a:rPr lang="en-US" dirty="0" smtClean="0">
                <a:latin typeface="Algerian" panose="04020705040A02060702" pitchFamily="82" charset="0"/>
              </a:rPr>
              <a:t>The Act establishing </a:t>
            </a:r>
            <a:r>
              <a:rPr lang="en-US" dirty="0" smtClean="0">
                <a:latin typeface="Algerian" panose="04020705040A02060702" pitchFamily="82" charset="0"/>
                <a:hlinkClick r:id="rId2" action="ppaction://hlinkfile"/>
              </a:rPr>
              <a:t>statehood</a:t>
            </a:r>
            <a:r>
              <a:rPr lang="en-US" dirty="0" smtClean="0">
                <a:latin typeface="Algerian" panose="04020705040A02060702" pitchFamily="82" charset="0"/>
              </a:rPr>
              <a:t> for Florida was approved on March 3, 1845 by the second session of the 28th Congress</a:t>
            </a:r>
            <a:r>
              <a:rPr lang="en-US" b="1" dirty="0" smtClean="0">
                <a:latin typeface="Algerian" panose="04020705040A02060702" pitchFamily="82" charset="0"/>
              </a:rPr>
              <a:t>. Florida the 27</a:t>
            </a:r>
            <a:r>
              <a:rPr lang="en-US" b="1" baseline="30000" dirty="0" smtClean="0">
                <a:latin typeface="Algerian" panose="04020705040A02060702" pitchFamily="82" charset="0"/>
              </a:rPr>
              <a:t>th</a:t>
            </a:r>
            <a:r>
              <a:rPr lang="en-US" b="1" dirty="0" smtClean="0">
                <a:latin typeface="Algerian" panose="04020705040A02060702" pitchFamily="82" charset="0"/>
              </a:rPr>
              <a:t> state.</a:t>
            </a:r>
          </a:p>
          <a:p>
            <a:endParaRPr lang="en-US" dirty="0">
              <a:latin typeface="Algerian" panose="04020705040A02060702" pitchFamily="82" charset="0"/>
            </a:endParaRPr>
          </a:p>
        </p:txBody>
      </p:sp>
    </p:spTree>
    <p:extLst>
      <p:ext uri="{BB962C8B-B14F-4D97-AF65-F5344CB8AC3E}">
        <p14:creationId xmlns:p14="http://schemas.microsoft.com/office/powerpoint/2010/main" val="11060284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lgerian" panose="04020705040A02060702" pitchFamily="82" charset="0"/>
              </a:rPr>
              <a:t>Florida Symbols</a:t>
            </a:r>
            <a:endParaRPr lang="en-US" dirty="0">
              <a:latin typeface="Algerian" panose="04020705040A02060702" pitchFamily="82" charset="0"/>
            </a:endParaRPr>
          </a:p>
        </p:txBody>
      </p:sp>
      <p:pic>
        <p:nvPicPr>
          <p:cNvPr id="12290" name="Picture 2" descr="C:\Users\mimsk\AppData\Local\Microsoft\Windows\Temporary Internet Files\Content.IE5\KXL1TI38\greetings-florida[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676400"/>
            <a:ext cx="8229600" cy="4952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4245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lgerian" panose="04020705040A02060702" pitchFamily="82" charset="0"/>
              </a:rPr>
              <a:t>Florida Symbols</a:t>
            </a:r>
            <a:endParaRPr lang="en-US" dirty="0">
              <a:latin typeface="Algerian" panose="04020705040A02060702" pitchFamily="82" charset="0"/>
            </a:endParaRPr>
          </a:p>
        </p:txBody>
      </p:sp>
      <p:pic>
        <p:nvPicPr>
          <p:cNvPr id="13314" name="Picture 2" descr="C:\Users\mimsk\AppData\Local\Microsoft\Windows\Temporary Internet Files\Content.IE5\TPWSPJO8\3523941869_d7fc6c24a0_z[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799" y="1600201"/>
            <a:ext cx="3505201" cy="4038599"/>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C:\Users\mimsk\AppData\Local\Microsoft\Windows\Temporary Internet Files\Content.IE5\KXL1TI38\Seal_of_Florida.sv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357744"/>
            <a:ext cx="4648200" cy="5043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4102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lgerian" panose="04020705040A02060702" pitchFamily="82" charset="0"/>
              </a:rPr>
              <a:t>Florida Symbols</a:t>
            </a:r>
            <a:endParaRPr lang="en-US" dirty="0">
              <a:latin typeface="Algerian" panose="04020705040A02060702" pitchFamily="82" charset="0"/>
            </a:endParaRPr>
          </a:p>
        </p:txBody>
      </p:sp>
      <p:pic>
        <p:nvPicPr>
          <p:cNvPr id="14338" name="Picture 2" descr="C:\Users\mimsk\AppData\Local\Microsoft\Windows\Temporary Internet Files\Content.IE5\9KY26D9C\BIRU1[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371601"/>
            <a:ext cx="300990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mimsk\AppData\Local\Microsoft\Windows\Temporary Internet Files\Content.IE5\J2V2VG7R\6997431234_1bf999dd3f_z[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219200"/>
            <a:ext cx="49022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C:\Users\mimsk\AppData\Local\Microsoft\Windows\Temporary Internet Files\Content.IE5\TPWSPJO8\xa35[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3733800"/>
            <a:ext cx="3470564" cy="2219325"/>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5" descr="C:\Users\mimsk\AppData\Local\Microsoft\Windows\Temporary Internet Files\Content.IE5\J2V2VG7R\Florida_bird,flower,tree[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92782"/>
            <a:ext cx="54102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660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lgerian" panose="04020705040A02060702" pitchFamily="82" charset="0"/>
              </a:rPr>
              <a:t>State Revenue</a:t>
            </a:r>
            <a:endParaRPr lang="en-US" dirty="0">
              <a:latin typeface="Algerian" panose="04020705040A02060702" pitchFamily="82" charset="0"/>
            </a:endParaRPr>
          </a:p>
        </p:txBody>
      </p:sp>
      <p:pic>
        <p:nvPicPr>
          <p:cNvPr id="15363" name="Picture 3" descr="C:\Users\mimsk\AppData\Local\Microsoft\Windows\Temporary Internet Files\Content.IE5\J2V2VG7R\PCBAttractions_Chair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43000"/>
            <a:ext cx="28956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C:\Users\mimsk\AppData\Local\Microsoft\Windows\Temporary Internet Files\Content.IE5\TPWSPJO8\Hulk-rollercoaster-Florida[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19800" y="1143001"/>
            <a:ext cx="2681817"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mimsk\AppData\Local\Microsoft\Windows\Temporary Internet Files\Content.IE5\9KY26D9C\tCinderellaCastl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6668" y="4114800"/>
            <a:ext cx="2762250" cy="272241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imsk\AppData\Local\Microsoft\Windows\Temporary Internet Files\Content.IE5\J2V2VG7R\5384261[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199" y="1108365"/>
            <a:ext cx="2653145" cy="27016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imsk\AppData\Local\Microsoft\Windows\Temporary Internet Files\Content.IE5\J2V2VG7R\3685565363_2393234f0f_z[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10344" y="4114800"/>
            <a:ext cx="30480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mimsk\AppData\Local\Microsoft\Windows\Temporary Internet Files\Content.IE5\TPWSPJO8\4878325075_937abb3023_z[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 y="3657600"/>
            <a:ext cx="3034144" cy="3179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7248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latin typeface="Algerian" panose="04020705040A02060702" pitchFamily="82" charset="0"/>
              </a:rPr>
              <a:t>Origins</a:t>
            </a:r>
            <a:endParaRPr lang="en-US" sz="6600" dirty="0">
              <a:latin typeface="Algerian" panose="04020705040A02060702" pitchFamily="82" charset="0"/>
            </a:endParaRPr>
          </a:p>
        </p:txBody>
      </p:sp>
      <p:sp>
        <p:nvSpPr>
          <p:cNvPr id="3" name="Content Placeholder 2"/>
          <p:cNvSpPr>
            <a:spLocks noGrp="1"/>
          </p:cNvSpPr>
          <p:nvPr>
            <p:ph idx="1"/>
          </p:nvPr>
        </p:nvSpPr>
        <p:spPr/>
        <p:txBody>
          <a:bodyPr>
            <a:normAutofit/>
          </a:bodyPr>
          <a:lstStyle/>
          <a:p>
            <a:r>
              <a:rPr lang="en-US" sz="2800" dirty="0" smtClean="0">
                <a:latin typeface="Algerian" panose="04020705040A02060702" pitchFamily="82" charset="0"/>
              </a:rPr>
              <a:t>In the early 1500’s There were three large Native American cultures in Florida: the Timucua in Northeast and Central Florida, </a:t>
            </a:r>
            <a:endParaRPr lang="en-US" sz="2800" dirty="0">
              <a:latin typeface="Algerian" panose="04020705040A02060702" pitchFamily="82" charset="0"/>
            </a:endParaRPr>
          </a:p>
          <a:p>
            <a:endParaRPr lang="en-US" sz="2800" dirty="0" smtClean="0">
              <a:latin typeface="Algerian" panose="04020705040A02060702" pitchFamily="82" charset="0"/>
            </a:endParaRPr>
          </a:p>
          <a:p>
            <a:endParaRPr lang="en-US" sz="2800" dirty="0">
              <a:latin typeface="Algerian" panose="04020705040A02060702" pitchFamily="82" charset="0"/>
            </a:endParaRPr>
          </a:p>
          <a:p>
            <a:endParaRPr lang="en-US" sz="2800" dirty="0" smtClean="0">
              <a:latin typeface="Algerian" panose="04020705040A02060702" pitchFamily="82" charset="0"/>
            </a:endParaRPr>
          </a:p>
          <a:p>
            <a:endParaRPr lang="en-US" sz="2800" dirty="0">
              <a:latin typeface="Algerian" panose="04020705040A02060702" pitchFamily="82" charset="0"/>
            </a:endParaRPr>
          </a:p>
        </p:txBody>
      </p:sp>
      <p:pic>
        <p:nvPicPr>
          <p:cNvPr id="2050" name="Picture 2" descr="C:\Users\mimsk\Desktop\14035706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7900" y="3352800"/>
            <a:ext cx="46482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2561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lgerian" panose="04020705040A02060702" pitchFamily="82" charset="0"/>
              </a:rPr>
              <a:t>Origins</a:t>
            </a:r>
            <a:endParaRPr lang="en-US" dirty="0">
              <a:latin typeface="Algerian" panose="04020705040A02060702" pitchFamily="82" charset="0"/>
            </a:endParaRPr>
          </a:p>
        </p:txBody>
      </p:sp>
      <p:sp>
        <p:nvSpPr>
          <p:cNvPr id="3" name="Content Placeholder 2"/>
          <p:cNvSpPr>
            <a:spLocks noGrp="1"/>
          </p:cNvSpPr>
          <p:nvPr>
            <p:ph idx="1"/>
          </p:nvPr>
        </p:nvSpPr>
        <p:spPr/>
        <p:txBody>
          <a:bodyPr/>
          <a:lstStyle/>
          <a:p>
            <a:r>
              <a:rPr lang="en-US" dirty="0" smtClean="0">
                <a:latin typeface="Algerian" panose="04020705040A02060702" pitchFamily="82" charset="0"/>
              </a:rPr>
              <a:t>the </a:t>
            </a:r>
            <a:r>
              <a:rPr lang="en-US" dirty="0" err="1" smtClean="0">
                <a:latin typeface="Algerian" panose="04020705040A02060702" pitchFamily="82" charset="0"/>
              </a:rPr>
              <a:t>Apalachee</a:t>
            </a:r>
            <a:r>
              <a:rPr lang="en-US" dirty="0" smtClean="0">
                <a:latin typeface="Algerian" panose="04020705040A02060702" pitchFamily="82" charset="0"/>
              </a:rPr>
              <a:t> in the Big Bend area, </a:t>
            </a:r>
          </a:p>
          <a:p>
            <a:endParaRPr lang="en-US" dirty="0" smtClean="0">
              <a:latin typeface="Algerian" panose="04020705040A02060702" pitchFamily="82" charset="0"/>
            </a:endParaRPr>
          </a:p>
          <a:p>
            <a:endParaRPr lang="en-US" dirty="0"/>
          </a:p>
        </p:txBody>
      </p:sp>
      <p:pic>
        <p:nvPicPr>
          <p:cNvPr id="3074" name="Picture 2" descr="C:\Users\mimsk\Desktop\2731572_f5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514600"/>
            <a:ext cx="49530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41033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lgerian" panose="04020705040A02060702" pitchFamily="82" charset="0"/>
              </a:rPr>
              <a:t>Origins</a:t>
            </a:r>
            <a:endParaRPr lang="en-US" dirty="0">
              <a:latin typeface="Algerian" panose="04020705040A02060702" pitchFamily="82" charset="0"/>
            </a:endParaRPr>
          </a:p>
        </p:txBody>
      </p:sp>
      <p:sp>
        <p:nvSpPr>
          <p:cNvPr id="3" name="Content Placeholder 2"/>
          <p:cNvSpPr>
            <a:spLocks noGrp="1"/>
          </p:cNvSpPr>
          <p:nvPr>
            <p:ph idx="1"/>
          </p:nvPr>
        </p:nvSpPr>
        <p:spPr/>
        <p:txBody>
          <a:bodyPr/>
          <a:lstStyle/>
          <a:p>
            <a:r>
              <a:rPr lang="en-US" dirty="0" smtClean="0">
                <a:latin typeface="Algerian" panose="04020705040A02060702" pitchFamily="82" charset="0"/>
              </a:rPr>
              <a:t>and the Calusa in South Florida.</a:t>
            </a:r>
          </a:p>
          <a:p>
            <a:endParaRPr lang="en-US" dirty="0"/>
          </a:p>
        </p:txBody>
      </p:sp>
      <p:pic>
        <p:nvPicPr>
          <p:cNvPr id="4098" name="Picture 2" descr="C:\Users\mimsk\Desktop\026_f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4575" y="2133600"/>
            <a:ext cx="451485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17344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lgerian" panose="04020705040A02060702" pitchFamily="82" charset="0"/>
              </a:rPr>
              <a:t>Spanish Influence</a:t>
            </a:r>
            <a:endParaRPr lang="en-US" dirty="0">
              <a:latin typeface="Algerian" panose="04020705040A02060702" pitchFamily="82" charset="0"/>
            </a:endParaRPr>
          </a:p>
        </p:txBody>
      </p:sp>
      <p:sp>
        <p:nvSpPr>
          <p:cNvPr id="3" name="Content Placeholder 2"/>
          <p:cNvSpPr>
            <a:spLocks noGrp="1"/>
          </p:cNvSpPr>
          <p:nvPr>
            <p:ph idx="1"/>
          </p:nvPr>
        </p:nvSpPr>
        <p:spPr/>
        <p:txBody>
          <a:bodyPr>
            <a:normAutofit/>
          </a:bodyPr>
          <a:lstStyle/>
          <a:p>
            <a:pPr marL="0" indent="0">
              <a:buNone/>
            </a:pPr>
            <a:r>
              <a:rPr lang="en-US" dirty="0" smtClean="0"/>
              <a:t>1513-1521  </a:t>
            </a:r>
          </a:p>
          <a:p>
            <a:r>
              <a:rPr lang="en-US" sz="2400" dirty="0" smtClean="0">
                <a:latin typeface="Algerian" panose="04020705040A02060702" pitchFamily="82" charset="0"/>
              </a:rPr>
              <a:t>Spanish explorer Juan Ponce de León and his expedition were the first documented Europeans to land on the Florida peninsula. He landed on the East Coast, near present-day St. Augustine. </a:t>
            </a:r>
          </a:p>
          <a:p>
            <a:endParaRPr lang="en-US" sz="2400" dirty="0"/>
          </a:p>
        </p:txBody>
      </p:sp>
      <p:pic>
        <p:nvPicPr>
          <p:cNvPr id="5122" name="Picture 2" descr="C:\Users\mimsk\AppData\Local\Microsoft\Windows\Temporary Internet Files\Content.IE5\KXL1TI38\st_augustine_florida_map_overview[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9110" y="3657600"/>
            <a:ext cx="4410075"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81023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lgerian" panose="04020705040A02060702" pitchFamily="82" charset="0"/>
              </a:rPr>
              <a:t>Spanish Influence</a:t>
            </a:r>
            <a:endParaRPr lang="en-US" dirty="0">
              <a:latin typeface="Algerian" panose="04020705040A02060702" pitchFamily="82" charset="0"/>
            </a:endParaRPr>
          </a:p>
        </p:txBody>
      </p:sp>
      <p:sp>
        <p:nvSpPr>
          <p:cNvPr id="3" name="Content Placeholder 2"/>
          <p:cNvSpPr>
            <a:spLocks noGrp="1"/>
          </p:cNvSpPr>
          <p:nvPr>
            <p:ph idx="1"/>
          </p:nvPr>
        </p:nvSpPr>
        <p:spPr/>
        <p:txBody>
          <a:bodyPr>
            <a:normAutofit fontScale="92500"/>
          </a:bodyPr>
          <a:lstStyle/>
          <a:p>
            <a:r>
              <a:rPr lang="en-US" dirty="0" smtClean="0">
                <a:latin typeface="Algerian" panose="04020705040A02060702" pitchFamily="82" charset="0"/>
              </a:rPr>
              <a:t>Ponce de León named the peninsula "Florida" as the season was "Pascua Florida" (Flowery Easter). </a:t>
            </a:r>
            <a:endParaRPr lang="en-US" dirty="0" smtClean="0"/>
          </a:p>
          <a:p>
            <a:endParaRPr lang="en-US" dirty="0" smtClean="0">
              <a:latin typeface="Algerian" panose="04020705040A02060702" pitchFamily="82" charset="0"/>
            </a:endParaRPr>
          </a:p>
          <a:p>
            <a:endParaRPr lang="en-US" dirty="0">
              <a:latin typeface="Algerian" panose="04020705040A02060702" pitchFamily="82" charset="0"/>
            </a:endParaRPr>
          </a:p>
          <a:p>
            <a:endParaRPr lang="en-US" sz="2400" dirty="0" smtClean="0">
              <a:latin typeface="Algerian" panose="04020705040A02060702" pitchFamily="82" charset="0"/>
            </a:endParaRPr>
          </a:p>
          <a:p>
            <a:endParaRPr lang="en-US" sz="2400" dirty="0">
              <a:latin typeface="Algerian" panose="04020705040A02060702" pitchFamily="82" charset="0"/>
            </a:endParaRPr>
          </a:p>
          <a:p>
            <a:endParaRPr lang="en-US" sz="2400" dirty="0" smtClean="0">
              <a:latin typeface="Algerian" panose="04020705040A02060702" pitchFamily="82" charset="0"/>
            </a:endParaRPr>
          </a:p>
          <a:p>
            <a:r>
              <a:rPr lang="en-US" sz="2400" dirty="0" smtClean="0">
                <a:latin typeface="Algerian" panose="04020705040A02060702" pitchFamily="82" charset="0"/>
              </a:rPr>
              <a:t>He then sailed to South Florida, where he was wounded in a fight with the members of the Calusa.</a:t>
            </a:r>
          </a:p>
          <a:p>
            <a:endParaRPr lang="en-US" dirty="0"/>
          </a:p>
        </p:txBody>
      </p:sp>
      <p:pic>
        <p:nvPicPr>
          <p:cNvPr id="6148" name="Picture 4" descr="C:\Users\mimsk\AppData\Local\Microsoft\Windows\Temporary Internet Files\Content.IE5\9KY26D9C\azalea_flower_by_natphotog-d634e6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200400"/>
            <a:ext cx="685800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70823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lgerian" panose="04020705040A02060702" pitchFamily="82" charset="0"/>
              </a:rPr>
              <a:t>Spanish Influence</a:t>
            </a:r>
            <a:endParaRPr lang="en-US" dirty="0">
              <a:latin typeface="Algerian" panose="04020705040A02060702" pitchFamily="82" charset="0"/>
            </a:endParaRPr>
          </a:p>
        </p:txBody>
      </p:sp>
      <p:sp>
        <p:nvSpPr>
          <p:cNvPr id="3" name="Content Placeholder 2"/>
          <p:cNvSpPr>
            <a:spLocks noGrp="1"/>
          </p:cNvSpPr>
          <p:nvPr>
            <p:ph idx="1"/>
          </p:nvPr>
        </p:nvSpPr>
        <p:spPr/>
        <p:txBody>
          <a:bodyPr/>
          <a:lstStyle/>
          <a:p>
            <a:r>
              <a:rPr lang="en-US" sz="2400" dirty="0" smtClean="0">
                <a:latin typeface="Algerian" panose="04020705040A02060702" pitchFamily="82" charset="0"/>
              </a:rPr>
              <a:t>After serving time as governor of Puerto Rico, Ponce de León returns to Florida in search of gold. Contracted by the Spanish crown to colonize and Christianize the native peoples, Ponce de León was killed in South Florida.</a:t>
            </a:r>
          </a:p>
          <a:p>
            <a:endParaRPr lang="en-US" dirty="0"/>
          </a:p>
        </p:txBody>
      </p:sp>
      <p:pic>
        <p:nvPicPr>
          <p:cNvPr id="7172" name="Picture 4" descr="C:\Users\mimsk\AppData\Local\Microsoft\Windows\Temporary Internet Files\Content.IE5\9KY26D9C\Juan_Ponce_de_Leon[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733800"/>
            <a:ext cx="518160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6254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lgerian" panose="04020705040A02060702" pitchFamily="82" charset="0"/>
              </a:rPr>
              <a:t>Spanish Influence</a:t>
            </a:r>
            <a:endParaRPr lang="en-US" dirty="0">
              <a:latin typeface="Algerian" panose="04020705040A02060702" pitchFamily="82" charset="0"/>
            </a:endParaRPr>
          </a:p>
        </p:txBody>
      </p:sp>
      <p:sp>
        <p:nvSpPr>
          <p:cNvPr id="3" name="Content Placeholder 2"/>
          <p:cNvSpPr>
            <a:spLocks noGrp="1"/>
          </p:cNvSpPr>
          <p:nvPr>
            <p:ph idx="1"/>
          </p:nvPr>
        </p:nvSpPr>
        <p:spPr/>
        <p:txBody>
          <a:bodyPr>
            <a:normAutofit/>
          </a:bodyPr>
          <a:lstStyle/>
          <a:p>
            <a:r>
              <a:rPr lang="en-US" dirty="0" smtClean="0"/>
              <a:t>1539-1542</a:t>
            </a:r>
          </a:p>
          <a:p>
            <a:r>
              <a:rPr lang="en-US" sz="2400" dirty="0" smtClean="0">
                <a:latin typeface="Algerian" panose="04020705040A02060702" pitchFamily="82" charset="0"/>
              </a:rPr>
              <a:t>Spanish explorer Hernando De Soto, landed in Florida with an 800-man expedition. After wintering in present-day Tallahassee.</a:t>
            </a:r>
            <a:endParaRPr lang="en-US" sz="2400" dirty="0"/>
          </a:p>
        </p:txBody>
      </p:sp>
      <p:pic>
        <p:nvPicPr>
          <p:cNvPr id="8195" name="Picture 3" descr="C:\Users\mimsk\AppData\Local\Microsoft\Windows\Temporary Internet Files\Content.IE5\KXL1TI38\2013 05 21 El oculto funeral de Hernando de Soto 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352800"/>
            <a:ext cx="5562600" cy="3371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4931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lgerian" panose="04020705040A02060702" pitchFamily="82" charset="0"/>
              </a:rPr>
              <a:t>England’s Influence</a:t>
            </a:r>
            <a:endParaRPr lang="en-US" dirty="0">
              <a:latin typeface="Algerian" panose="04020705040A02060702" pitchFamily="82" charset="0"/>
            </a:endParaRPr>
          </a:p>
        </p:txBody>
      </p:sp>
      <p:sp>
        <p:nvSpPr>
          <p:cNvPr id="3" name="Content Placeholder 2"/>
          <p:cNvSpPr>
            <a:spLocks noGrp="1"/>
          </p:cNvSpPr>
          <p:nvPr>
            <p:ph idx="1"/>
          </p:nvPr>
        </p:nvSpPr>
        <p:spPr/>
        <p:txBody>
          <a:bodyPr>
            <a:normAutofit lnSpcReduction="10000"/>
          </a:bodyPr>
          <a:lstStyle/>
          <a:p>
            <a:r>
              <a:rPr lang="en-US" dirty="0" smtClean="0">
                <a:latin typeface="+mj-lt"/>
              </a:rPr>
              <a:t>1763</a:t>
            </a:r>
          </a:p>
          <a:p>
            <a:r>
              <a:rPr lang="en-US" dirty="0" smtClean="0">
                <a:latin typeface="Algerian" panose="04020705040A02060702" pitchFamily="82" charset="0"/>
              </a:rPr>
              <a:t>The end of the French and Indian (Seven Years War) results in the transfer of Florida from Spain to England. The colony was divided into East and West Florida. St. Augustine remains the capital of East Florida, with Pensacola the capital of West Florida. </a:t>
            </a:r>
            <a:endParaRPr lang="en-US" dirty="0">
              <a:latin typeface="Algerian" panose="04020705040A02060702" pitchFamily="82" charset="0"/>
            </a:endParaRPr>
          </a:p>
        </p:txBody>
      </p:sp>
    </p:spTree>
    <p:extLst>
      <p:ext uri="{BB962C8B-B14F-4D97-AF65-F5344CB8AC3E}">
        <p14:creationId xmlns:p14="http://schemas.microsoft.com/office/powerpoint/2010/main" val="11538718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TotalTime>
  <Words>336</Words>
  <Application>Microsoft Office PowerPoint</Application>
  <PresentationFormat>On-screen Show (4:3)</PresentationFormat>
  <Paragraphs>43</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Algerian</vt:lpstr>
      <vt:lpstr>Arial</vt:lpstr>
      <vt:lpstr>Calibri</vt:lpstr>
      <vt:lpstr>Office Theme</vt:lpstr>
      <vt:lpstr>Florida History Unit</vt:lpstr>
      <vt:lpstr>Origins</vt:lpstr>
      <vt:lpstr>Origins</vt:lpstr>
      <vt:lpstr>Origins</vt:lpstr>
      <vt:lpstr>Spanish Influence</vt:lpstr>
      <vt:lpstr>Spanish Influence</vt:lpstr>
      <vt:lpstr>Spanish Influence</vt:lpstr>
      <vt:lpstr>Spanish Influence</vt:lpstr>
      <vt:lpstr>England’s Influence</vt:lpstr>
      <vt:lpstr>England’s Influence</vt:lpstr>
      <vt:lpstr>An American Territory</vt:lpstr>
      <vt:lpstr>Statehood</vt:lpstr>
      <vt:lpstr>Florida Symbols</vt:lpstr>
      <vt:lpstr>Florida Symbols</vt:lpstr>
      <vt:lpstr>Florida Symbols</vt:lpstr>
      <vt:lpstr>State Revenue</vt:lpstr>
    </vt:vector>
  </TitlesOfParts>
  <Company>Leon County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Mims, Kinisha</dc:creator>
  <cp:lastModifiedBy>Mims, Kinisha</cp:lastModifiedBy>
  <cp:revision>31</cp:revision>
  <dcterms:created xsi:type="dcterms:W3CDTF">2015-03-02T02:57:59Z</dcterms:created>
  <dcterms:modified xsi:type="dcterms:W3CDTF">2020-04-13T19:26:35Z</dcterms:modified>
</cp:coreProperties>
</file>