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195"/>
  </p:notesMasterIdLst>
  <p:handoutMasterIdLst>
    <p:handoutMasterId r:id="rId196"/>
  </p:handoutMasterIdLst>
  <p:sldIdLst>
    <p:sldId id="256" r:id="rId2"/>
    <p:sldId id="258" r:id="rId3"/>
    <p:sldId id="257" r:id="rId4"/>
    <p:sldId id="259" r:id="rId5"/>
    <p:sldId id="260" r:id="rId6"/>
    <p:sldId id="261" r:id="rId7"/>
    <p:sldId id="266" r:id="rId8"/>
    <p:sldId id="262" r:id="rId9"/>
    <p:sldId id="263" r:id="rId10"/>
    <p:sldId id="264" r:id="rId11"/>
    <p:sldId id="265" r:id="rId12"/>
    <p:sldId id="267" r:id="rId13"/>
    <p:sldId id="268" r:id="rId14"/>
    <p:sldId id="270" r:id="rId15"/>
    <p:sldId id="271" r:id="rId16"/>
    <p:sldId id="272"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8" r:id="rId31"/>
    <p:sldId id="287"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21" r:id="rId56"/>
    <p:sldId id="312" r:id="rId57"/>
    <p:sldId id="313" r:id="rId58"/>
    <p:sldId id="314" r:id="rId59"/>
    <p:sldId id="315" r:id="rId60"/>
    <p:sldId id="316" r:id="rId61"/>
    <p:sldId id="317" r:id="rId62"/>
    <p:sldId id="318" r:id="rId63"/>
    <p:sldId id="319" r:id="rId64"/>
    <p:sldId id="320" r:id="rId65"/>
    <p:sldId id="322" r:id="rId66"/>
    <p:sldId id="325" r:id="rId67"/>
    <p:sldId id="326" r:id="rId68"/>
    <p:sldId id="327" r:id="rId69"/>
    <p:sldId id="328" r:id="rId70"/>
    <p:sldId id="329" r:id="rId71"/>
    <p:sldId id="330" r:id="rId72"/>
    <p:sldId id="331" r:id="rId73"/>
    <p:sldId id="336" r:id="rId74"/>
    <p:sldId id="335" r:id="rId75"/>
    <p:sldId id="337" r:id="rId76"/>
    <p:sldId id="338" r:id="rId77"/>
    <p:sldId id="334" r:id="rId78"/>
    <p:sldId id="339" r:id="rId79"/>
    <p:sldId id="340" r:id="rId80"/>
    <p:sldId id="341" r:id="rId81"/>
    <p:sldId id="342" r:id="rId82"/>
    <p:sldId id="343" r:id="rId83"/>
    <p:sldId id="344" r:id="rId84"/>
    <p:sldId id="345" r:id="rId85"/>
    <p:sldId id="346" r:id="rId86"/>
    <p:sldId id="347" r:id="rId87"/>
    <p:sldId id="348" r:id="rId88"/>
    <p:sldId id="349" r:id="rId89"/>
    <p:sldId id="351" r:id="rId90"/>
    <p:sldId id="352" r:id="rId91"/>
    <p:sldId id="353" r:id="rId92"/>
    <p:sldId id="354" r:id="rId93"/>
    <p:sldId id="355" r:id="rId94"/>
    <p:sldId id="356" r:id="rId95"/>
    <p:sldId id="357" r:id="rId96"/>
    <p:sldId id="359" r:id="rId97"/>
    <p:sldId id="360" r:id="rId98"/>
    <p:sldId id="362" r:id="rId99"/>
    <p:sldId id="363" r:id="rId100"/>
    <p:sldId id="364" r:id="rId101"/>
    <p:sldId id="365" r:id="rId102"/>
    <p:sldId id="366" r:id="rId103"/>
    <p:sldId id="367" r:id="rId104"/>
    <p:sldId id="368" r:id="rId105"/>
    <p:sldId id="369" r:id="rId106"/>
    <p:sldId id="370" r:id="rId107"/>
    <p:sldId id="371" r:id="rId108"/>
    <p:sldId id="372" r:id="rId109"/>
    <p:sldId id="374" r:id="rId110"/>
    <p:sldId id="375" r:id="rId111"/>
    <p:sldId id="376" r:id="rId112"/>
    <p:sldId id="377" r:id="rId113"/>
    <p:sldId id="378" r:id="rId114"/>
    <p:sldId id="379" r:id="rId115"/>
    <p:sldId id="380" r:id="rId116"/>
    <p:sldId id="381" r:id="rId117"/>
    <p:sldId id="382" r:id="rId118"/>
    <p:sldId id="384" r:id="rId119"/>
    <p:sldId id="385" r:id="rId120"/>
    <p:sldId id="386" r:id="rId121"/>
    <p:sldId id="387" r:id="rId122"/>
    <p:sldId id="388" r:id="rId123"/>
    <p:sldId id="389" r:id="rId124"/>
    <p:sldId id="390" r:id="rId125"/>
    <p:sldId id="391" r:id="rId126"/>
    <p:sldId id="393" r:id="rId127"/>
    <p:sldId id="394" r:id="rId128"/>
    <p:sldId id="395" r:id="rId129"/>
    <p:sldId id="396" r:id="rId130"/>
    <p:sldId id="397" r:id="rId131"/>
    <p:sldId id="398" r:id="rId132"/>
    <p:sldId id="399" r:id="rId133"/>
    <p:sldId id="400" r:id="rId134"/>
    <p:sldId id="401" r:id="rId135"/>
    <p:sldId id="402" r:id="rId136"/>
    <p:sldId id="403" r:id="rId137"/>
    <p:sldId id="404" r:id="rId138"/>
    <p:sldId id="405" r:id="rId139"/>
    <p:sldId id="406" r:id="rId140"/>
    <p:sldId id="407" r:id="rId141"/>
    <p:sldId id="408" r:id="rId142"/>
    <p:sldId id="409" r:id="rId143"/>
    <p:sldId id="410" r:id="rId144"/>
    <p:sldId id="411" r:id="rId145"/>
    <p:sldId id="412" r:id="rId146"/>
    <p:sldId id="413" r:id="rId147"/>
    <p:sldId id="414" r:id="rId148"/>
    <p:sldId id="415" r:id="rId149"/>
    <p:sldId id="416" r:id="rId150"/>
    <p:sldId id="417" r:id="rId151"/>
    <p:sldId id="418" r:id="rId152"/>
    <p:sldId id="419" r:id="rId153"/>
    <p:sldId id="420" r:id="rId154"/>
    <p:sldId id="421" r:id="rId155"/>
    <p:sldId id="422" r:id="rId156"/>
    <p:sldId id="423" r:id="rId157"/>
    <p:sldId id="424" r:id="rId158"/>
    <p:sldId id="425" r:id="rId159"/>
    <p:sldId id="426" r:id="rId160"/>
    <p:sldId id="427" r:id="rId161"/>
    <p:sldId id="428" r:id="rId162"/>
    <p:sldId id="429" r:id="rId163"/>
    <p:sldId id="430" r:id="rId164"/>
    <p:sldId id="431" r:id="rId165"/>
    <p:sldId id="432" r:id="rId166"/>
    <p:sldId id="433" r:id="rId167"/>
    <p:sldId id="434" r:id="rId168"/>
    <p:sldId id="435" r:id="rId169"/>
    <p:sldId id="436" r:id="rId170"/>
    <p:sldId id="437" r:id="rId171"/>
    <p:sldId id="439" r:id="rId172"/>
    <p:sldId id="440" r:id="rId173"/>
    <p:sldId id="441" r:id="rId174"/>
    <p:sldId id="442" r:id="rId175"/>
    <p:sldId id="443" r:id="rId176"/>
    <p:sldId id="444" r:id="rId177"/>
    <p:sldId id="445" r:id="rId178"/>
    <p:sldId id="446" r:id="rId179"/>
    <p:sldId id="447" r:id="rId180"/>
    <p:sldId id="448" r:id="rId181"/>
    <p:sldId id="449" r:id="rId182"/>
    <p:sldId id="450" r:id="rId183"/>
    <p:sldId id="451" r:id="rId184"/>
    <p:sldId id="453" r:id="rId185"/>
    <p:sldId id="461" r:id="rId186"/>
    <p:sldId id="462" r:id="rId187"/>
    <p:sldId id="454" r:id="rId188"/>
    <p:sldId id="455" r:id="rId189"/>
    <p:sldId id="456" r:id="rId190"/>
    <p:sldId id="457" r:id="rId191"/>
    <p:sldId id="458" r:id="rId192"/>
    <p:sldId id="459" r:id="rId193"/>
    <p:sldId id="460" r:id="rId19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choolwires Introduction" id="{886D384A-2F3C-45B3-A663-7F7A8F8F1403}">
          <p14:sldIdLst>
            <p14:sldId id="256"/>
          </p14:sldIdLst>
        </p14:section>
        <p14:section name="Access Your Section Workspace" id="{1DE7011A-1E7F-44EA-B874-D69CF58A9130}">
          <p14:sldIdLst>
            <p14:sldId id="258"/>
            <p14:sldId id="257"/>
            <p14:sldId id="259"/>
          </p14:sldIdLst>
        </p14:section>
        <p14:section name="Site Manager Overview" id="{2A3662D6-05FA-4883-844D-F8ED6FC0C96B}">
          <p14:sldIdLst>
            <p14:sldId id="260"/>
            <p14:sldId id="261"/>
            <p14:sldId id="266"/>
            <p14:sldId id="262"/>
            <p14:sldId id="263"/>
            <p14:sldId id="264"/>
            <p14:sldId id="265"/>
          </p14:sldIdLst>
        </p14:section>
        <p14:section name="Section Workspace" id="{1C7154A1-1CA7-4940-9A83-59F0380B7F20}">
          <p14:sldIdLst>
            <p14:sldId id="267"/>
            <p14:sldId id="268"/>
            <p14:sldId id="270"/>
            <p14:sldId id="271"/>
            <p14:sldId id="272"/>
            <p14:sldId id="274"/>
          </p14:sldIdLst>
        </p14:section>
        <p14:section name="Adding a Page" id="{7ADD8396-DCF0-47A7-95B0-7CACE5E7F06D}">
          <p14:sldIdLst>
            <p14:sldId id="275"/>
            <p14:sldId id="276"/>
            <p14:sldId id="277"/>
            <p14:sldId id="278"/>
            <p14:sldId id="279"/>
            <p14:sldId id="280"/>
            <p14:sldId id="281"/>
            <p14:sldId id="282"/>
          </p14:sldIdLst>
        </p14:section>
        <p14:section name="Organizing Pages" id="{31AADD0D-9EA8-45A2-BA0F-400EA1A1FD49}">
          <p14:sldIdLst>
            <p14:sldId id="283"/>
            <p14:sldId id="284"/>
            <p14:sldId id="285"/>
            <p14:sldId id="286"/>
            <p14:sldId id="288"/>
            <p14:sldId id="287"/>
            <p14:sldId id="289"/>
            <p14:sldId id="290"/>
            <p14:sldId id="291"/>
          </p14:sldIdLst>
        </p14:section>
        <p14:section name="Page Actions" id="{0696088C-4C22-4B99-9890-02A717AAE74C}">
          <p14:sldIdLst>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21"/>
            <p14:sldId id="312"/>
            <p14:sldId id="313"/>
            <p14:sldId id="314"/>
            <p14:sldId id="315"/>
            <p14:sldId id="316"/>
            <p14:sldId id="317"/>
            <p14:sldId id="318"/>
            <p14:sldId id="319"/>
            <p14:sldId id="320"/>
            <p14:sldId id="322"/>
            <p14:sldId id="325"/>
            <p14:sldId id="326"/>
          </p14:sldIdLst>
        </p14:section>
        <p14:section name="Page Layouts" id="{0EC1150F-79D2-4200-B992-B30CCF7228BD}">
          <p14:sldIdLst>
            <p14:sldId id="327"/>
            <p14:sldId id="328"/>
            <p14:sldId id="329"/>
            <p14:sldId id="330"/>
            <p14:sldId id="331"/>
            <p14:sldId id="336"/>
            <p14:sldId id="335"/>
            <p14:sldId id="337"/>
            <p14:sldId id="338"/>
            <p14:sldId id="334"/>
            <p14:sldId id="339"/>
            <p14:sldId id="340"/>
            <p14:sldId id="341"/>
            <p14:sldId id="342"/>
            <p14:sldId id="343"/>
            <p14:sldId id="344"/>
            <p14:sldId id="345"/>
            <p14:sldId id="346"/>
            <p14:sldId id="347"/>
            <p14:sldId id="348"/>
            <p14:sldId id="349"/>
          </p14:sldIdLst>
        </p14:section>
        <p14:section name="Flex Editor App" id="{3CFC7E38-3A17-463E-8589-AEB724291464}">
          <p14:sldIdLst>
            <p14:sldId id="351"/>
            <p14:sldId id="352"/>
            <p14:sldId id="353"/>
            <p14:sldId id="354"/>
            <p14:sldId id="355"/>
            <p14:sldId id="356"/>
            <p14:sldId id="357"/>
            <p14:sldId id="359"/>
            <p14:sldId id="360"/>
            <p14:sldId id="362"/>
            <p14:sldId id="363"/>
            <p14:sldId id="364"/>
            <p14:sldId id="365"/>
            <p14:sldId id="366"/>
            <p14:sldId id="367"/>
            <p14:sldId id="368"/>
            <p14:sldId id="369"/>
            <p14:sldId id="370"/>
            <p14:sldId id="371"/>
            <p14:sldId id="372"/>
            <p14:sldId id="374"/>
            <p14:sldId id="375"/>
            <p14:sldId id="376"/>
            <p14:sldId id="377"/>
            <p14:sldId id="378"/>
            <p14:sldId id="379"/>
            <p14:sldId id="380"/>
            <p14:sldId id="381"/>
            <p14:sldId id="382"/>
            <p14:sldId id="384"/>
            <p14:sldId id="385"/>
            <p14:sldId id="386"/>
            <p14:sldId id="387"/>
            <p14:sldId id="388"/>
            <p14:sldId id="389"/>
            <p14:sldId id="390"/>
            <p14:sldId id="391"/>
            <p14:sldId id="393"/>
            <p14:sldId id="394"/>
            <p14:sldId id="395"/>
          </p14:sldIdLst>
        </p14:section>
        <p14:section name="Calendar App" id="{C826E811-F414-4DA5-8D6D-16FAD3679F27}">
          <p14:sldIdLst>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Lst>
        </p14:section>
        <p14:section name="Reports" id="{3EB49B30-ED56-4951-8974-664059D35F82}">
          <p14:sldIdLst>
            <p14:sldId id="439"/>
            <p14:sldId id="440"/>
            <p14:sldId id="441"/>
            <p14:sldId id="442"/>
            <p14:sldId id="443"/>
            <p14:sldId id="444"/>
            <p14:sldId id="445"/>
            <p14:sldId id="446"/>
            <p14:sldId id="447"/>
          </p14:sldIdLst>
        </p14:section>
        <p14:section name="Subscriptions" id="{7AE026B5-9B1E-4207-A799-6EA7D406BA5E}">
          <p14:sldIdLst>
            <p14:sldId id="448"/>
            <p14:sldId id="449"/>
            <p14:sldId id="450"/>
            <p14:sldId id="451"/>
            <p14:sldId id="453"/>
            <p14:sldId id="461"/>
            <p14:sldId id="462"/>
            <p14:sldId id="454"/>
            <p14:sldId id="455"/>
            <p14:sldId id="456"/>
            <p14:sldId id="457"/>
            <p14:sldId id="458"/>
            <p14:sldId id="459"/>
            <p14:sldId id="460"/>
          </p14:sldIdLst>
        </p14:section>
      </p14:sectionLst>
    </p:ex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4AE"/>
    <a:srgbClr val="002334"/>
    <a:srgbClr val="99C4F9"/>
    <a:srgbClr val="BBD8FB"/>
    <a:srgbClr val="84B8F8"/>
    <a:srgbClr val="6AA9F6"/>
    <a:srgbClr val="FF1515"/>
    <a:srgbClr val="FFA7A7"/>
    <a:srgbClr val="027405"/>
    <a:srgbClr val="4E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172" autoAdjust="0"/>
    <p:restoredTop sz="94660"/>
  </p:normalViewPr>
  <p:slideViewPr>
    <p:cSldViewPr snapToGrid="0">
      <p:cViewPr varScale="1">
        <p:scale>
          <a:sx n="113" d="100"/>
          <a:sy n="113" d="100"/>
        </p:scale>
        <p:origin x="-112" y="-296"/>
      </p:cViewPr>
      <p:guideLst>
        <p:guide orient="horz" pos="2160"/>
        <p:guide pos="2880"/>
      </p:guideLst>
    </p:cSldViewPr>
  </p:slideViewPr>
  <p:notesTextViewPr>
    <p:cViewPr>
      <p:scale>
        <a:sx n="1" d="1"/>
        <a:sy n="1" d="1"/>
      </p:scale>
      <p:origin x="0" y="0"/>
    </p:cViewPr>
  </p:notesTextViewPr>
  <p:notesViewPr>
    <p:cSldViewPr snapToGrid="0">
      <p:cViewPr>
        <p:scale>
          <a:sx n="117" d="100"/>
          <a:sy n="117" d="100"/>
        </p:scale>
        <p:origin x="3852" y="84"/>
      </p:cViewPr>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notesMaster" Target="notesMasters/notesMaster1.xml"/><Relationship Id="rId196" Type="http://schemas.openxmlformats.org/officeDocument/2006/relationships/handoutMaster" Target="handoutMasters/handoutMaster1.xml"/><Relationship Id="rId197" Type="http://schemas.openxmlformats.org/officeDocument/2006/relationships/printerSettings" Target="printerSettings/printerSettings1.bin"/><Relationship Id="rId198" Type="http://schemas.openxmlformats.org/officeDocument/2006/relationships/presProps" Target="presProps.xml"/><Relationship Id="rId199" Type="http://schemas.openxmlformats.org/officeDocument/2006/relationships/viewProps" Target="view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theme" Target="theme/theme1.xml"/><Relationship Id="rId201"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60FE8A3-49B8-464C-B779-3FAFB2026ACA}" type="slidenum">
              <a:rPr lang="en-US" smtClean="0"/>
              <a:t>‹#›</a:t>
            </a:fld>
            <a:endParaRPr lang="en-US"/>
          </a:p>
        </p:txBody>
      </p:sp>
    </p:spTree>
    <p:extLst>
      <p:ext uri="{BB962C8B-B14F-4D97-AF65-F5344CB8AC3E}">
        <p14:creationId xmlns:p14="http://schemas.microsoft.com/office/powerpoint/2010/main" val="41714328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6"/>
          </a:xfrm>
          <a:prstGeom prst="rect">
            <a:avLst/>
          </a:prstGeom>
        </p:spPr>
        <p:txBody>
          <a:bodyPr vert="horz" lIns="91440" tIns="45720" rIns="91440" bIns="45720" rtlCol="0"/>
          <a:lstStyle>
            <a:lvl1pPr algn="r">
              <a:defRPr sz="1200"/>
            </a:lvl1pPr>
          </a:lstStyle>
          <a:p>
            <a:fld id="{09836074-3A40-4B36-B08C-BABAF8F1D4D3}" type="datetimeFigureOut">
              <a:rPr lang="en-US" smtClean="0"/>
              <a:t>6/2/15</a:t>
            </a:fld>
            <a:endParaRPr lang="en-US"/>
          </a:p>
        </p:txBody>
      </p:sp>
      <p:sp>
        <p:nvSpPr>
          <p:cNvPr id="4" name="Slide Image Placeholder 3"/>
          <p:cNvSpPr>
            <a:spLocks noGrp="1" noRot="1" noChangeAspect="1"/>
          </p:cNvSpPr>
          <p:nvPr>
            <p:ph type="sldImg" idx="2"/>
          </p:nvPr>
        </p:nvSpPr>
        <p:spPr>
          <a:xfrm>
            <a:off x="198438" y="641350"/>
            <a:ext cx="4179887"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6"/>
            <a:ext cx="5607050" cy="366077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6"/>
            <a:ext cx="3038475" cy="466726"/>
          </a:xfrm>
          <a:prstGeom prst="rect">
            <a:avLst/>
          </a:prstGeom>
        </p:spPr>
        <p:txBody>
          <a:bodyPr vert="horz" lIns="91440" tIns="45720" rIns="91440" bIns="45720" rtlCol="0" anchor="b"/>
          <a:lstStyle>
            <a:lvl1pPr algn="r">
              <a:defRPr sz="1200"/>
            </a:lvl1pPr>
          </a:lstStyle>
          <a:p>
            <a:fld id="{C218CF1E-8146-4162-B747-ECD155B42F43}" type="slidenum">
              <a:rPr lang="en-US" smtClean="0"/>
              <a:t>‹#›</a:t>
            </a:fld>
            <a:endParaRPr lang="en-US"/>
          </a:p>
        </p:txBody>
      </p:sp>
    </p:spTree>
    <p:extLst>
      <p:ext uri="{BB962C8B-B14F-4D97-AF65-F5344CB8AC3E}">
        <p14:creationId xmlns:p14="http://schemas.microsoft.com/office/powerpoint/2010/main" val="374034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3"/>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a:prstGeom prst="rect">
            <a:avLst/>
          </a:prstGeo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7494990" y="1828771"/>
            <a:ext cx="990599" cy="228659"/>
          </a:xfrm>
          <a:prstGeom prst="rect">
            <a:avLst/>
          </a:prstGeom>
        </p:spPr>
        <p:txBody>
          <a:bodyPr/>
          <a:lstStyle/>
          <a:p>
            <a:fld id="{4AAD347D-5ACD-4C99-B74B-A9C85AD731AF}" type="datetimeFigureOut">
              <a:rPr lang="en-US" smtClean="0"/>
              <a:t>6/2/15</a:t>
            </a:fld>
            <a:endParaRPr lang="en-US" dirty="0"/>
          </a:p>
        </p:txBody>
      </p:sp>
      <p:sp>
        <p:nvSpPr>
          <p:cNvPr id="5" name="Footer Placeholder 4"/>
          <p:cNvSpPr>
            <a:spLocks noGrp="1"/>
          </p:cNvSpPr>
          <p:nvPr>
            <p:ph type="ftr" sz="quarter" idx="11"/>
          </p:nvPr>
        </p:nvSpPr>
        <p:spPr>
          <a:xfrm rot="5400000">
            <a:off x="6233336" y="3263371"/>
            <a:ext cx="3859795" cy="228660"/>
          </a:xfrm>
          <a:prstGeom prst="rect">
            <a:avLst/>
          </a:prstGeom>
        </p:spPr>
        <p:txBody>
          <a:bodyPr/>
          <a:lstStyle/>
          <a:p>
            <a:endParaRPr lang="en-US" dirty="0"/>
          </a:p>
        </p:txBody>
      </p:sp>
    </p:spTree>
    <p:extLst>
      <p:ext uri="{BB962C8B-B14F-4D97-AF65-F5344CB8AC3E}">
        <p14:creationId xmlns:p14="http://schemas.microsoft.com/office/powerpoint/2010/main" val="2445764687"/>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446" y="800100"/>
            <a:ext cx="8789110" cy="3909060"/>
          </a:xfrm>
          <a:prstGeom prst="rect">
            <a:avLst/>
          </a:prstGeom>
          <a:ln w="12700">
            <a:solidFill>
              <a:schemeClr val="bg1"/>
            </a:solidFill>
          </a:ln>
          <a:effectLst>
            <a:outerShdw blurRad="50800" dist="38100" dir="5400000" algn="t" rotWithShape="0">
              <a:prstClr val="black">
                <a:alpha val="40000"/>
              </a:prstClr>
            </a:outerShdw>
          </a:effectLst>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9" name="Rectangle 8"/>
          <p:cNvSpPr/>
          <p:nvPr userDrawn="1"/>
        </p:nvSpPr>
        <p:spPr>
          <a:xfrm>
            <a:off x="-11429" y="4869180"/>
            <a:ext cx="9178584" cy="1988820"/>
          </a:xfrm>
          <a:prstGeom prst="rect">
            <a:avLst/>
          </a:prstGeom>
          <a:gradFill>
            <a:gsLst>
              <a:gs pos="0">
                <a:srgbClr val="105C8A"/>
              </a:gs>
              <a:gs pos="100000">
                <a:schemeClr val="tx2">
                  <a:lumMod val="50000"/>
                </a:schemeClr>
              </a:gs>
            </a:gsLst>
            <a:path path="circle">
              <a:fillToRect l="45000" t="65000" r="125000" b="100000"/>
            </a:path>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7"/>
          <p:cNvSpPr>
            <a:spLocks noGrp="1"/>
          </p:cNvSpPr>
          <p:nvPr>
            <p:ph type="body" sz="quarter" idx="10"/>
          </p:nvPr>
        </p:nvSpPr>
        <p:spPr>
          <a:xfrm>
            <a:off x="177801" y="4880295"/>
            <a:ext cx="8788400" cy="1817687"/>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903734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flip="none" rotWithShape="1">
          <a:gsLst>
            <a:gs pos="100000">
              <a:srgbClr val="002334"/>
            </a:gs>
            <a:gs pos="0">
              <a:srgbClr val="0A54AE"/>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446" y="784087"/>
            <a:ext cx="8789110" cy="5902465"/>
          </a:xfrm>
          <a:prstGeom prst="rect">
            <a:avLst/>
          </a:prstGeom>
          <a:ln w="12700">
            <a:noFill/>
          </a:ln>
          <a:effectLst>
            <a:outerShdw blurRad="50800" dist="38100" dir="5400000" algn="t" rotWithShape="0">
              <a:prstClr val="black">
                <a:alpha val="40000"/>
              </a:prstClr>
            </a:outerShdw>
          </a:effectLst>
        </p:spPr>
        <p:txBody>
          <a:bodyPr/>
          <a:lstStyle>
            <a:lvl1pPr>
              <a:spcBef>
                <a:spcPts val="0"/>
              </a:spcBef>
              <a:buClr>
                <a:schemeClr val="bg1"/>
              </a:buClr>
              <a:buSzPct val="100000"/>
              <a:defRPr>
                <a:solidFill>
                  <a:schemeClr val="bg1"/>
                </a:solidFill>
              </a:defRPr>
            </a:lvl1pPr>
            <a:lvl2pPr>
              <a:spcBef>
                <a:spcPts val="0"/>
              </a:spcBef>
              <a:buClr>
                <a:schemeClr val="bg1"/>
              </a:buClr>
              <a:buSzPct val="100000"/>
              <a:defRPr>
                <a:solidFill>
                  <a:schemeClr val="bg1"/>
                </a:solidFill>
              </a:defRPr>
            </a:lvl2pPr>
            <a:lvl3pPr>
              <a:spcBef>
                <a:spcPts val="0"/>
              </a:spcBef>
              <a:buClr>
                <a:schemeClr val="bg1"/>
              </a:buClr>
              <a:buSzPct val="100000"/>
              <a:defRPr>
                <a:solidFill>
                  <a:schemeClr val="bg1"/>
                </a:solidFill>
              </a:defRPr>
            </a:lvl3pPr>
            <a:lvl4pPr>
              <a:spcBef>
                <a:spcPts val="0"/>
              </a:spcBef>
              <a:buClr>
                <a:schemeClr val="bg1"/>
              </a:buClr>
              <a:buSzPct val="100000"/>
              <a:defRPr>
                <a:solidFill>
                  <a:schemeClr val="bg1"/>
                </a:solidFill>
              </a:defRPr>
            </a:lvl4pPr>
            <a:lvl5pPr>
              <a:spcBef>
                <a:spcPts val="0"/>
              </a:spcBef>
              <a:buClr>
                <a:schemeClr val="bg1"/>
              </a:buClr>
              <a:buSzPct val="100000"/>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a:xfrm>
            <a:off x="560070" y="0"/>
            <a:ext cx="5455327" cy="619480"/>
          </a:xfrm>
        </p:spPr>
        <p:txBody>
          <a:bodyPr/>
          <a:lstStyle>
            <a:lvl1pPr>
              <a:defRPr/>
            </a:lvl1pPr>
          </a:lstStyle>
          <a:p>
            <a:r>
              <a:rPr lang="en-US" dirty="0" smtClean="0"/>
              <a:t>Check for Understanding</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 y="-75425"/>
            <a:ext cx="784085" cy="784085"/>
          </a:xfrm>
          <a:prstGeom prst="rect">
            <a:avLst/>
          </a:prstGeom>
        </p:spPr>
      </p:pic>
    </p:spTree>
    <p:extLst>
      <p:ext uri="{BB962C8B-B14F-4D97-AF65-F5344CB8AC3E}">
        <p14:creationId xmlns:p14="http://schemas.microsoft.com/office/powerpoint/2010/main" val="28715103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28650"/>
          </a:xfrm>
          <a:prstGeom prst="rect">
            <a:avLst/>
          </a:prstGeom>
          <a:gradFill>
            <a:gsLst>
              <a:gs pos="0">
                <a:schemeClr val="bg1">
                  <a:lumMod val="65000"/>
                </a:schemeClr>
              </a:gs>
              <a:gs pos="100000">
                <a:schemeClr val="tx1">
                  <a:lumMod val="75000"/>
                  <a:lumOff val="25000"/>
                </a:schemeClr>
              </a:gs>
            </a:gsLst>
            <a:path path="circle">
              <a:fillToRect l="45000" t="65000" r="125000" b="100000"/>
            </a:path>
          </a:gra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1577" y="9170"/>
            <a:ext cx="7055380" cy="619480"/>
          </a:xfrm>
          <a:prstGeom prst="rect">
            <a:avLst/>
          </a:prstGeom>
        </p:spPr>
        <p:txBody>
          <a:bodyPr vert="horz" lIns="91440" tIns="0" rIns="91440" bIns="0" rtlCol="0" anchor="ctr">
            <a:noAutofit/>
          </a:bodyPr>
          <a:lstStyle/>
          <a:p>
            <a:r>
              <a:rPr lang="en-US" dirty="0" smtClean="0"/>
              <a:t>Click to edit Master title style</a:t>
            </a:r>
            <a:endParaRPr lang="en-US" dirty="0"/>
          </a:p>
        </p:txBody>
      </p:sp>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30063" y="76201"/>
            <a:ext cx="877340" cy="449580"/>
          </a:xfrm>
          <a:prstGeom prst="rect">
            <a:avLst/>
          </a:prstGeom>
        </p:spPr>
      </p:pic>
    </p:spTree>
    <p:extLst>
      <p:ext uri="{BB962C8B-B14F-4D97-AF65-F5344CB8AC3E}">
        <p14:creationId xmlns:p14="http://schemas.microsoft.com/office/powerpoint/2010/main" val="276387130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p:timing>
    <p:tnLst>
      <p:par>
        <p:cTn xmlns:p14="http://schemas.microsoft.com/office/powerpoint/2010/main" id="1" dur="indefinite" restart="never" nodeType="tmRoot"/>
      </p:par>
    </p:tnLst>
  </p:timing>
  <p:hf sldNum="0" hdr="0" ftr="0" dt="0"/>
  <p:txStyles>
    <p:titleStyle>
      <a:lvl1pPr algn="l" defTabSz="457200" rtl="0" eaLnBrk="1" latinLnBrk="0" hangingPunct="1">
        <a:spcBef>
          <a:spcPct val="0"/>
        </a:spcBef>
        <a:buNone/>
        <a:defRPr sz="3600" b="0" i="0" kern="1200">
          <a:solidFill>
            <a:schemeClr val="bg1"/>
          </a:solidFill>
          <a:effectLst>
            <a:outerShdw blurRad="38100" dist="38100" dir="2700000" algn="tl">
              <a:srgbClr val="000000">
                <a:alpha val="43137"/>
              </a:srgbClr>
            </a:outerShdw>
          </a:effectLst>
          <a:latin typeface="Calibri Light" panose="020F03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4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8715" y="2114550"/>
            <a:ext cx="6846570" cy="1828800"/>
          </a:xfrm>
        </p:spPr>
        <p:txBody>
          <a:bodyPr/>
          <a:lstStyle/>
          <a:p>
            <a:pPr algn="ctr"/>
            <a:r>
              <a:rPr lang="en-US" sz="5400" b="1" dirty="0">
                <a:solidFill>
                  <a:schemeClr val="tx1"/>
                </a:solidFill>
                <a:latin typeface="Calibri" panose="020F0502020204030204" pitchFamily="34" charset="0"/>
              </a:rPr>
              <a:t>Teacher Websites in</a:t>
            </a:r>
            <a:r>
              <a:rPr lang="en-US" sz="8800" b="1" dirty="0">
                <a:solidFill>
                  <a:schemeClr val="tx1"/>
                </a:solidFill>
                <a:latin typeface="Calibri" panose="020F0502020204030204" pitchFamily="34" charset="0"/>
              </a:rPr>
              <a:t/>
            </a:r>
            <a:br>
              <a:rPr lang="en-US" sz="8800" b="1" dirty="0">
                <a:solidFill>
                  <a:schemeClr val="tx1"/>
                </a:solidFill>
                <a:latin typeface="Calibri" panose="020F0502020204030204" pitchFamily="34" charset="0"/>
              </a:rPr>
            </a:br>
            <a:r>
              <a:rPr lang="en-US" sz="8800" b="1" dirty="0" err="1">
                <a:solidFill>
                  <a:schemeClr val="accent1">
                    <a:lumMod val="75000"/>
                  </a:schemeClr>
                </a:solidFill>
                <a:latin typeface="Calibri" panose="020F0502020204030204" pitchFamily="34" charset="0"/>
              </a:rPr>
              <a:t>school</a:t>
            </a:r>
            <a:r>
              <a:rPr lang="en-US" sz="8800" dirty="0" err="1">
                <a:solidFill>
                  <a:schemeClr val="tx1"/>
                </a:solidFill>
                <a:latin typeface="Calibri" panose="020F0502020204030204" pitchFamily="34" charset="0"/>
              </a:rPr>
              <a:t>wires</a:t>
            </a:r>
            <a:endParaRPr lang="en-US" sz="8800" dirty="0">
              <a:solidFill>
                <a:schemeClr val="tx1"/>
              </a:solidFill>
              <a:latin typeface="Calibri" panose="020F0502020204030204" pitchFamily="34" charset="0"/>
            </a:endParaRPr>
          </a:p>
        </p:txBody>
      </p:sp>
      <p:sp>
        <p:nvSpPr>
          <p:cNvPr id="3" name="Subtitle 2"/>
          <p:cNvSpPr>
            <a:spLocks noGrp="1"/>
          </p:cNvSpPr>
          <p:nvPr>
            <p:ph type="subTitle" idx="1"/>
          </p:nvPr>
        </p:nvSpPr>
        <p:spPr>
          <a:xfrm>
            <a:off x="209956" y="5497470"/>
            <a:ext cx="6620968" cy="861420"/>
          </a:xfrm>
        </p:spPr>
        <p:txBody>
          <a:bodyPr>
            <a:normAutofit/>
          </a:bodyPr>
          <a:lstStyle/>
          <a:p>
            <a:r>
              <a:rPr lang="en-US" b="1" cap="none" dirty="0"/>
              <a:t>Presented By: Justin Williamson</a:t>
            </a:r>
          </a:p>
        </p:txBody>
      </p:sp>
    </p:spTree>
    <p:extLst>
      <p:ext uri="{BB962C8B-B14F-4D97-AF65-F5344CB8AC3E}">
        <p14:creationId xmlns:p14="http://schemas.microsoft.com/office/powerpoint/2010/main" val="218178014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Site Manager Overview</a:t>
            </a:r>
            <a:endParaRPr lang="en-US" dirty="0"/>
          </a:p>
        </p:txBody>
      </p:sp>
      <p:sp>
        <p:nvSpPr>
          <p:cNvPr id="4" name="Text Placeholder 3"/>
          <p:cNvSpPr>
            <a:spLocks noGrp="1"/>
          </p:cNvSpPr>
          <p:nvPr>
            <p:ph type="body" sz="quarter" idx="10"/>
          </p:nvPr>
        </p:nvSpPr>
        <p:spPr/>
        <p:txBody>
          <a:bodyPr/>
          <a:lstStyle/>
          <a:p>
            <a:r>
              <a:rPr lang="en-US" dirty="0" smtClean="0"/>
              <a:t>The Hot </a:t>
            </a:r>
            <a:r>
              <a:rPr lang="en-US" dirty="0"/>
              <a:t>Topics </a:t>
            </a:r>
            <a:r>
              <a:rPr lang="en-US" dirty="0" smtClean="0"/>
              <a:t>Billboard offers </a:t>
            </a:r>
            <a:r>
              <a:rPr lang="en-US" dirty="0"/>
              <a:t>you quick access to content designed to help you create engaging pages. </a:t>
            </a:r>
          </a:p>
          <a:p>
            <a:endParaRPr lang="en-US" dirty="0"/>
          </a:p>
        </p:txBody>
      </p:sp>
      <p:sp>
        <p:nvSpPr>
          <p:cNvPr id="6" name="Right Arrow 5"/>
          <p:cNvSpPr/>
          <p:nvPr/>
        </p:nvSpPr>
        <p:spPr>
          <a:xfrm rot="10800000" flipH="1">
            <a:off x="411479" y="2203053"/>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Rectangle 6"/>
          <p:cNvSpPr/>
          <p:nvPr/>
        </p:nvSpPr>
        <p:spPr>
          <a:xfrm>
            <a:off x="1299829" y="1960086"/>
            <a:ext cx="3077860" cy="943134"/>
          </a:xfrm>
          <a:prstGeom prst="rect">
            <a:avLst/>
          </a:prstGeom>
          <a:solidFill>
            <a:srgbClr val="FF151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3362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The paste option will paste the content and keep all formatting. Some programs like Word have hidden formatting codes that may cause problems on a website.</a:t>
            </a:r>
            <a:endParaRPr lang="en-US" dirty="0"/>
          </a:p>
        </p:txBody>
      </p:sp>
      <p:pic>
        <p:nvPicPr>
          <p:cNvPr id="11" name="Content Placeholder 10"/>
          <p:cNvPicPr>
            <a:picLocks noGrp="1" noChangeAspect="1"/>
          </p:cNvPicPr>
          <p:nvPr>
            <p:ph idx="1"/>
          </p:nvPr>
        </p:nvPicPr>
        <p:blipFill rotWithShape="1">
          <a:blip r:embed="rId2"/>
          <a:srcRect l="-43" t="3745" r="37800" b="34012"/>
          <a:stretch/>
        </p:blipFill>
        <p:spPr>
          <a:xfrm>
            <a:off x="1321429" y="800100"/>
            <a:ext cx="6501142" cy="3908425"/>
          </a:xfrm>
          <a:prstGeom prst="rect">
            <a:avLst/>
          </a:prstGeom>
        </p:spPr>
      </p:pic>
      <p:sp>
        <p:nvSpPr>
          <p:cNvPr id="5" name="Right Arrow 4"/>
          <p:cNvSpPr/>
          <p:nvPr/>
        </p:nvSpPr>
        <p:spPr>
          <a:xfrm rot="16200000" flipH="1">
            <a:off x="2466354" y="242300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30965"/>
      </p:ext>
    </p:extLst>
  </p:cSld>
  <p:clrMapOvr>
    <a:masterClrMapping/>
  </p:clrMapOvr>
  <p:transition xmlns:p14="http://schemas.microsoft.com/office/powerpoint/2010/mai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0"/>
          <p:cNvPicPr>
            <a:picLocks noGrp="1" noChangeAspect="1"/>
          </p:cNvPicPr>
          <p:nvPr>
            <p:ph idx="1"/>
          </p:nvPr>
        </p:nvPicPr>
        <p:blipFill rotWithShape="1">
          <a:blip r:embed="rId2"/>
          <a:srcRect l="-43" t="3745" r="37800" b="34012"/>
          <a:stretch/>
        </p:blipFill>
        <p:spPr>
          <a:xfrm>
            <a:off x="1321429" y="800100"/>
            <a:ext cx="6501142" cy="3908425"/>
          </a:xfrm>
          <a:prstGeom prst="rect">
            <a:avLst/>
          </a:prstGeom>
        </p:spPr>
      </p:pic>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The paste from word option will paste the content and keep all formatting, while removing unnecessary formatting codes.</a:t>
            </a:r>
            <a:endParaRPr lang="en-US" dirty="0"/>
          </a:p>
        </p:txBody>
      </p:sp>
      <p:sp>
        <p:nvSpPr>
          <p:cNvPr id="5" name="Rounded Rectangular Callout 4"/>
          <p:cNvSpPr/>
          <p:nvPr/>
        </p:nvSpPr>
        <p:spPr>
          <a:xfrm>
            <a:off x="6297932" y="2776787"/>
            <a:ext cx="2668269" cy="1954418"/>
          </a:xfrm>
          <a:prstGeom prst="wedgeRoundRectCallout">
            <a:avLst>
              <a:gd name="adj1" fmla="val 43144"/>
              <a:gd name="adj2" fmla="val 73847"/>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smtClean="0">
                <a:latin typeface="Calibri" panose="020F0502020204030204" pitchFamily="34" charset="0"/>
              </a:rPr>
              <a:t>To avoid </a:t>
            </a:r>
            <a:r>
              <a:rPr lang="en-US" dirty="0" smtClean="0">
                <a:latin typeface="Calibri" panose="020F0502020204030204" pitchFamily="34" charset="0"/>
              </a:rPr>
              <a:t>formatting problems, </a:t>
            </a:r>
            <a:r>
              <a:rPr lang="en-US" dirty="0">
                <a:latin typeface="Calibri" panose="020F0502020204030204" pitchFamily="34" charset="0"/>
              </a:rPr>
              <a:t>u</a:t>
            </a:r>
            <a:r>
              <a:rPr lang="en-US" dirty="0" smtClean="0">
                <a:latin typeface="Calibri" panose="020F0502020204030204" pitchFamily="34" charset="0"/>
              </a:rPr>
              <a:t>se </a:t>
            </a:r>
            <a:r>
              <a:rPr lang="en-US" dirty="0" smtClean="0">
                <a:latin typeface="Calibri" panose="020F0502020204030204" pitchFamily="34" charset="0"/>
              </a:rPr>
              <a:t>the paste from Word option when pasting from Word documents. </a:t>
            </a:r>
            <a:endParaRPr lang="en-US" dirty="0">
              <a:latin typeface="Calibri" panose="020F0502020204030204" pitchFamily="34" charset="0"/>
            </a:endParaRPr>
          </a:p>
        </p:txBody>
      </p:sp>
      <p:sp>
        <p:nvSpPr>
          <p:cNvPr id="8" name="Right Arrow 7"/>
          <p:cNvSpPr/>
          <p:nvPr/>
        </p:nvSpPr>
        <p:spPr>
          <a:xfrm rot="16200000" flipH="1">
            <a:off x="2683524" y="242300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31681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The paste plain text option will paste the text without any formatting. You can reformat the text in Flex Editor. This option is the safest. </a:t>
            </a:r>
            <a:endParaRPr lang="en-US" dirty="0"/>
          </a:p>
        </p:txBody>
      </p:sp>
      <p:pic>
        <p:nvPicPr>
          <p:cNvPr id="6" name="Content Placeholder 10"/>
          <p:cNvPicPr>
            <a:picLocks noGrp="1" noChangeAspect="1"/>
          </p:cNvPicPr>
          <p:nvPr>
            <p:ph idx="1"/>
          </p:nvPr>
        </p:nvPicPr>
        <p:blipFill rotWithShape="1">
          <a:blip r:embed="rId2"/>
          <a:srcRect l="-43" t="3745" r="37800" b="34012"/>
          <a:stretch/>
        </p:blipFill>
        <p:spPr>
          <a:xfrm>
            <a:off x="1321429" y="800100"/>
            <a:ext cx="6501142" cy="3908425"/>
          </a:xfrm>
          <a:prstGeom prst="rect">
            <a:avLst/>
          </a:prstGeom>
        </p:spPr>
      </p:pic>
      <p:sp>
        <p:nvSpPr>
          <p:cNvPr id="7" name="Right Arrow 6"/>
          <p:cNvSpPr/>
          <p:nvPr/>
        </p:nvSpPr>
        <p:spPr>
          <a:xfrm rot="16200000" flipH="1">
            <a:off x="2866404" y="242300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40909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To create a link to another page, or external website first type </a:t>
            </a:r>
            <a:r>
              <a:rPr lang="en-US" dirty="0" smtClean="0"/>
              <a:t>the link title in the white space. </a:t>
            </a:r>
            <a:endParaRPr lang="en-US" dirty="0"/>
          </a:p>
        </p:txBody>
      </p:sp>
      <p:pic>
        <p:nvPicPr>
          <p:cNvPr id="6" name="Content Placeholder 5"/>
          <p:cNvPicPr>
            <a:picLocks noGrp="1" noChangeAspect="1"/>
          </p:cNvPicPr>
          <p:nvPr>
            <p:ph idx="1"/>
          </p:nvPr>
        </p:nvPicPr>
        <p:blipFill rotWithShape="1">
          <a:blip r:embed="rId2"/>
          <a:srcRect r="30781" b="30781"/>
          <a:stretch/>
        </p:blipFill>
        <p:spPr>
          <a:xfrm>
            <a:off x="1321429" y="800100"/>
            <a:ext cx="6501142" cy="3908425"/>
          </a:xfrm>
          <a:prstGeom prst="rect">
            <a:avLst/>
          </a:prstGeom>
        </p:spPr>
      </p:pic>
      <p:sp>
        <p:nvSpPr>
          <p:cNvPr id="5" name="Right Arrow 4"/>
          <p:cNvSpPr/>
          <p:nvPr/>
        </p:nvSpPr>
        <p:spPr>
          <a:xfrm rot="10800000" flipH="1">
            <a:off x="920116" y="388604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811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Highlight the text and click the insert link button. </a:t>
            </a:r>
            <a:endParaRPr lang="en-US" dirty="0"/>
          </a:p>
        </p:txBody>
      </p:sp>
      <p:pic>
        <p:nvPicPr>
          <p:cNvPr id="7" name="Content Placeholder 6"/>
          <p:cNvPicPr>
            <a:picLocks noGrp="1" noChangeAspect="1"/>
          </p:cNvPicPr>
          <p:nvPr>
            <p:ph idx="1"/>
          </p:nvPr>
        </p:nvPicPr>
        <p:blipFill rotWithShape="1">
          <a:blip r:embed="rId2"/>
          <a:srcRect r="28910" b="28910"/>
          <a:stretch/>
        </p:blipFill>
        <p:spPr>
          <a:xfrm>
            <a:off x="1321429" y="800100"/>
            <a:ext cx="6501142" cy="3908425"/>
          </a:xfrm>
          <a:prstGeom prst="rect">
            <a:avLst/>
          </a:prstGeom>
        </p:spPr>
      </p:pic>
      <p:sp>
        <p:nvSpPr>
          <p:cNvPr id="5" name="Right Arrow 4"/>
          <p:cNvSpPr/>
          <p:nvPr/>
        </p:nvSpPr>
        <p:spPr>
          <a:xfrm rot="5400000" flipH="1">
            <a:off x="2352054" y="370316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3935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To link to an existing LCS page, use the your site option. Navigate to the page using the drop down menus.   </a:t>
            </a:r>
            <a:endParaRPr lang="en-US" dirty="0"/>
          </a:p>
        </p:txBody>
      </p:sp>
      <p:pic>
        <p:nvPicPr>
          <p:cNvPr id="5" name="Content Placeholder 4"/>
          <p:cNvPicPr>
            <a:picLocks noGrp="1" noChangeAspect="1"/>
          </p:cNvPicPr>
          <p:nvPr>
            <p:ph idx="1"/>
          </p:nvPr>
        </p:nvPicPr>
        <p:blipFill>
          <a:blip r:embed="rId2"/>
          <a:stretch>
            <a:fillRect/>
          </a:stretch>
        </p:blipFill>
        <p:spPr>
          <a:xfrm>
            <a:off x="1321429" y="800100"/>
            <a:ext cx="6501142" cy="3908425"/>
          </a:xfrm>
          <a:prstGeom prst="rect">
            <a:avLst/>
          </a:prstGeom>
        </p:spPr>
      </p:pic>
      <p:sp>
        <p:nvSpPr>
          <p:cNvPr id="6" name="Right Arrow 5"/>
          <p:cNvSpPr/>
          <p:nvPr/>
        </p:nvSpPr>
        <p:spPr>
          <a:xfrm rot="10800000" flipH="1">
            <a:off x="1689114" y="138287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Rectangle 6"/>
          <p:cNvSpPr/>
          <p:nvPr/>
        </p:nvSpPr>
        <p:spPr>
          <a:xfrm>
            <a:off x="3836990" y="1485264"/>
            <a:ext cx="2895280" cy="1692276"/>
          </a:xfrm>
          <a:prstGeom prst="rect">
            <a:avLst/>
          </a:prstGeom>
          <a:solidFill>
            <a:srgbClr val="FF151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7107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To link to an email address, choose the Email Address option and enter the email address in the Email Address field. </a:t>
            </a:r>
            <a:endParaRPr lang="en-US" dirty="0"/>
          </a:p>
        </p:txBody>
      </p:sp>
      <p:pic>
        <p:nvPicPr>
          <p:cNvPr id="7" name="Content Placeholder 6"/>
          <p:cNvPicPr>
            <a:picLocks noGrp="1" noChangeAspect="1"/>
          </p:cNvPicPr>
          <p:nvPr>
            <p:ph idx="1"/>
          </p:nvPr>
        </p:nvPicPr>
        <p:blipFill>
          <a:blip r:embed="rId2"/>
          <a:stretch>
            <a:fillRect/>
          </a:stretch>
        </p:blipFill>
        <p:spPr>
          <a:xfrm>
            <a:off x="1321429" y="800100"/>
            <a:ext cx="6501142" cy="3908425"/>
          </a:xfrm>
          <a:prstGeom prst="rect">
            <a:avLst/>
          </a:prstGeom>
        </p:spPr>
      </p:pic>
      <p:sp>
        <p:nvSpPr>
          <p:cNvPr id="5" name="Right Arrow 4"/>
          <p:cNvSpPr/>
          <p:nvPr/>
        </p:nvSpPr>
        <p:spPr>
          <a:xfrm rot="10800000" flipH="1">
            <a:off x="1666254" y="162290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0323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To link to an external website, choose the Web Address option and enter the </a:t>
            </a:r>
            <a:r>
              <a:rPr lang="en-US" dirty="0" err="1" smtClean="0"/>
              <a:t>url</a:t>
            </a:r>
            <a:r>
              <a:rPr lang="en-US" dirty="0" smtClean="0"/>
              <a:t> in the web address field.  </a:t>
            </a:r>
            <a:endParaRPr lang="en-US" dirty="0"/>
          </a:p>
        </p:txBody>
      </p:sp>
      <p:pic>
        <p:nvPicPr>
          <p:cNvPr id="8" name="Content Placeholder 7"/>
          <p:cNvPicPr>
            <a:picLocks noGrp="1" noChangeAspect="1"/>
          </p:cNvPicPr>
          <p:nvPr>
            <p:ph idx="1"/>
          </p:nvPr>
        </p:nvPicPr>
        <p:blipFill>
          <a:blip r:embed="rId2"/>
          <a:stretch>
            <a:fillRect/>
          </a:stretch>
        </p:blipFill>
        <p:spPr>
          <a:xfrm>
            <a:off x="1321429" y="800100"/>
            <a:ext cx="6501142" cy="3908425"/>
          </a:xfrm>
          <a:prstGeom prst="rect">
            <a:avLst/>
          </a:prstGeom>
        </p:spPr>
      </p:pic>
      <p:sp>
        <p:nvSpPr>
          <p:cNvPr id="5" name="Right Arrow 4"/>
          <p:cNvSpPr/>
          <p:nvPr/>
        </p:nvSpPr>
        <p:spPr>
          <a:xfrm rot="10800000" flipH="1">
            <a:off x="1643394" y="192008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1530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Click the insert link button to create the link.</a:t>
            </a:r>
            <a:endParaRPr lang="en-US" dirty="0"/>
          </a:p>
        </p:txBody>
      </p:sp>
      <p:pic>
        <p:nvPicPr>
          <p:cNvPr id="8" name="Content Placeholder 7"/>
          <p:cNvPicPr>
            <a:picLocks noGrp="1" noChangeAspect="1"/>
          </p:cNvPicPr>
          <p:nvPr>
            <p:ph idx="1"/>
          </p:nvPr>
        </p:nvPicPr>
        <p:blipFill>
          <a:blip r:embed="rId2"/>
          <a:stretch>
            <a:fillRect/>
          </a:stretch>
        </p:blipFill>
        <p:spPr>
          <a:xfrm>
            <a:off x="1321429" y="800100"/>
            <a:ext cx="6501142" cy="3908425"/>
          </a:xfrm>
          <a:prstGeom prst="rect">
            <a:avLst/>
          </a:prstGeom>
        </p:spPr>
      </p:pic>
      <p:sp>
        <p:nvSpPr>
          <p:cNvPr id="5" name="Right Arrow 4"/>
          <p:cNvSpPr/>
          <p:nvPr/>
        </p:nvSpPr>
        <p:spPr>
          <a:xfrm rot="5400000" flipH="1">
            <a:off x="2272044" y="355457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4823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To remove a link, highlight the link and click the remove link button.</a:t>
            </a:r>
            <a:endParaRPr lang="en-US" dirty="0"/>
          </a:p>
        </p:txBody>
      </p:sp>
      <p:pic>
        <p:nvPicPr>
          <p:cNvPr id="5" name="Content Placeholder 4"/>
          <p:cNvPicPr>
            <a:picLocks noGrp="1" noChangeAspect="1"/>
          </p:cNvPicPr>
          <p:nvPr>
            <p:ph idx="1"/>
          </p:nvPr>
        </p:nvPicPr>
        <p:blipFill rotWithShape="1">
          <a:blip r:embed="rId2"/>
          <a:srcRect r="31611" b="31611"/>
          <a:stretch/>
        </p:blipFill>
        <p:spPr>
          <a:xfrm>
            <a:off x="1321429" y="800100"/>
            <a:ext cx="6501142" cy="3908425"/>
          </a:xfrm>
          <a:prstGeom prst="rect">
            <a:avLst/>
          </a:prstGeom>
        </p:spPr>
      </p:pic>
      <p:sp>
        <p:nvSpPr>
          <p:cNvPr id="7" name="Rounded Rectangular Callout 6"/>
          <p:cNvSpPr/>
          <p:nvPr/>
        </p:nvSpPr>
        <p:spPr>
          <a:xfrm>
            <a:off x="5511801" y="2867891"/>
            <a:ext cx="3632199" cy="1692044"/>
          </a:xfrm>
          <a:prstGeom prst="wedgeRoundRectCallout">
            <a:avLst>
              <a:gd name="adj1" fmla="val 44062"/>
              <a:gd name="adj2" fmla="val 73171"/>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smtClean="0">
                <a:latin typeface="Calibri" panose="020F0502020204030204" pitchFamily="34" charset="0"/>
              </a:rPr>
              <a:t>The best way to edit an existing link is to remove the link with the remove link button. Then recreate the link with the insert link button.</a:t>
            </a:r>
            <a:endParaRPr lang="en-US" dirty="0">
              <a:latin typeface="Calibri" panose="020F0502020204030204" pitchFamily="34" charset="0"/>
            </a:endParaRPr>
          </a:p>
        </p:txBody>
      </p:sp>
      <p:sp>
        <p:nvSpPr>
          <p:cNvPr id="6" name="Right Arrow 5"/>
          <p:cNvSpPr/>
          <p:nvPr/>
        </p:nvSpPr>
        <p:spPr>
          <a:xfrm rot="5400000" flipH="1">
            <a:off x="2786394" y="3831764"/>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979970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Site Manager Overview</a:t>
            </a:r>
            <a:endParaRPr lang="en-US" dirty="0"/>
          </a:p>
        </p:txBody>
      </p:sp>
      <p:sp>
        <p:nvSpPr>
          <p:cNvPr id="4" name="Text Placeholder 3"/>
          <p:cNvSpPr>
            <a:spLocks noGrp="1"/>
          </p:cNvSpPr>
          <p:nvPr>
            <p:ph type="body" sz="quarter" idx="10"/>
          </p:nvPr>
        </p:nvSpPr>
        <p:spPr/>
        <p:txBody>
          <a:bodyPr/>
          <a:lstStyle/>
          <a:p>
            <a:r>
              <a:rPr lang="en-US" dirty="0" smtClean="0"/>
              <a:t>The Section Workspace is </a:t>
            </a:r>
            <a:r>
              <a:rPr lang="en-US" dirty="0"/>
              <a:t>your work canvas. Click a tab (</a:t>
            </a:r>
            <a:r>
              <a:rPr lang="en-US" b="1" dirty="0"/>
              <a:t>Summary</a:t>
            </a:r>
            <a:r>
              <a:rPr lang="en-US" dirty="0"/>
              <a:t>, </a:t>
            </a:r>
            <a:r>
              <a:rPr lang="en-US" b="1" dirty="0"/>
              <a:t>Tools</a:t>
            </a:r>
            <a:r>
              <a:rPr lang="en-US" dirty="0"/>
              <a:t>, </a:t>
            </a:r>
            <a:r>
              <a:rPr lang="en-US" b="1" dirty="0"/>
              <a:t>Editors &amp; Viewers</a:t>
            </a:r>
            <a:r>
              <a:rPr lang="en-US" dirty="0"/>
              <a:t>, </a:t>
            </a:r>
            <a:r>
              <a:rPr lang="en-US" b="1" dirty="0"/>
              <a:t>Statistics </a:t>
            </a:r>
            <a:r>
              <a:rPr lang="en-US" dirty="0"/>
              <a:t>and </a:t>
            </a:r>
            <a:r>
              <a:rPr lang="en-US" b="1" dirty="0"/>
              <a:t>How Do I…?</a:t>
            </a:r>
            <a:r>
              <a:rPr lang="en-US" dirty="0"/>
              <a:t>) to see options for it. Note that you will find your pages on the </a:t>
            </a:r>
            <a:r>
              <a:rPr lang="en-US" b="1" dirty="0"/>
              <a:t>Summary </a:t>
            </a:r>
            <a:r>
              <a:rPr lang="en-US" dirty="0"/>
              <a:t>tab. </a:t>
            </a:r>
          </a:p>
          <a:p>
            <a:endParaRPr lang="en-US" dirty="0"/>
          </a:p>
        </p:txBody>
      </p:sp>
      <p:sp>
        <p:nvSpPr>
          <p:cNvPr id="6" name="Right Arrow 5"/>
          <p:cNvSpPr/>
          <p:nvPr/>
        </p:nvSpPr>
        <p:spPr>
          <a:xfrm rot="10800000" flipH="1">
            <a:off x="565784" y="336042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Rectangle 1"/>
          <p:cNvSpPr/>
          <p:nvPr/>
        </p:nvSpPr>
        <p:spPr>
          <a:xfrm>
            <a:off x="1299830" y="2754314"/>
            <a:ext cx="3077860" cy="1811497"/>
          </a:xfrm>
          <a:prstGeom prst="rect">
            <a:avLst/>
          </a:prstGeom>
          <a:solidFill>
            <a:srgbClr val="FF151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8509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To insert a file as a link in Flex Editor, click the Insert File Link button. </a:t>
            </a:r>
            <a:endParaRPr lang="en-US" dirty="0"/>
          </a:p>
        </p:txBody>
      </p:sp>
      <p:pic>
        <p:nvPicPr>
          <p:cNvPr id="6" name="Content Placeholder 5"/>
          <p:cNvPicPr>
            <a:picLocks noGrp="1" noChangeAspect="1"/>
          </p:cNvPicPr>
          <p:nvPr>
            <p:ph idx="1"/>
          </p:nvPr>
        </p:nvPicPr>
        <p:blipFill rotWithShape="1">
          <a:blip r:embed="rId2"/>
          <a:srcRect r="33083" b="33083"/>
          <a:stretch/>
        </p:blipFill>
        <p:spPr>
          <a:xfrm>
            <a:off x="1321429" y="800100"/>
            <a:ext cx="6501142" cy="3908425"/>
          </a:xfrm>
          <a:prstGeom prst="rect">
            <a:avLst/>
          </a:prstGeom>
        </p:spPr>
      </p:pic>
      <p:sp>
        <p:nvSpPr>
          <p:cNvPr id="5" name="Right Arrow 4"/>
          <p:cNvSpPr/>
          <p:nvPr/>
        </p:nvSpPr>
        <p:spPr>
          <a:xfrm rot="5400000" flipH="1">
            <a:off x="1620534" y="358886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3782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You can upload a new file from your computer, or link to a file that you have already uploaded. </a:t>
            </a:r>
            <a:endParaRPr lang="en-US" dirty="0"/>
          </a:p>
        </p:txBody>
      </p:sp>
      <p:pic>
        <p:nvPicPr>
          <p:cNvPr id="5" name="Content Placeholder 4"/>
          <p:cNvPicPr>
            <a:picLocks noGrp="1" noChangeAspect="1"/>
          </p:cNvPicPr>
          <p:nvPr>
            <p:ph idx="1"/>
          </p:nvPr>
        </p:nvPicPr>
        <p:blipFill>
          <a:blip r:embed="rId2"/>
          <a:stretch>
            <a:fillRect/>
          </a:stretch>
        </p:blipFill>
        <p:spPr>
          <a:xfrm>
            <a:off x="1321429" y="800100"/>
            <a:ext cx="6501142" cy="3908425"/>
          </a:xfrm>
          <a:prstGeom prst="rect">
            <a:avLst/>
          </a:prstGeom>
        </p:spPr>
      </p:pic>
      <p:sp>
        <p:nvSpPr>
          <p:cNvPr id="6" name="Right Arrow 5"/>
          <p:cNvSpPr/>
          <p:nvPr/>
        </p:nvSpPr>
        <p:spPr>
          <a:xfrm rot="10800000" flipH="1">
            <a:off x="1689114" y="133715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97536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To upload a new file, choose the Upload File option. Click browse to locate the file on your computer. </a:t>
            </a:r>
            <a:endParaRPr lang="en-US" dirty="0"/>
          </a:p>
        </p:txBody>
      </p:sp>
      <p:pic>
        <p:nvPicPr>
          <p:cNvPr id="5" name="Content Placeholder 4"/>
          <p:cNvPicPr>
            <a:picLocks noGrp="1" noChangeAspect="1"/>
          </p:cNvPicPr>
          <p:nvPr>
            <p:ph idx="1"/>
          </p:nvPr>
        </p:nvPicPr>
        <p:blipFill>
          <a:blip r:embed="rId2"/>
          <a:stretch>
            <a:fillRect/>
          </a:stretch>
        </p:blipFill>
        <p:spPr>
          <a:xfrm>
            <a:off x="1321429" y="800100"/>
            <a:ext cx="6501142" cy="3908425"/>
          </a:xfrm>
          <a:prstGeom prst="rect">
            <a:avLst/>
          </a:prstGeom>
        </p:spPr>
      </p:pic>
      <p:sp>
        <p:nvSpPr>
          <p:cNvPr id="6" name="Right Arrow 5"/>
          <p:cNvSpPr/>
          <p:nvPr/>
        </p:nvSpPr>
        <p:spPr>
          <a:xfrm rot="10800000" flipH="1">
            <a:off x="1689114" y="138287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Right Arrow 6"/>
          <p:cNvSpPr/>
          <p:nvPr/>
        </p:nvSpPr>
        <p:spPr>
          <a:xfrm rot="5400000" flipH="1">
            <a:off x="4755842" y="1874363"/>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6369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To use a previously uploaded file, choose the existing file option and locate the file using the drop down menus.</a:t>
            </a:r>
            <a:endParaRPr lang="en-US" dirty="0"/>
          </a:p>
        </p:txBody>
      </p:sp>
      <p:pic>
        <p:nvPicPr>
          <p:cNvPr id="6" name="Content Placeholder 5"/>
          <p:cNvPicPr>
            <a:picLocks noGrp="1" noChangeAspect="1"/>
          </p:cNvPicPr>
          <p:nvPr>
            <p:ph idx="1"/>
          </p:nvPr>
        </p:nvPicPr>
        <p:blipFill>
          <a:blip r:embed="rId2"/>
          <a:stretch>
            <a:fillRect/>
          </a:stretch>
        </p:blipFill>
        <p:spPr>
          <a:xfrm>
            <a:off x="1321429" y="800100"/>
            <a:ext cx="6501142" cy="3908425"/>
          </a:xfrm>
          <a:prstGeom prst="rect">
            <a:avLst/>
          </a:prstGeom>
        </p:spPr>
      </p:pic>
      <p:sp>
        <p:nvSpPr>
          <p:cNvPr id="5" name="Right Arrow 4"/>
          <p:cNvSpPr/>
          <p:nvPr/>
        </p:nvSpPr>
        <p:spPr>
          <a:xfrm rot="10800000" flipH="1">
            <a:off x="1506234" y="163433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535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Click the continue button when you have uploaded or selected your file. </a:t>
            </a:r>
            <a:endParaRPr lang="en-US" dirty="0"/>
          </a:p>
        </p:txBody>
      </p:sp>
      <p:pic>
        <p:nvPicPr>
          <p:cNvPr id="5" name="Content Placeholder 4"/>
          <p:cNvPicPr>
            <a:picLocks noGrp="1" noChangeAspect="1"/>
          </p:cNvPicPr>
          <p:nvPr>
            <p:ph idx="1"/>
          </p:nvPr>
        </p:nvPicPr>
        <p:blipFill>
          <a:blip r:embed="rId2"/>
          <a:stretch>
            <a:fillRect/>
          </a:stretch>
        </p:blipFill>
        <p:spPr>
          <a:xfrm>
            <a:off x="1321429" y="800100"/>
            <a:ext cx="6501142" cy="3908425"/>
          </a:xfrm>
          <a:prstGeom prst="rect">
            <a:avLst/>
          </a:prstGeom>
        </p:spPr>
      </p:pic>
      <p:sp>
        <p:nvSpPr>
          <p:cNvPr id="6" name="Rounded Rectangular Callout 5"/>
          <p:cNvSpPr/>
          <p:nvPr/>
        </p:nvSpPr>
        <p:spPr>
          <a:xfrm>
            <a:off x="177801" y="2867891"/>
            <a:ext cx="3632199" cy="1692044"/>
          </a:xfrm>
          <a:prstGeom prst="wedgeRoundRectCallout">
            <a:avLst>
              <a:gd name="adj1" fmla="val -39959"/>
              <a:gd name="adj2" fmla="val 65065"/>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smtClean="0">
                <a:latin typeface="Calibri" panose="020F0502020204030204" pitchFamily="34" charset="0"/>
              </a:rPr>
              <a:t>If you have multiple files to upload, use the File Library app. The File Library app was designed to manage a list of files.</a:t>
            </a:r>
            <a:endParaRPr lang="en-US" dirty="0">
              <a:latin typeface="Calibri" panose="020F0502020204030204" pitchFamily="34" charset="0"/>
            </a:endParaRPr>
          </a:p>
        </p:txBody>
      </p:sp>
      <p:sp>
        <p:nvSpPr>
          <p:cNvPr id="7" name="Right Arrow 6"/>
          <p:cNvSpPr/>
          <p:nvPr/>
        </p:nvSpPr>
        <p:spPr>
          <a:xfrm rot="10800000" flipH="1">
            <a:off x="1626877" y="2262101"/>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53824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To insert a picture, click the Insert Picture Button.</a:t>
            </a:r>
            <a:endParaRPr lang="en-US" dirty="0"/>
          </a:p>
        </p:txBody>
      </p:sp>
      <p:pic>
        <p:nvPicPr>
          <p:cNvPr id="7" name="Content Placeholder 6"/>
          <p:cNvPicPr>
            <a:picLocks noGrp="1" noChangeAspect="1"/>
          </p:cNvPicPr>
          <p:nvPr>
            <p:ph idx="1"/>
          </p:nvPr>
        </p:nvPicPr>
        <p:blipFill rotWithShape="1">
          <a:blip r:embed="rId2"/>
          <a:srcRect r="34114" b="34115"/>
          <a:stretch/>
        </p:blipFill>
        <p:spPr>
          <a:xfrm>
            <a:off x="1321429" y="800100"/>
            <a:ext cx="6501142" cy="3908425"/>
          </a:xfrm>
          <a:prstGeom prst="rect">
            <a:avLst/>
          </a:prstGeom>
        </p:spPr>
      </p:pic>
      <p:sp>
        <p:nvSpPr>
          <p:cNvPr id="5" name="Right Arrow 4"/>
          <p:cNvSpPr/>
          <p:nvPr/>
        </p:nvSpPr>
        <p:spPr>
          <a:xfrm rot="5400000" flipH="1">
            <a:off x="1471944" y="365744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71963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You may upload a new image, or you use an image that you previously uploaded. </a:t>
            </a:r>
            <a:endParaRPr lang="en-US" dirty="0"/>
          </a:p>
        </p:txBody>
      </p:sp>
      <p:pic>
        <p:nvPicPr>
          <p:cNvPr id="6" name="Content Placeholder 5"/>
          <p:cNvPicPr>
            <a:picLocks noGrp="1" noChangeAspect="1"/>
          </p:cNvPicPr>
          <p:nvPr>
            <p:ph idx="1"/>
          </p:nvPr>
        </p:nvPicPr>
        <p:blipFill>
          <a:blip r:embed="rId2"/>
          <a:stretch>
            <a:fillRect/>
          </a:stretch>
        </p:blipFill>
        <p:spPr>
          <a:xfrm>
            <a:off x="1321429" y="800100"/>
            <a:ext cx="6501142" cy="3908425"/>
          </a:xfrm>
          <a:prstGeom prst="rect">
            <a:avLst/>
          </a:prstGeom>
        </p:spPr>
      </p:pic>
    </p:spTree>
    <p:extLst>
      <p:ext uri="{BB962C8B-B14F-4D97-AF65-F5344CB8AC3E}">
        <p14:creationId xmlns:p14="http://schemas.microsoft.com/office/powerpoint/2010/main" val="1703327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To upload a new image, select the Upload Image option. Click the browse button to locate the file on your computer. Choose a size for your image and click continue. </a:t>
            </a:r>
          </a:p>
        </p:txBody>
      </p:sp>
      <p:pic>
        <p:nvPicPr>
          <p:cNvPr id="6" name="Content Placeholder 5"/>
          <p:cNvPicPr>
            <a:picLocks noGrp="1" noChangeAspect="1"/>
          </p:cNvPicPr>
          <p:nvPr>
            <p:ph idx="1"/>
          </p:nvPr>
        </p:nvPicPr>
        <p:blipFill>
          <a:blip r:embed="rId2"/>
          <a:stretch>
            <a:fillRect/>
          </a:stretch>
        </p:blipFill>
        <p:spPr>
          <a:xfrm>
            <a:off x="1321429" y="800100"/>
            <a:ext cx="6501142" cy="3908425"/>
          </a:xfrm>
          <a:prstGeom prst="rect">
            <a:avLst/>
          </a:prstGeom>
        </p:spPr>
      </p:pic>
      <p:sp>
        <p:nvSpPr>
          <p:cNvPr id="5" name="Right Arrow 4"/>
          <p:cNvSpPr/>
          <p:nvPr/>
        </p:nvSpPr>
        <p:spPr>
          <a:xfrm rot="10800000" flipH="1">
            <a:off x="1689114" y="138287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Right Arrow 6"/>
          <p:cNvSpPr/>
          <p:nvPr/>
        </p:nvSpPr>
        <p:spPr>
          <a:xfrm rot="10800000">
            <a:off x="5133354" y="1451296"/>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Right Arrow 7"/>
          <p:cNvSpPr/>
          <p:nvPr/>
        </p:nvSpPr>
        <p:spPr>
          <a:xfrm rot="16200000">
            <a:off x="5866137" y="3831764"/>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0988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You must give the image an Alternative Text (description). This text is used by screen readers for the visually impaired. </a:t>
            </a:r>
          </a:p>
        </p:txBody>
      </p:sp>
      <p:pic>
        <p:nvPicPr>
          <p:cNvPr id="5" name="Content Placeholder 4"/>
          <p:cNvPicPr>
            <a:picLocks noGrp="1" noChangeAspect="1"/>
          </p:cNvPicPr>
          <p:nvPr>
            <p:ph idx="1"/>
          </p:nvPr>
        </p:nvPicPr>
        <p:blipFill>
          <a:blip r:embed="rId2"/>
          <a:stretch>
            <a:fillRect/>
          </a:stretch>
        </p:blipFill>
        <p:spPr>
          <a:xfrm>
            <a:off x="1321429" y="800100"/>
            <a:ext cx="6501142" cy="3908425"/>
          </a:xfrm>
          <a:prstGeom prst="rect">
            <a:avLst/>
          </a:prstGeom>
        </p:spPr>
      </p:pic>
      <p:sp>
        <p:nvSpPr>
          <p:cNvPr id="6" name="Right Arrow 5"/>
          <p:cNvSpPr/>
          <p:nvPr/>
        </p:nvSpPr>
        <p:spPr>
          <a:xfrm rot="10800000" flipH="1" flipV="1">
            <a:off x="1704354" y="1702756"/>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6729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sz="2700" dirty="0" smtClean="0"/>
              <a:t>The Alignment option allows you to position the image on the left side, or right side of the screen. Text will wrap around the image. If you do not set an alignment text will not wrap around the image. The text will appear below the image.</a:t>
            </a:r>
          </a:p>
        </p:txBody>
      </p:sp>
      <p:pic>
        <p:nvPicPr>
          <p:cNvPr id="5" name="Content Placeholder 4"/>
          <p:cNvPicPr>
            <a:picLocks noGrp="1" noChangeAspect="1"/>
          </p:cNvPicPr>
          <p:nvPr>
            <p:ph idx="1"/>
          </p:nvPr>
        </p:nvPicPr>
        <p:blipFill>
          <a:blip r:embed="rId2"/>
          <a:stretch>
            <a:fillRect/>
          </a:stretch>
        </p:blipFill>
        <p:spPr>
          <a:xfrm>
            <a:off x="1321429" y="800100"/>
            <a:ext cx="6501142" cy="3908425"/>
          </a:xfrm>
          <a:prstGeom prst="rect">
            <a:avLst/>
          </a:prstGeom>
        </p:spPr>
      </p:pic>
      <p:sp>
        <p:nvSpPr>
          <p:cNvPr id="6" name="Right Arrow 5"/>
          <p:cNvSpPr/>
          <p:nvPr/>
        </p:nvSpPr>
        <p:spPr>
          <a:xfrm rot="10800000" flipH="1">
            <a:off x="1658634" y="2651446"/>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36485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Section Workspace: Summary Tab</a:t>
            </a:r>
            <a:endParaRPr lang="en-US" dirty="0"/>
          </a:p>
        </p:txBody>
      </p:sp>
      <p:sp>
        <p:nvSpPr>
          <p:cNvPr id="4" name="Text Placeholder 3"/>
          <p:cNvSpPr>
            <a:spLocks noGrp="1"/>
          </p:cNvSpPr>
          <p:nvPr>
            <p:ph type="body" sz="quarter" idx="10"/>
          </p:nvPr>
        </p:nvSpPr>
        <p:spPr/>
        <p:txBody>
          <a:bodyPr/>
          <a:lstStyle/>
          <a:p>
            <a:r>
              <a:rPr lang="en-US" sz="2000" dirty="0"/>
              <a:t>The majority of your work will be completed on the Summary Tab where you can … </a:t>
            </a:r>
          </a:p>
        </p:txBody>
      </p:sp>
      <p:sp>
        <p:nvSpPr>
          <p:cNvPr id="6" name="Right Arrow 5"/>
          <p:cNvSpPr/>
          <p:nvPr/>
        </p:nvSpPr>
        <p:spPr>
          <a:xfrm rot="5400000" flipH="1">
            <a:off x="1274444" y="1688955"/>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988776591"/>
              </p:ext>
            </p:extLst>
          </p:nvPr>
        </p:nvGraphicFramePr>
        <p:xfrm>
          <a:off x="300993" y="5328605"/>
          <a:ext cx="8665209" cy="1100137"/>
        </p:xfrm>
        <a:graphic>
          <a:graphicData uri="http://schemas.openxmlformats.org/drawingml/2006/table">
            <a:tbl>
              <a:tblPr firstRow="1" bandRow="1">
                <a:tableStyleId>{2D5ABB26-0587-4C30-8999-92F81FD0307C}</a:tableStyleId>
              </a:tblPr>
              <a:tblGrid>
                <a:gridCol w="2888403"/>
                <a:gridCol w="2888403"/>
                <a:gridCol w="2888403"/>
              </a:tblGrid>
              <a:tr h="370840">
                <a:tc>
                  <a:txBody>
                    <a:bodyPr/>
                    <a:lstStyle/>
                    <a:p>
                      <a:pPr marL="285750" indent="-285750">
                        <a:buFont typeface="Arial" panose="020B0604020202020204" pitchFamily="34" charset="0"/>
                        <a:buChar char="•"/>
                      </a:pPr>
                      <a:r>
                        <a:rPr lang="en-US" sz="1600" dirty="0" smtClean="0">
                          <a:solidFill>
                            <a:schemeClr val="bg1"/>
                          </a:solidFill>
                          <a:latin typeface="Calibri" panose="020F0502020204030204" pitchFamily="34" charset="0"/>
                        </a:rPr>
                        <a:t>Add, edit,</a:t>
                      </a:r>
                      <a:r>
                        <a:rPr lang="en-US" sz="1600" baseline="0" dirty="0" smtClean="0">
                          <a:solidFill>
                            <a:schemeClr val="bg1"/>
                          </a:solidFill>
                          <a:latin typeface="Calibri" panose="020F0502020204030204" pitchFamily="34" charset="0"/>
                        </a:rPr>
                        <a:t> and remove pages</a:t>
                      </a:r>
                      <a:endParaRPr lang="en-US" sz="1600" dirty="0">
                        <a:solidFill>
                          <a:schemeClr val="bg1"/>
                        </a:solidFill>
                        <a:latin typeface="Calibri" panose="020F0502020204030204" pitchFamily="34" charset="0"/>
                      </a:endParaRPr>
                    </a:p>
                  </a:txBody>
                  <a:tcPr/>
                </a:tc>
                <a:tc>
                  <a:txBody>
                    <a:bodyPr/>
                    <a:lstStyle/>
                    <a:p>
                      <a:pPr marL="285750" indent="-285750">
                        <a:buFont typeface="Arial" panose="020B0604020202020204" pitchFamily="34" charset="0"/>
                        <a:buChar char="•"/>
                      </a:pPr>
                      <a:r>
                        <a:rPr lang="en-US" sz="1600" dirty="0" smtClean="0">
                          <a:solidFill>
                            <a:schemeClr val="bg1"/>
                          </a:solidFill>
                          <a:latin typeface="Calibri" panose="020F0502020204030204" pitchFamily="34" charset="0"/>
                        </a:rPr>
                        <a:t>Set page options</a:t>
                      </a:r>
                      <a:endParaRPr lang="en-US" sz="1600" dirty="0">
                        <a:solidFill>
                          <a:schemeClr val="bg1"/>
                        </a:solidFill>
                        <a:latin typeface="Calibri" panose="020F0502020204030204" pitchFamily="34" charset="0"/>
                      </a:endParaRPr>
                    </a:p>
                  </a:txBody>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solidFill>
                            <a:schemeClr val="bg1"/>
                          </a:solidFill>
                          <a:latin typeface="Calibri" panose="020F0502020204030204" pitchFamily="34" charset="0"/>
                        </a:rPr>
                        <a:t>Rename and organize pages</a:t>
                      </a:r>
                      <a:endParaRPr lang="en-US" sz="1600" dirty="0">
                        <a:solidFill>
                          <a:schemeClr val="bg1"/>
                        </a:solidFill>
                        <a:latin typeface="Calibri" panose="020F0502020204030204" pitchFamily="34" charset="0"/>
                      </a:endParaRPr>
                    </a:p>
                  </a:txBody>
                  <a:tcPr/>
                </a:tc>
              </a:tr>
              <a:tr h="358457">
                <a:tc>
                  <a:txBody>
                    <a:bodyPr/>
                    <a:lstStyle/>
                    <a:p>
                      <a:pPr marL="285750" indent="-285750">
                        <a:buFont typeface="Arial" panose="020B0604020202020204" pitchFamily="34" charset="0"/>
                        <a:buChar char="•"/>
                      </a:pPr>
                      <a:r>
                        <a:rPr lang="en-US" sz="1600" dirty="0" smtClean="0">
                          <a:solidFill>
                            <a:schemeClr val="bg1"/>
                          </a:solidFill>
                          <a:latin typeface="Calibri" panose="020F0502020204030204" pitchFamily="34" charset="0"/>
                        </a:rPr>
                        <a:t>Change the status of a page</a:t>
                      </a:r>
                      <a:endParaRPr lang="en-US" sz="1600" dirty="0">
                        <a:solidFill>
                          <a:schemeClr val="bg1"/>
                        </a:solidFill>
                        <a:latin typeface="Calibri" panose="020F0502020204030204" pitchFamily="34" charset="0"/>
                      </a:endParaRPr>
                    </a:p>
                  </a:txBody>
                  <a:tcPr/>
                </a:tc>
                <a:tc>
                  <a:txBody>
                    <a:bodyPr/>
                    <a:lstStyle/>
                    <a:p>
                      <a:pPr marL="285750" indent="-285750">
                        <a:buFont typeface="Arial" panose="020B0604020202020204" pitchFamily="34" charset="0"/>
                        <a:buChar char="•"/>
                      </a:pPr>
                      <a:r>
                        <a:rPr lang="en-US" sz="1600" dirty="0" smtClean="0">
                          <a:solidFill>
                            <a:schemeClr val="bg1"/>
                          </a:solidFill>
                          <a:latin typeface="Calibri" panose="020F0502020204030204" pitchFamily="34" charset="0"/>
                        </a:rPr>
                        <a:t>Set viewers for a page</a:t>
                      </a:r>
                      <a:endParaRPr lang="en-US" sz="1600" dirty="0">
                        <a:solidFill>
                          <a:schemeClr val="bg1"/>
                        </a:solidFill>
                        <a:latin typeface="Calibri" panose="020F0502020204030204" pitchFamily="34" charset="0"/>
                      </a:endParaRPr>
                    </a:p>
                  </a:txBody>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solidFill>
                            <a:schemeClr val="bg1"/>
                          </a:solidFill>
                          <a:latin typeface="Calibri" panose="020F0502020204030204" pitchFamily="34" charset="0"/>
                        </a:rPr>
                        <a:t>Copy or move a page</a:t>
                      </a:r>
                    </a:p>
                  </a:txBody>
                  <a:tcPr/>
                </a:tc>
              </a:tr>
              <a:tr h="370840">
                <a:tc>
                  <a:txBody>
                    <a:bodyPr/>
                    <a:lstStyle/>
                    <a:p>
                      <a:pPr marL="285750" indent="-285750">
                        <a:buFont typeface="Arial" panose="020B0604020202020204" pitchFamily="34" charset="0"/>
                        <a:buChar char="•"/>
                      </a:pPr>
                      <a:r>
                        <a:rPr lang="en-US" sz="1600" dirty="0" smtClean="0">
                          <a:solidFill>
                            <a:schemeClr val="bg1"/>
                          </a:solidFill>
                          <a:latin typeface="Calibri" panose="020F0502020204030204" pitchFamily="34" charset="0"/>
                        </a:rPr>
                        <a:t>Design a page</a:t>
                      </a:r>
                      <a:endParaRPr lang="en-US" sz="1600" dirty="0">
                        <a:solidFill>
                          <a:schemeClr val="bg1"/>
                        </a:solidFill>
                        <a:latin typeface="Calibri" panose="020F0502020204030204" pitchFamily="34" charset="0"/>
                      </a:endParaRPr>
                    </a:p>
                  </a:txBody>
                  <a:tcPr/>
                </a:tc>
                <a:tc>
                  <a:txBody>
                    <a:bodyPr/>
                    <a:lstStyle/>
                    <a:p>
                      <a:pPr marL="285750" indent="-285750">
                        <a:buFont typeface="Arial" panose="020B0604020202020204" pitchFamily="34" charset="0"/>
                        <a:buChar char="•"/>
                      </a:pPr>
                      <a:r>
                        <a:rPr lang="en-US" sz="1600" dirty="0" smtClean="0">
                          <a:solidFill>
                            <a:schemeClr val="bg1"/>
                          </a:solidFill>
                          <a:latin typeface="Calibri" panose="020F0502020204030204" pitchFamily="34" charset="0"/>
                        </a:rPr>
                        <a:t>Get a link for a page</a:t>
                      </a:r>
                      <a:endParaRPr lang="en-US" sz="1600" dirty="0">
                        <a:solidFill>
                          <a:schemeClr val="bg1"/>
                        </a:solidFill>
                        <a:latin typeface="Calibri" panose="020F0502020204030204" pitchFamily="34" charset="0"/>
                      </a:endParaRPr>
                    </a:p>
                  </a:txBody>
                  <a:tcPr/>
                </a:tc>
                <a:tc>
                  <a:txBody>
                    <a:bodyPr/>
                    <a:lstStyle/>
                    <a:p>
                      <a:pPr marL="285750" indent="-285750">
                        <a:buFont typeface="Arial" panose="020B0604020202020204" pitchFamily="34" charset="0"/>
                        <a:buChar char="•"/>
                      </a:pPr>
                      <a:r>
                        <a:rPr lang="en-US" sz="1600" dirty="0" smtClean="0">
                          <a:solidFill>
                            <a:schemeClr val="bg1"/>
                          </a:solidFill>
                          <a:latin typeface="Calibri" panose="020F0502020204030204" pitchFamily="34" charset="0"/>
                        </a:rPr>
                        <a:t>Work with the Recycle Bin</a:t>
                      </a:r>
                      <a:endParaRPr lang="en-US" sz="1600" dirty="0">
                        <a:solidFill>
                          <a:schemeClr val="bg1"/>
                        </a:solidFill>
                        <a:latin typeface="Calibri" panose="020F0502020204030204" pitchFamily="34" charset="0"/>
                      </a:endParaRPr>
                    </a:p>
                  </a:txBody>
                  <a:tcPr/>
                </a:tc>
              </a:tr>
            </a:tbl>
          </a:graphicData>
        </a:graphic>
      </p:graphicFrame>
    </p:spTree>
    <p:extLst>
      <p:ext uri="{BB962C8B-B14F-4D97-AF65-F5344CB8AC3E}">
        <p14:creationId xmlns:p14="http://schemas.microsoft.com/office/powerpoint/2010/main" val="6998009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sz="2700" dirty="0" smtClean="0"/>
              <a:t>Click the Insert Image to add the image the page. </a:t>
            </a:r>
          </a:p>
        </p:txBody>
      </p:sp>
      <p:pic>
        <p:nvPicPr>
          <p:cNvPr id="5" name="Content Placeholder 4"/>
          <p:cNvPicPr>
            <a:picLocks noGrp="1" noChangeAspect="1"/>
          </p:cNvPicPr>
          <p:nvPr>
            <p:ph idx="1"/>
          </p:nvPr>
        </p:nvPicPr>
        <p:blipFill>
          <a:blip r:embed="rId2"/>
          <a:stretch>
            <a:fillRect/>
          </a:stretch>
        </p:blipFill>
        <p:spPr>
          <a:xfrm>
            <a:off x="1321429" y="800100"/>
            <a:ext cx="6501142" cy="3908425"/>
          </a:xfrm>
          <a:prstGeom prst="rect">
            <a:avLst/>
          </a:prstGeom>
        </p:spPr>
      </p:pic>
      <p:sp>
        <p:nvSpPr>
          <p:cNvPr id="6" name="Right Arrow 5"/>
          <p:cNvSpPr/>
          <p:nvPr/>
        </p:nvSpPr>
        <p:spPr>
          <a:xfrm rot="16200000">
            <a:off x="5819154" y="3831764"/>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4638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sz="2700" dirty="0" smtClean="0"/>
              <a:t>You will see your image appear in Flex Editor. </a:t>
            </a:r>
          </a:p>
        </p:txBody>
      </p:sp>
      <p:pic>
        <p:nvPicPr>
          <p:cNvPr id="6" name="Content Placeholder 5"/>
          <p:cNvPicPr>
            <a:picLocks noGrp="1" noChangeAspect="1"/>
          </p:cNvPicPr>
          <p:nvPr>
            <p:ph idx="1"/>
          </p:nvPr>
        </p:nvPicPr>
        <p:blipFill>
          <a:blip r:embed="rId2"/>
          <a:stretch>
            <a:fillRect/>
          </a:stretch>
        </p:blipFill>
        <p:spPr>
          <a:xfrm>
            <a:off x="1321429" y="800100"/>
            <a:ext cx="6501142" cy="3908425"/>
          </a:xfrm>
          <a:prstGeom prst="rect">
            <a:avLst/>
          </a:prstGeom>
        </p:spPr>
      </p:pic>
    </p:spTree>
    <p:extLst>
      <p:ext uri="{BB962C8B-B14F-4D97-AF65-F5344CB8AC3E}">
        <p14:creationId xmlns:p14="http://schemas.microsoft.com/office/powerpoint/2010/main" val="40655812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sz="2700" dirty="0" smtClean="0"/>
              <a:t>Flex Editor is one of several apps that can send an Content E-Alert to users who have subscribed to your page. The purpose of this E-Alert is to notify subscribers of significant changes. </a:t>
            </a:r>
          </a:p>
        </p:txBody>
      </p:sp>
      <p:pic>
        <p:nvPicPr>
          <p:cNvPr id="6" name="Content Placeholder 5"/>
          <p:cNvPicPr>
            <a:picLocks noGrp="1" noChangeAspect="1"/>
          </p:cNvPicPr>
          <p:nvPr>
            <p:ph idx="1"/>
          </p:nvPr>
        </p:nvPicPr>
        <p:blipFill>
          <a:blip r:embed="rId2"/>
          <a:stretch>
            <a:fillRect/>
          </a:stretch>
        </p:blipFill>
        <p:spPr>
          <a:xfrm>
            <a:off x="1321429" y="800100"/>
            <a:ext cx="6501142" cy="3908425"/>
          </a:xfrm>
          <a:prstGeom prst="rect">
            <a:avLst/>
          </a:prstGeom>
        </p:spPr>
      </p:pic>
    </p:spTree>
    <p:extLst>
      <p:ext uri="{BB962C8B-B14F-4D97-AF65-F5344CB8AC3E}">
        <p14:creationId xmlns:p14="http://schemas.microsoft.com/office/powerpoint/2010/main" val="23206903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sz="2700" dirty="0" smtClean="0"/>
              <a:t>To send an E-Alert, click the Create E-Alert button. </a:t>
            </a:r>
          </a:p>
        </p:txBody>
      </p:sp>
      <p:pic>
        <p:nvPicPr>
          <p:cNvPr id="6" name="Content Placeholder 5"/>
          <p:cNvPicPr>
            <a:picLocks noGrp="1" noChangeAspect="1"/>
          </p:cNvPicPr>
          <p:nvPr>
            <p:ph idx="1"/>
          </p:nvPr>
        </p:nvPicPr>
        <p:blipFill>
          <a:blip r:embed="rId2"/>
          <a:stretch>
            <a:fillRect/>
          </a:stretch>
        </p:blipFill>
        <p:spPr>
          <a:xfrm>
            <a:off x="1321429" y="800100"/>
            <a:ext cx="6501142" cy="3908425"/>
          </a:xfrm>
          <a:prstGeom prst="rect">
            <a:avLst/>
          </a:prstGeom>
        </p:spPr>
      </p:pic>
      <p:sp>
        <p:nvSpPr>
          <p:cNvPr id="5" name="Right Arrow 4"/>
          <p:cNvSpPr/>
          <p:nvPr/>
        </p:nvSpPr>
        <p:spPr>
          <a:xfrm rot="16200000">
            <a:off x="2012964" y="1977076"/>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831063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sz="2700" dirty="0" smtClean="0"/>
              <a:t>You are able to change the message of the E-Alert by editing the body field. It is recommended that you leave the </a:t>
            </a:r>
            <a:r>
              <a:rPr lang="en-US" sz="2700" dirty="0" err="1" smtClean="0"/>
              <a:t>url</a:t>
            </a:r>
            <a:r>
              <a:rPr lang="en-US" sz="2700" dirty="0" smtClean="0"/>
              <a:t> that is in the body so that subscribers can quickly get to your page. </a:t>
            </a:r>
          </a:p>
        </p:txBody>
      </p:sp>
      <p:pic>
        <p:nvPicPr>
          <p:cNvPr id="5" name="Content Placeholder 4"/>
          <p:cNvPicPr>
            <a:picLocks noGrp="1" noChangeAspect="1"/>
          </p:cNvPicPr>
          <p:nvPr>
            <p:ph idx="1"/>
          </p:nvPr>
        </p:nvPicPr>
        <p:blipFill>
          <a:blip r:embed="rId2"/>
          <a:stretch>
            <a:fillRect/>
          </a:stretch>
        </p:blipFill>
        <p:spPr>
          <a:xfrm>
            <a:off x="1321429" y="800100"/>
            <a:ext cx="6501142" cy="3908425"/>
          </a:xfrm>
          <a:prstGeom prst="rect">
            <a:avLst/>
          </a:prstGeom>
        </p:spPr>
      </p:pic>
    </p:spTree>
    <p:extLst>
      <p:ext uri="{BB962C8B-B14F-4D97-AF65-F5344CB8AC3E}">
        <p14:creationId xmlns:p14="http://schemas.microsoft.com/office/powerpoint/2010/main" val="305999325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sz="2700" dirty="0" smtClean="0"/>
              <a:t>Click the send button to send the E-Alert. </a:t>
            </a:r>
          </a:p>
        </p:txBody>
      </p:sp>
      <p:pic>
        <p:nvPicPr>
          <p:cNvPr id="5" name="Content Placeholder 4"/>
          <p:cNvPicPr>
            <a:picLocks noGrp="1" noChangeAspect="1"/>
          </p:cNvPicPr>
          <p:nvPr>
            <p:ph idx="1"/>
          </p:nvPr>
        </p:nvPicPr>
        <p:blipFill>
          <a:blip r:embed="rId2"/>
          <a:stretch>
            <a:fillRect/>
          </a:stretch>
        </p:blipFill>
        <p:spPr>
          <a:xfrm>
            <a:off x="1321429" y="800100"/>
            <a:ext cx="6501142" cy="3908425"/>
          </a:xfrm>
          <a:prstGeom prst="rect">
            <a:avLst/>
          </a:prstGeom>
        </p:spPr>
      </p:pic>
      <p:sp>
        <p:nvSpPr>
          <p:cNvPr id="6" name="Rounded Rectangular Callout 5"/>
          <p:cNvSpPr/>
          <p:nvPr/>
        </p:nvSpPr>
        <p:spPr>
          <a:xfrm>
            <a:off x="177801" y="2867891"/>
            <a:ext cx="3632199" cy="1692044"/>
          </a:xfrm>
          <a:prstGeom prst="wedgeRoundRectCallout">
            <a:avLst>
              <a:gd name="adj1" fmla="val -39959"/>
              <a:gd name="adj2" fmla="val 65065"/>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smtClean="0">
                <a:latin typeface="Calibri" panose="020F0502020204030204" pitchFamily="34" charset="0"/>
              </a:rPr>
              <a:t>Use the E-Alert sparingly. If you send too many E-Alerts, your subscribers will feel that you are spamming them.</a:t>
            </a:r>
            <a:endParaRPr lang="en-US" dirty="0">
              <a:latin typeface="Calibri" panose="020F0502020204030204" pitchFamily="34" charset="0"/>
            </a:endParaRPr>
          </a:p>
        </p:txBody>
      </p:sp>
    </p:spTree>
    <p:extLst>
      <p:ext uri="{BB962C8B-B14F-4D97-AF65-F5344CB8AC3E}">
        <p14:creationId xmlns:p14="http://schemas.microsoft.com/office/powerpoint/2010/main" val="232478816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sz="2700" dirty="0"/>
              <a:t>To save the changes to Flex Editor, click the Save button. </a:t>
            </a:r>
          </a:p>
        </p:txBody>
      </p:sp>
      <p:pic>
        <p:nvPicPr>
          <p:cNvPr id="6" name="Content Placeholder 5"/>
          <p:cNvPicPr>
            <a:picLocks noGrp="1" noChangeAspect="1"/>
          </p:cNvPicPr>
          <p:nvPr>
            <p:ph idx="1"/>
          </p:nvPr>
        </p:nvPicPr>
        <p:blipFill>
          <a:blip r:embed="rId2"/>
          <a:stretch>
            <a:fillRect/>
          </a:stretch>
        </p:blipFill>
        <p:spPr>
          <a:xfrm>
            <a:off x="1321429" y="800100"/>
            <a:ext cx="6501142" cy="3908425"/>
          </a:xfrm>
          <a:prstGeom prst="rect">
            <a:avLst/>
          </a:prstGeom>
        </p:spPr>
      </p:pic>
      <p:sp>
        <p:nvSpPr>
          <p:cNvPr id="5" name="Right Arrow 4"/>
          <p:cNvSpPr/>
          <p:nvPr/>
        </p:nvSpPr>
        <p:spPr>
          <a:xfrm rot="16200000">
            <a:off x="1292874" y="1977076"/>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30793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sz="2700" dirty="0" smtClean="0"/>
              <a:t>Use the breadcrumbs to return to a list of all the apps on the current page. </a:t>
            </a:r>
            <a:endParaRPr lang="en-US" sz="2700" dirty="0"/>
          </a:p>
        </p:txBody>
      </p:sp>
      <p:pic>
        <p:nvPicPr>
          <p:cNvPr id="6" name="Content Placeholder 5"/>
          <p:cNvPicPr>
            <a:picLocks noGrp="1" noChangeAspect="1"/>
          </p:cNvPicPr>
          <p:nvPr>
            <p:ph idx="1"/>
          </p:nvPr>
        </p:nvPicPr>
        <p:blipFill>
          <a:blip r:embed="rId2"/>
          <a:stretch>
            <a:fillRect/>
          </a:stretch>
        </p:blipFill>
        <p:spPr>
          <a:xfrm>
            <a:off x="1321429" y="800100"/>
            <a:ext cx="6501142" cy="3908425"/>
          </a:xfrm>
          <a:prstGeom prst="rect">
            <a:avLst/>
          </a:prstGeom>
        </p:spPr>
      </p:pic>
      <p:sp>
        <p:nvSpPr>
          <p:cNvPr id="5" name="Right Arrow 4"/>
          <p:cNvSpPr/>
          <p:nvPr/>
        </p:nvSpPr>
        <p:spPr>
          <a:xfrm rot="16200000">
            <a:off x="1670064" y="1542736"/>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5999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r>
              <a:rPr lang="en-US" dirty="0" smtClean="0"/>
              <a:t>To return to your list of pages, click the Summary tab. </a:t>
            </a:r>
            <a:endParaRPr lang="en-US" dirty="0"/>
          </a:p>
        </p:txBody>
      </p:sp>
      <p:sp>
        <p:nvSpPr>
          <p:cNvPr id="6" name="Right Arrow 5"/>
          <p:cNvSpPr/>
          <p:nvPr/>
        </p:nvSpPr>
        <p:spPr>
          <a:xfrm rot="16200000">
            <a:off x="1258584" y="1668466"/>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637910"/>
      </p:ext>
    </p:extLst>
  </p:cSld>
  <p:clrMapOvr>
    <a:masterClrMapping/>
  </p:clrMapOvr>
  <p:transition xmlns:p14="http://schemas.microsoft.com/office/powerpoint/2010/mai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sz="2600" dirty="0" smtClean="0"/>
              <a:t>The calendar app has the potential to be one of the most important apps on your website. It can display important dates, receive and provide information to other apps, and accept online registration of events. You can have multiple calendars. </a:t>
            </a:r>
            <a:endParaRPr lang="en-US" sz="2600" dirty="0"/>
          </a:p>
        </p:txBody>
      </p:sp>
      <p:sp>
        <p:nvSpPr>
          <p:cNvPr id="6" name="Rounded Rectangular Callout 5"/>
          <p:cNvSpPr/>
          <p:nvPr/>
        </p:nvSpPr>
        <p:spPr>
          <a:xfrm>
            <a:off x="6652908" y="2754312"/>
            <a:ext cx="2382521" cy="1919604"/>
          </a:xfrm>
          <a:prstGeom prst="wedgeRoundRectCallout">
            <a:avLst>
              <a:gd name="adj1" fmla="val 47703"/>
              <a:gd name="adj2" fmla="val 65065"/>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smtClean="0">
                <a:latin typeface="Calibri" panose="020F0502020204030204" pitchFamily="34" charset="0"/>
              </a:rPr>
              <a:t>Consider creating unique calendars based on period, or subject. </a:t>
            </a:r>
            <a:endParaRPr lang="en-US" dirty="0">
              <a:latin typeface="Calibri" panose="020F0502020204030204" pitchFamily="34" charset="0"/>
            </a:endParaRPr>
          </a:p>
        </p:txBody>
      </p:sp>
    </p:spTree>
    <p:extLst>
      <p:ext uri="{BB962C8B-B14F-4D97-AF65-F5344CB8AC3E}">
        <p14:creationId xmlns:p14="http://schemas.microsoft.com/office/powerpoint/2010/main" val="130140877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Section Workspace: Tools Tab</a:t>
            </a:r>
            <a:endParaRPr lang="en-US" dirty="0"/>
          </a:p>
        </p:txBody>
      </p:sp>
      <p:sp>
        <p:nvSpPr>
          <p:cNvPr id="4" name="Text Placeholder 3"/>
          <p:cNvSpPr>
            <a:spLocks noGrp="1"/>
          </p:cNvSpPr>
          <p:nvPr>
            <p:ph type="body" sz="quarter" idx="10"/>
          </p:nvPr>
        </p:nvSpPr>
        <p:spPr/>
        <p:txBody>
          <a:bodyPr/>
          <a:lstStyle/>
          <a:p>
            <a:r>
              <a:rPr lang="en-US" sz="2000" b="1" dirty="0"/>
              <a:t>Tools Tab </a:t>
            </a:r>
            <a:r>
              <a:rPr lang="en-US" sz="2000" dirty="0"/>
              <a:t>(Manage your section tools and apps) </a:t>
            </a:r>
          </a:p>
          <a:p>
            <a:pPr marL="457200" indent="-457200">
              <a:buFont typeface="Arial" panose="020B0604020202020204" pitchFamily="34" charset="0"/>
              <a:buChar char="•"/>
            </a:pPr>
            <a:r>
              <a:rPr lang="en-US" sz="2000" dirty="0"/>
              <a:t>Files &amp; Folders </a:t>
            </a:r>
          </a:p>
          <a:p>
            <a:pPr marL="457200" indent="-457200">
              <a:buFont typeface="Arial" panose="020B0604020202020204" pitchFamily="34" charset="0"/>
              <a:buChar char="•"/>
            </a:pPr>
            <a:r>
              <a:rPr lang="en-US" sz="2000" dirty="0"/>
              <a:t>Section Tools </a:t>
            </a:r>
          </a:p>
          <a:p>
            <a:pPr marL="457200" indent="-457200">
              <a:buFont typeface="Arial" panose="020B0604020202020204" pitchFamily="34" charset="0"/>
              <a:buChar char="•"/>
            </a:pPr>
            <a:r>
              <a:rPr lang="en-US" sz="2000" dirty="0"/>
              <a:t>Section Reports </a:t>
            </a:r>
          </a:p>
          <a:p>
            <a:endParaRPr lang="en-US" dirty="0"/>
          </a:p>
        </p:txBody>
      </p:sp>
      <p:sp>
        <p:nvSpPr>
          <p:cNvPr id="6" name="Right Arrow 5"/>
          <p:cNvSpPr/>
          <p:nvPr/>
        </p:nvSpPr>
        <p:spPr>
          <a:xfrm rot="5400000" flipH="1">
            <a:off x="1674494" y="1711815"/>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9364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Your website has one calendar by default. Click Class Calendar to enter the calendar. </a:t>
            </a:r>
            <a:endParaRPr lang="en-US" dirty="0"/>
          </a:p>
        </p:txBody>
      </p:sp>
      <p:pic>
        <p:nvPicPr>
          <p:cNvPr id="6"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7" name="Rounded Rectangular Callout 6"/>
          <p:cNvSpPr/>
          <p:nvPr/>
        </p:nvSpPr>
        <p:spPr>
          <a:xfrm>
            <a:off x="5783580" y="2662872"/>
            <a:ext cx="3251849" cy="1919604"/>
          </a:xfrm>
          <a:prstGeom prst="wedgeRoundRectCallout">
            <a:avLst>
              <a:gd name="adj1" fmla="val 47703"/>
              <a:gd name="adj2" fmla="val 65065"/>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smtClean="0">
                <a:latin typeface="Calibri" panose="020F0502020204030204" pitchFamily="34" charset="0"/>
              </a:rPr>
              <a:t>You can have other apps on a page with a calendar app. The calendar app must be in a layout that goes all the way across the page.  </a:t>
            </a:r>
            <a:endParaRPr lang="en-US" dirty="0">
              <a:latin typeface="Calibri" panose="020F0502020204030204" pitchFamily="34" charset="0"/>
            </a:endParaRPr>
          </a:p>
        </p:txBody>
      </p:sp>
      <p:sp>
        <p:nvSpPr>
          <p:cNvPr id="8" name="Right Arrow 7"/>
          <p:cNvSpPr/>
          <p:nvPr/>
        </p:nvSpPr>
        <p:spPr>
          <a:xfrm rot="10800000" flipH="1">
            <a:off x="755664" y="410861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80556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You can change the calendar view by click a different view button. You have 4 options, Day, Week, Month, and List. Your calendar will open in Month view by default. </a:t>
            </a:r>
            <a:endParaRPr lang="en-US" dirty="0"/>
          </a:p>
        </p:txBody>
      </p:sp>
      <p:sp>
        <p:nvSpPr>
          <p:cNvPr id="6" name="Rectangle 5"/>
          <p:cNvSpPr/>
          <p:nvPr/>
        </p:nvSpPr>
        <p:spPr>
          <a:xfrm>
            <a:off x="2522540" y="2194560"/>
            <a:ext cx="952180" cy="228600"/>
          </a:xfrm>
          <a:prstGeom prst="rect">
            <a:avLst/>
          </a:prstGeom>
          <a:solidFill>
            <a:srgbClr val="FF151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9335138"/>
      </p:ext>
    </p:extLst>
  </p:cSld>
  <p:clrMapOvr>
    <a:masterClrMapping/>
  </p:clrMapOvr>
  <p:transition xmlns:p14="http://schemas.microsoft.com/office/powerpoint/2010/mai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You </a:t>
            </a:r>
            <a:r>
              <a:rPr lang="en-US" dirty="0" smtClean="0"/>
              <a:t>can </a:t>
            </a:r>
            <a:r>
              <a:rPr lang="en-US" dirty="0" smtClean="0"/>
              <a:t>print your calendar by clicking the Print button. The printout will reflect your current view. </a:t>
            </a:r>
            <a:endParaRPr lang="en-US" dirty="0"/>
          </a:p>
        </p:txBody>
      </p:sp>
      <p:sp>
        <p:nvSpPr>
          <p:cNvPr id="6" name="Right Arrow 5"/>
          <p:cNvSpPr/>
          <p:nvPr/>
        </p:nvSpPr>
        <p:spPr>
          <a:xfrm rot="16200000">
            <a:off x="1635774" y="252571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2421281"/>
      </p:ext>
    </p:extLst>
  </p:cSld>
  <p:clrMapOvr>
    <a:masterClrMapping/>
  </p:clrMapOvr>
  <p:transition xmlns:p14="http://schemas.microsoft.com/office/powerpoint/2010/mai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You can change the dates on your calendar by using the date selector options. </a:t>
            </a:r>
            <a:endParaRPr lang="en-US" dirty="0"/>
          </a:p>
        </p:txBody>
      </p:sp>
      <p:sp>
        <p:nvSpPr>
          <p:cNvPr id="6" name="Rectangle 5"/>
          <p:cNvSpPr/>
          <p:nvPr/>
        </p:nvSpPr>
        <p:spPr>
          <a:xfrm>
            <a:off x="5254310" y="2183130"/>
            <a:ext cx="1295080" cy="228600"/>
          </a:xfrm>
          <a:prstGeom prst="rect">
            <a:avLst/>
          </a:prstGeom>
          <a:solidFill>
            <a:srgbClr val="FF151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010651"/>
      </p:ext>
    </p:extLst>
  </p:cSld>
  <p:clrMapOvr>
    <a:masterClrMapping/>
  </p:clrMapOvr>
  <p:transition xmlns:p14="http://schemas.microsoft.com/office/powerpoint/2010/mai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Event Categories allow you to color code your calendar. You may also print reports from your calendar based on categories. </a:t>
            </a:r>
            <a:endParaRPr lang="en-US" dirty="0"/>
          </a:p>
        </p:txBody>
      </p:sp>
    </p:spTree>
    <p:extLst>
      <p:ext uri="{BB962C8B-B14F-4D97-AF65-F5344CB8AC3E}">
        <p14:creationId xmlns:p14="http://schemas.microsoft.com/office/powerpoint/2010/main" val="624878419"/>
      </p:ext>
    </p:extLst>
  </p:cSld>
  <p:clrMapOvr>
    <a:masterClrMapping/>
  </p:clrMapOvr>
  <p:transition xmlns:p14="http://schemas.microsoft.com/office/powerpoint/2010/mai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Click the Event Categories button to see the list of categories on your calendar. </a:t>
            </a:r>
            <a:endParaRPr lang="en-US" dirty="0"/>
          </a:p>
        </p:txBody>
      </p:sp>
      <p:sp>
        <p:nvSpPr>
          <p:cNvPr id="6" name="Right Arrow 5"/>
          <p:cNvSpPr/>
          <p:nvPr/>
        </p:nvSpPr>
        <p:spPr>
          <a:xfrm rot="16200000">
            <a:off x="2641614" y="231997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874260"/>
      </p:ext>
    </p:extLst>
  </p:cSld>
  <p:clrMapOvr>
    <a:masterClrMapping/>
  </p:clrMapOvr>
  <p:transition xmlns:p14="http://schemas.microsoft.com/office/powerpoint/2010/mai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Your calendar automatically loads the list of categories </a:t>
            </a:r>
            <a:r>
              <a:rPr lang="en-US" dirty="0" smtClean="0"/>
              <a:t>from</a:t>
            </a:r>
            <a:r>
              <a:rPr lang="en-US" dirty="0" smtClean="0"/>
              <a:t> </a:t>
            </a:r>
            <a:r>
              <a:rPr lang="en-US" dirty="0" smtClean="0"/>
              <a:t>the district calendar. Most of these categories do not pertain to classroom teachers. </a:t>
            </a:r>
            <a:endParaRPr lang="en-US" dirty="0"/>
          </a:p>
        </p:txBody>
      </p:sp>
      <p:pic>
        <p:nvPicPr>
          <p:cNvPr id="7" name="Content Placeholder 6"/>
          <p:cNvPicPr>
            <a:picLocks noGrp="1" noChangeAspect="1"/>
          </p:cNvPicPr>
          <p:nvPr>
            <p:ph idx="1"/>
          </p:nvPr>
        </p:nvPicPr>
        <p:blipFill>
          <a:blip r:embed="rId2"/>
          <a:stretch>
            <a:fillRect/>
          </a:stretch>
        </p:blipFill>
        <p:spPr>
          <a:xfrm>
            <a:off x="1299830" y="800100"/>
            <a:ext cx="6544339" cy="3908425"/>
          </a:xfrm>
          <a:prstGeom prst="rect">
            <a:avLst/>
          </a:prstGeom>
        </p:spPr>
      </p:pic>
    </p:spTree>
    <p:extLst>
      <p:ext uri="{BB962C8B-B14F-4D97-AF65-F5344CB8AC3E}">
        <p14:creationId xmlns:p14="http://schemas.microsoft.com/office/powerpoint/2010/main" val="3935227621"/>
      </p:ext>
    </p:extLst>
  </p:cSld>
  <p:clrMapOvr>
    <a:masterClrMapping/>
  </p:clrMapOvr>
  <p:transition xmlns:p14="http://schemas.microsoft.com/office/powerpoint/2010/mai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To remove a category that you will not use, click the remove button beside that category. </a:t>
            </a:r>
            <a:endParaRPr lang="en-US" dirty="0"/>
          </a:p>
        </p:txBody>
      </p:sp>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6" name="Right Arrow 5"/>
          <p:cNvSpPr/>
          <p:nvPr/>
        </p:nvSpPr>
        <p:spPr>
          <a:xfrm rot="10800000">
            <a:off x="6482094" y="352012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142051"/>
      </p:ext>
    </p:extLst>
  </p:cSld>
  <p:clrMapOvr>
    <a:masterClrMapping/>
  </p:clrMapOvr>
  <p:transition xmlns:p14="http://schemas.microsoft.com/office/powerpoint/2010/mai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Deleted categories can be added back to the calendar. There are additional categories that may be more pertinent to classroom websites. </a:t>
            </a:r>
            <a:endParaRPr lang="en-US" dirty="0"/>
          </a:p>
        </p:txBody>
      </p:sp>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6" name="Rounded Rectangular Callout 5"/>
          <p:cNvSpPr/>
          <p:nvPr/>
        </p:nvSpPr>
        <p:spPr>
          <a:xfrm>
            <a:off x="5783580" y="2662872"/>
            <a:ext cx="3251849" cy="1919604"/>
          </a:xfrm>
          <a:prstGeom prst="wedgeRoundRectCallout">
            <a:avLst>
              <a:gd name="adj1" fmla="val 47703"/>
              <a:gd name="adj2" fmla="val 65065"/>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smtClean="0">
                <a:latin typeface="Calibri" panose="020F0502020204030204" pitchFamily="34" charset="0"/>
              </a:rPr>
              <a:t>If you delete a category, the events on your calendar that belong to that will no longer have a category. </a:t>
            </a:r>
            <a:endParaRPr lang="en-US" dirty="0">
              <a:latin typeface="Calibri" panose="020F0502020204030204" pitchFamily="34" charset="0"/>
            </a:endParaRPr>
          </a:p>
        </p:txBody>
      </p:sp>
    </p:spTree>
    <p:extLst>
      <p:ext uri="{BB962C8B-B14F-4D97-AF65-F5344CB8AC3E}">
        <p14:creationId xmlns:p14="http://schemas.microsoft.com/office/powerpoint/2010/main" val="261675039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sz="2500" dirty="0" smtClean="0"/>
              <a:t>To select a new category, click the Select Category button. You may only select categories from the category list. You cannot enter your own category names. By limiting categories to the list, all calendars are able to share information with other calendars. </a:t>
            </a:r>
            <a:endParaRPr lang="en-US" sz="2500" dirty="0"/>
          </a:p>
        </p:txBody>
      </p:sp>
      <p:pic>
        <p:nvPicPr>
          <p:cNvPr id="7" name="Content Placeholder 6"/>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5" name="Right Arrow 4"/>
          <p:cNvSpPr/>
          <p:nvPr/>
        </p:nvSpPr>
        <p:spPr>
          <a:xfrm>
            <a:off x="704207" y="217138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2315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Section Workspace: Statistics Tab</a:t>
            </a:r>
            <a:endParaRPr lang="en-US" dirty="0"/>
          </a:p>
        </p:txBody>
      </p:sp>
      <p:sp>
        <p:nvSpPr>
          <p:cNvPr id="4" name="Text Placeholder 3"/>
          <p:cNvSpPr>
            <a:spLocks noGrp="1"/>
          </p:cNvSpPr>
          <p:nvPr>
            <p:ph type="body" sz="quarter" idx="10"/>
          </p:nvPr>
        </p:nvSpPr>
        <p:spPr/>
        <p:txBody>
          <a:bodyPr/>
          <a:lstStyle/>
          <a:p>
            <a:r>
              <a:rPr lang="en-US" dirty="0" smtClean="0"/>
              <a:t>The Statistics Tab allows you to view statistics about visits to your section.</a:t>
            </a:r>
            <a:endParaRPr lang="en-US" dirty="0"/>
          </a:p>
        </p:txBody>
      </p:sp>
      <p:sp>
        <p:nvSpPr>
          <p:cNvPr id="8" name="Right Arrow 7"/>
          <p:cNvSpPr/>
          <p:nvPr/>
        </p:nvSpPr>
        <p:spPr>
          <a:xfrm rot="5400000" flipH="1">
            <a:off x="2668904" y="1677525"/>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0141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sz="2500" dirty="0" smtClean="0"/>
              <a:t>To add Event Categories check the boxes in front of the category. </a:t>
            </a:r>
            <a:endParaRPr lang="en-US" sz="2500" dirty="0"/>
          </a:p>
        </p:txBody>
      </p:sp>
      <p:pic>
        <p:nvPicPr>
          <p:cNvPr id="8" name="Content Placeholder 7"/>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5" name="Right Arrow 4"/>
          <p:cNvSpPr/>
          <p:nvPr/>
        </p:nvSpPr>
        <p:spPr>
          <a:xfrm>
            <a:off x="2630184" y="164560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94843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sz="2500" dirty="0" smtClean="0"/>
              <a:t>Click the Add button when your have finished selecting your categories. </a:t>
            </a:r>
            <a:endParaRPr lang="en-US" sz="2500" dirty="0"/>
          </a:p>
        </p:txBody>
      </p:sp>
      <p:pic>
        <p:nvPicPr>
          <p:cNvPr id="8" name="Content Placeholder 7"/>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5" name="Right Arrow 4"/>
          <p:cNvSpPr/>
          <p:nvPr/>
        </p:nvSpPr>
        <p:spPr>
          <a:xfrm rot="16200000">
            <a:off x="3087384" y="346297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1994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dirty="0" smtClean="0"/>
              <a:t>Exercise 8 – Remove and Add Calendar Categories</a:t>
            </a:r>
            <a:endParaRPr lang="en-US" sz="3200" dirty="0"/>
          </a:p>
        </p:txBody>
      </p:sp>
      <p:sp>
        <p:nvSpPr>
          <p:cNvPr id="3" name="Title 2"/>
          <p:cNvSpPr>
            <a:spLocks noGrp="1"/>
          </p:cNvSpPr>
          <p:nvPr>
            <p:ph type="title"/>
          </p:nvPr>
        </p:nvSpPr>
        <p:spPr/>
        <p:txBody>
          <a:bodyPr/>
          <a:lstStyle/>
          <a:p>
            <a:r>
              <a:rPr lang="en-US" dirty="0" smtClean="0"/>
              <a:t>Check for Understanding</a:t>
            </a:r>
            <a:endParaRPr lang="en-US" dirty="0"/>
          </a:p>
        </p:txBody>
      </p:sp>
    </p:spTree>
    <p:extLst>
      <p:ext uri="{BB962C8B-B14F-4D97-AF65-F5344CB8AC3E}">
        <p14:creationId xmlns:p14="http://schemas.microsoft.com/office/powerpoint/2010/main" val="3947184238"/>
      </p:ext>
    </p:extLst>
  </p:cSld>
  <p:clrMapOvr>
    <a:masterClrMapping/>
  </p:clrMapOvr>
  <p:transition xmlns:p14="http://schemas.microsoft.com/office/powerpoint/2010/mai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To add a new event to your calendar, click the New Event button when that calendar tab is selected. You may also double click on a date to add an event to that date. </a:t>
            </a:r>
            <a:endParaRPr lang="en-US" dirty="0"/>
          </a:p>
        </p:txBody>
      </p:sp>
      <p:sp>
        <p:nvSpPr>
          <p:cNvPr id="6" name="Right Arrow 5"/>
          <p:cNvSpPr/>
          <p:nvPr/>
        </p:nvSpPr>
        <p:spPr>
          <a:xfrm rot="16200000">
            <a:off x="1327164" y="252571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385207"/>
      </p:ext>
    </p:extLst>
  </p:cSld>
  <p:clrMapOvr>
    <a:masterClrMapping/>
  </p:clrMapOvr>
  <p:transition xmlns:p14="http://schemas.microsoft.com/office/powerpoint/2010/mai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Enter an Event Title. The title will appear on the calendar, and the upcoming events app, if you use it. </a:t>
            </a:r>
            <a:endParaRPr lang="en-US" dirty="0"/>
          </a:p>
        </p:txBody>
      </p:sp>
      <p:sp>
        <p:nvSpPr>
          <p:cNvPr id="6" name="Right Arrow 5"/>
          <p:cNvSpPr/>
          <p:nvPr/>
        </p:nvSpPr>
        <p:spPr>
          <a:xfrm>
            <a:off x="1704354" y="124555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933921"/>
      </p:ext>
    </p:extLst>
  </p:cSld>
  <p:clrMapOvr>
    <a:masterClrMapping/>
  </p:clrMapOvr>
  <p:transition xmlns:p14="http://schemas.microsoft.com/office/powerpoint/2010/main">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Set the start date, start time, end time, and end date using the options to the side. </a:t>
            </a:r>
            <a:endParaRPr lang="en-US" dirty="0"/>
          </a:p>
        </p:txBody>
      </p:sp>
      <p:sp>
        <p:nvSpPr>
          <p:cNvPr id="6" name="Rectangle 5"/>
          <p:cNvSpPr/>
          <p:nvPr/>
        </p:nvSpPr>
        <p:spPr>
          <a:xfrm>
            <a:off x="2408240" y="1988820"/>
            <a:ext cx="849310" cy="1497330"/>
          </a:xfrm>
          <a:prstGeom prst="rect">
            <a:avLst/>
          </a:prstGeom>
          <a:solidFill>
            <a:srgbClr val="FF151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7183152"/>
      </p:ext>
    </p:extLst>
  </p:cSld>
  <p:clrMapOvr>
    <a:masterClrMapping/>
  </p:clrMapOvr>
  <p:transition xmlns:p14="http://schemas.microsoft.com/office/powerpoint/2010/mai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The description area is optional. However, you will notice that the description area is a flex editor. You can upload files, pictures, links, etc. to your calendar event. </a:t>
            </a:r>
            <a:endParaRPr lang="en-US" dirty="0"/>
          </a:p>
        </p:txBody>
      </p:sp>
      <p:sp>
        <p:nvSpPr>
          <p:cNvPr id="6" name="Rectangle 5"/>
          <p:cNvSpPr/>
          <p:nvPr/>
        </p:nvSpPr>
        <p:spPr>
          <a:xfrm>
            <a:off x="3276918" y="2125980"/>
            <a:ext cx="3363911" cy="788670"/>
          </a:xfrm>
          <a:prstGeom prst="rect">
            <a:avLst/>
          </a:prstGeom>
          <a:solidFill>
            <a:srgbClr val="FF151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978161"/>
      </p:ext>
    </p:extLst>
  </p:cSld>
  <p:clrMapOvr>
    <a:masterClrMapping/>
  </p:clrMapOvr>
  <p:transition xmlns:p14="http://schemas.microsoft.com/office/powerpoint/2010/mai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The Category allows you to assign events to a category. Visitors to your website will see the color associated with the category. </a:t>
            </a:r>
            <a:endParaRPr lang="en-US" dirty="0"/>
          </a:p>
        </p:txBody>
      </p:sp>
      <p:sp>
        <p:nvSpPr>
          <p:cNvPr id="6" name="Rectangle 5"/>
          <p:cNvSpPr/>
          <p:nvPr/>
        </p:nvSpPr>
        <p:spPr>
          <a:xfrm>
            <a:off x="3257550" y="3166110"/>
            <a:ext cx="1314449" cy="308610"/>
          </a:xfrm>
          <a:prstGeom prst="rect">
            <a:avLst/>
          </a:prstGeom>
          <a:solidFill>
            <a:srgbClr val="FF151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173380"/>
      </p:ext>
    </p:extLst>
  </p:cSld>
  <p:clrMapOvr>
    <a:masterClrMapping/>
  </p:clrMapOvr>
  <p:transition xmlns:p14="http://schemas.microsoft.com/office/powerpoint/2010/mai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Events added to the calendar can be set as recurring. Click the Recurrence Tab to set an event as recurring. </a:t>
            </a:r>
            <a:endParaRPr lang="en-US" dirty="0"/>
          </a:p>
        </p:txBody>
      </p:sp>
    </p:spTree>
    <p:extLst>
      <p:ext uri="{BB962C8B-B14F-4D97-AF65-F5344CB8AC3E}">
        <p14:creationId xmlns:p14="http://schemas.microsoft.com/office/powerpoint/2010/main" val="1166389595"/>
      </p:ext>
    </p:extLst>
  </p:cSld>
  <p:clrMapOvr>
    <a:masterClrMapping/>
  </p:clrMapOvr>
  <p:transition xmlns:p14="http://schemas.microsoft.com/office/powerpoint/2010/mai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Click the “make this event recurring” checkbox to activate recurrence. Define the recurrence pattern. </a:t>
            </a:r>
            <a:endParaRPr lang="en-US" dirty="0"/>
          </a:p>
        </p:txBody>
      </p:sp>
      <p:pic>
        <p:nvPicPr>
          <p:cNvPr id="7" name="Content Placeholder 6"/>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5" name="Right Arrow 4"/>
          <p:cNvSpPr/>
          <p:nvPr/>
        </p:nvSpPr>
        <p:spPr>
          <a:xfrm rot="16200000">
            <a:off x="2550174" y="188563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4787008"/>
      </p:ext>
    </p:extLst>
  </p:cSld>
  <p:clrMapOvr>
    <a:masterClrMapping/>
  </p:clrMapOvr>
  <p:transition xmlns:p14="http://schemas.microsoft.com/office/powerpoint/2010/mai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Section Workspace: How do I…?</a:t>
            </a:r>
            <a:endParaRPr lang="en-US" dirty="0"/>
          </a:p>
        </p:txBody>
      </p:sp>
      <p:sp>
        <p:nvSpPr>
          <p:cNvPr id="4" name="Text Placeholder 3"/>
          <p:cNvSpPr>
            <a:spLocks noGrp="1"/>
          </p:cNvSpPr>
          <p:nvPr>
            <p:ph type="body" sz="quarter" idx="10"/>
          </p:nvPr>
        </p:nvSpPr>
        <p:spPr/>
        <p:txBody>
          <a:bodyPr/>
          <a:lstStyle/>
          <a:p>
            <a:r>
              <a:rPr lang="en-US" dirty="0" smtClean="0"/>
              <a:t>The How do I…? Tab can be clicked at anytime to bring up the help screen. </a:t>
            </a:r>
            <a:endParaRPr lang="en-US" dirty="0"/>
          </a:p>
        </p:txBody>
      </p:sp>
      <p:sp>
        <p:nvSpPr>
          <p:cNvPr id="8" name="Right Arrow 7"/>
          <p:cNvSpPr/>
          <p:nvPr/>
        </p:nvSpPr>
        <p:spPr>
          <a:xfrm rot="5400000" flipH="1">
            <a:off x="3103664" y="1688955"/>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5428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You have to the option to turn on registration for calendar events. If event registration is turned on then parents and students can signup for items on the calendar. Click the Registration tab to setup event registration.</a:t>
            </a:r>
            <a:endParaRPr lang="en-US" dirty="0"/>
          </a:p>
        </p:txBody>
      </p:sp>
      <p:sp>
        <p:nvSpPr>
          <p:cNvPr id="5" name="Rounded Rectangular Callout 4"/>
          <p:cNvSpPr/>
          <p:nvPr/>
        </p:nvSpPr>
        <p:spPr>
          <a:xfrm>
            <a:off x="6480810" y="2662872"/>
            <a:ext cx="2554619" cy="1919604"/>
          </a:xfrm>
          <a:prstGeom prst="wedgeRoundRectCallout">
            <a:avLst>
              <a:gd name="adj1" fmla="val 47703"/>
              <a:gd name="adj2" fmla="val 65065"/>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smtClean="0">
                <a:latin typeface="Calibri" panose="020F0502020204030204" pitchFamily="34" charset="0"/>
              </a:rPr>
              <a:t>Consider event registration for items such as parent conferences, field trips, and help sessions.</a:t>
            </a:r>
            <a:endParaRPr lang="en-US" dirty="0">
              <a:latin typeface="Calibri" panose="020F0502020204030204" pitchFamily="34" charset="0"/>
            </a:endParaRPr>
          </a:p>
        </p:txBody>
      </p:sp>
      <p:sp>
        <p:nvSpPr>
          <p:cNvPr id="7" name="Right Arrow 6"/>
          <p:cNvSpPr/>
          <p:nvPr/>
        </p:nvSpPr>
        <p:spPr>
          <a:xfrm rot="16200000">
            <a:off x="2984514" y="189706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95626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Check the box “Turn on registration for this event” to activate event registration. </a:t>
            </a:r>
            <a:endParaRPr lang="en-US" dirty="0"/>
          </a:p>
        </p:txBody>
      </p:sp>
      <p:sp>
        <p:nvSpPr>
          <p:cNvPr id="7" name="Right Arrow 6"/>
          <p:cNvSpPr/>
          <p:nvPr/>
        </p:nvSpPr>
        <p:spPr>
          <a:xfrm>
            <a:off x="1727214" y="169132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157887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Set the options, the maximum number of seats and last day to register. When the maximum number of seats is reached, individuals will have the option to join a </a:t>
            </a:r>
            <a:r>
              <a:rPr lang="en-US" dirty="0" smtClean="0"/>
              <a:t>waiting </a:t>
            </a:r>
            <a:r>
              <a:rPr lang="en-US" dirty="0" smtClean="0"/>
              <a:t>list.</a:t>
            </a:r>
            <a:endParaRPr lang="en-US" dirty="0"/>
          </a:p>
        </p:txBody>
      </p:sp>
      <p:sp>
        <p:nvSpPr>
          <p:cNvPr id="7" name="Rectangle 6"/>
          <p:cNvSpPr/>
          <p:nvPr/>
        </p:nvSpPr>
        <p:spPr>
          <a:xfrm>
            <a:off x="2446020" y="1988820"/>
            <a:ext cx="1314450" cy="560070"/>
          </a:xfrm>
          <a:prstGeom prst="rect">
            <a:avLst/>
          </a:prstGeom>
          <a:solidFill>
            <a:srgbClr val="FF151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56265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You can request additional information from participants during the registration process. Select Custom Question under registration questions. Click Add Question. </a:t>
            </a:r>
            <a:endParaRPr lang="en-US" dirty="0"/>
          </a:p>
        </p:txBody>
      </p:sp>
      <p:sp>
        <p:nvSpPr>
          <p:cNvPr id="5" name="Right Arrow 4"/>
          <p:cNvSpPr/>
          <p:nvPr/>
        </p:nvSpPr>
        <p:spPr>
          <a:xfrm>
            <a:off x="1830084" y="275431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5734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Enter your question in the question field. </a:t>
            </a:r>
            <a:endParaRPr lang="en-US" dirty="0"/>
          </a:p>
        </p:txBody>
      </p:sp>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6" name="Right Arrow 5"/>
          <p:cNvSpPr/>
          <p:nvPr/>
        </p:nvSpPr>
        <p:spPr>
          <a:xfrm>
            <a:off x="2584464" y="151987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55183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Select </a:t>
            </a:r>
            <a:r>
              <a:rPr lang="en-US" dirty="0" smtClean="0"/>
              <a:t>the </a:t>
            </a:r>
            <a:r>
              <a:rPr lang="en-US" dirty="0" smtClean="0"/>
              <a:t>question </a:t>
            </a:r>
            <a:r>
              <a:rPr lang="en-US" dirty="0" smtClean="0"/>
              <a:t>type</a:t>
            </a:r>
            <a:r>
              <a:rPr lang="en-US" dirty="0" smtClean="0"/>
              <a:t>. The open type allows participants to enter text when registering. The choice open allows you to define a list of choices for participants.</a:t>
            </a:r>
            <a:endParaRPr lang="en-US" dirty="0"/>
          </a:p>
        </p:txBody>
      </p:sp>
      <p:pic>
        <p:nvPicPr>
          <p:cNvPr id="6" name="Content Placeholder 5"/>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5" name="Right Arrow 4"/>
          <p:cNvSpPr/>
          <p:nvPr/>
        </p:nvSpPr>
        <p:spPr>
          <a:xfrm>
            <a:off x="2573034" y="206867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4042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Click Save after you have defined your custom question. </a:t>
            </a:r>
            <a:endParaRPr lang="en-US" dirty="0"/>
          </a:p>
        </p:txBody>
      </p:sp>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6" name="Right Arrow 5"/>
          <p:cNvSpPr/>
          <p:nvPr/>
        </p:nvSpPr>
        <p:spPr>
          <a:xfrm rot="16200000">
            <a:off x="3087384" y="262858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1274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The location tab allows you to enter an address associated with your event. Checking the “Add a map” will add a Google map to the event details. For most events this information can be left blank.</a:t>
            </a:r>
            <a:endParaRPr lang="en-US" dirty="0"/>
          </a:p>
        </p:txBody>
      </p:sp>
      <p:pic>
        <p:nvPicPr>
          <p:cNvPr id="6" name="Content Placeholder 5"/>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7" name="Rounded Rectangular Callout 6"/>
          <p:cNvSpPr/>
          <p:nvPr/>
        </p:nvSpPr>
        <p:spPr>
          <a:xfrm>
            <a:off x="6480810" y="2971800"/>
            <a:ext cx="2554619" cy="1610676"/>
          </a:xfrm>
          <a:prstGeom prst="wedgeRoundRectCallout">
            <a:avLst>
              <a:gd name="adj1" fmla="val 47703"/>
              <a:gd name="adj2" fmla="val 65065"/>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smtClean="0">
                <a:latin typeface="Calibri" panose="020F0502020204030204" pitchFamily="34" charset="0"/>
              </a:rPr>
              <a:t>Adding a map may be helpful for events that take place at another location.</a:t>
            </a:r>
            <a:endParaRPr lang="en-US" dirty="0">
              <a:latin typeface="Calibri" panose="020F0502020204030204" pitchFamily="34" charset="0"/>
            </a:endParaRPr>
          </a:p>
        </p:txBody>
      </p:sp>
      <p:sp>
        <p:nvSpPr>
          <p:cNvPr id="8" name="Right Arrow 7"/>
          <p:cNvSpPr/>
          <p:nvPr/>
        </p:nvSpPr>
        <p:spPr>
          <a:xfrm rot="16200000">
            <a:off x="3338844" y="190849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Right Arrow 8"/>
          <p:cNvSpPr/>
          <p:nvPr/>
        </p:nvSpPr>
        <p:spPr>
          <a:xfrm>
            <a:off x="1750074" y="274320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722227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The contact tab allows you to specify the contact person for the event. For most events this information can be left blank. </a:t>
            </a:r>
            <a:endParaRPr lang="en-US" dirty="0"/>
          </a:p>
        </p:txBody>
      </p:sp>
      <p:sp>
        <p:nvSpPr>
          <p:cNvPr id="7" name="Rounded Rectangular Callout 6"/>
          <p:cNvSpPr/>
          <p:nvPr/>
        </p:nvSpPr>
        <p:spPr>
          <a:xfrm>
            <a:off x="5429250" y="2297430"/>
            <a:ext cx="3606179" cy="2285046"/>
          </a:xfrm>
          <a:prstGeom prst="wedgeRoundRectCallout">
            <a:avLst>
              <a:gd name="adj1" fmla="val 47703"/>
              <a:gd name="adj2" fmla="val 65065"/>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smtClean="0">
                <a:latin typeface="Calibri" panose="020F0502020204030204" pitchFamily="34" charset="0"/>
              </a:rPr>
              <a:t>You must enter a contact name and email address when using event registration. The email address listed here will receive notification when </a:t>
            </a:r>
            <a:r>
              <a:rPr lang="en-US" dirty="0" smtClean="0">
                <a:latin typeface="Calibri" panose="020F0502020204030204" pitchFamily="34" charset="0"/>
              </a:rPr>
              <a:t>someone </a:t>
            </a:r>
            <a:r>
              <a:rPr lang="en-US" dirty="0" smtClean="0">
                <a:latin typeface="Calibri" panose="020F0502020204030204" pitchFamily="34" charset="0"/>
              </a:rPr>
              <a:t>registers for the event.</a:t>
            </a:r>
            <a:endParaRPr lang="en-US" dirty="0">
              <a:latin typeface="Calibri" panose="020F0502020204030204" pitchFamily="34" charset="0"/>
            </a:endParaRPr>
          </a:p>
        </p:txBody>
      </p:sp>
      <p:sp>
        <p:nvSpPr>
          <p:cNvPr id="6" name="Right Arrow 5"/>
          <p:cNvSpPr/>
          <p:nvPr/>
        </p:nvSpPr>
        <p:spPr>
          <a:xfrm rot="16200000">
            <a:off x="3676657" y="188563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92766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You can post your events to the school calendar. If your event is approved by the person who administers the school calendar it will appear on the school calendar. </a:t>
            </a:r>
            <a:endParaRPr lang="en-US" dirty="0"/>
          </a:p>
        </p:txBody>
      </p:sp>
    </p:spTree>
    <p:extLst>
      <p:ext uri="{BB962C8B-B14F-4D97-AF65-F5344CB8AC3E}">
        <p14:creationId xmlns:p14="http://schemas.microsoft.com/office/powerpoint/2010/main" val="11564615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a:t>Section Workspace: How do I…?</a:t>
            </a:r>
          </a:p>
        </p:txBody>
      </p:sp>
      <p:sp>
        <p:nvSpPr>
          <p:cNvPr id="4" name="Text Placeholder 3"/>
          <p:cNvSpPr>
            <a:spLocks noGrp="1"/>
          </p:cNvSpPr>
          <p:nvPr>
            <p:ph type="body" sz="quarter" idx="10"/>
          </p:nvPr>
        </p:nvSpPr>
        <p:spPr/>
        <p:txBody>
          <a:bodyPr/>
          <a:lstStyle/>
          <a:p>
            <a:r>
              <a:rPr lang="en-US" dirty="0" smtClean="0"/>
              <a:t>To locate help, click in the search box and type a keyword or topic. You will find help articles and video tutorials to assist you. Click the white X in the black box will close the help window.</a:t>
            </a:r>
            <a:endParaRPr lang="en-US" dirty="0"/>
          </a:p>
        </p:txBody>
      </p:sp>
      <p:sp>
        <p:nvSpPr>
          <p:cNvPr id="6" name="Right Arrow 5"/>
          <p:cNvSpPr/>
          <p:nvPr/>
        </p:nvSpPr>
        <p:spPr>
          <a:xfrm rot="5400000" flipH="1">
            <a:off x="5892584" y="1597515"/>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Right Arrow 6"/>
          <p:cNvSpPr/>
          <p:nvPr/>
        </p:nvSpPr>
        <p:spPr>
          <a:xfrm flipH="1">
            <a:off x="6722794" y="964917"/>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07997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Click the Post to Calendars tab. Check the box </a:t>
            </a:r>
            <a:r>
              <a:rPr lang="en-US" dirty="0" smtClean="0"/>
              <a:t>post </a:t>
            </a:r>
            <a:r>
              <a:rPr lang="en-US" dirty="0" smtClean="0"/>
              <a:t>event to other calendars. Check the box next to your school calendar. </a:t>
            </a:r>
            <a:endParaRPr lang="en-US" dirty="0"/>
          </a:p>
        </p:txBody>
      </p:sp>
      <p:pic>
        <p:nvPicPr>
          <p:cNvPr id="6" name="Content Placeholder 5"/>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5" name="Right Arrow 4"/>
          <p:cNvSpPr/>
          <p:nvPr/>
        </p:nvSpPr>
        <p:spPr>
          <a:xfrm rot="16200000">
            <a:off x="4104654" y="189706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Right Arrow 6"/>
          <p:cNvSpPr/>
          <p:nvPr/>
        </p:nvSpPr>
        <p:spPr>
          <a:xfrm>
            <a:off x="1670385" y="1758639"/>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07008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You can send a notice to subscribers of your website by clicking the Create E-Alert button. This buttons works the same in all apps. </a:t>
            </a:r>
            <a:endParaRPr lang="en-US" dirty="0"/>
          </a:p>
        </p:txBody>
      </p:sp>
      <p:pic>
        <p:nvPicPr>
          <p:cNvPr id="6" name="Content Placeholder 5"/>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5" name="Right Arrow 4"/>
          <p:cNvSpPr/>
          <p:nvPr/>
        </p:nvSpPr>
        <p:spPr>
          <a:xfrm rot="16200000">
            <a:off x="2881644" y="305149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975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To edit a calendar event, double click the event, or mouse over the event and select edit. </a:t>
            </a:r>
            <a:endParaRPr lang="en-US" dirty="0"/>
          </a:p>
        </p:txBody>
      </p:sp>
      <p:pic>
        <p:nvPicPr>
          <p:cNvPr id="8" name="Content Placeholder 7"/>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5" name="Right Arrow 4"/>
          <p:cNvSpPr/>
          <p:nvPr/>
        </p:nvSpPr>
        <p:spPr>
          <a:xfrm rot="5400000">
            <a:off x="5087634" y="226282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1888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To delete a calendar event, mouse over the event and select delete. </a:t>
            </a:r>
            <a:endParaRPr lang="en-US" dirty="0"/>
          </a:p>
        </p:txBody>
      </p:sp>
      <p:pic>
        <p:nvPicPr>
          <p:cNvPr id="8" name="Content Placeholder 7"/>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5" name="Right Arrow 4"/>
          <p:cNvSpPr/>
          <p:nvPr/>
        </p:nvSpPr>
        <p:spPr>
          <a:xfrm flipH="1">
            <a:off x="5704854" y="337153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6784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Confirm that you wish to delete the event by clicking yes. </a:t>
            </a:r>
            <a:endParaRPr lang="en-US" dirty="0"/>
          </a:p>
        </p:txBody>
      </p:sp>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6" name="Right Arrow 5"/>
          <p:cNvSpPr/>
          <p:nvPr/>
        </p:nvSpPr>
        <p:spPr>
          <a:xfrm rot="16200000">
            <a:off x="4664724" y="278860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64746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To view a list of participants who have registered for an event, click the Rosters tab.</a:t>
            </a:r>
            <a:endParaRPr lang="en-US" dirty="0"/>
          </a:p>
        </p:txBody>
      </p:sp>
      <p:pic>
        <p:nvPicPr>
          <p:cNvPr id="8" name="Content Placeholder 7"/>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5" name="Right Arrow 4"/>
          <p:cNvSpPr/>
          <p:nvPr/>
        </p:nvSpPr>
        <p:spPr>
          <a:xfrm rot="16200000">
            <a:off x="3064524" y="121126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50645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Locate the event. If you have </a:t>
            </a:r>
            <a:r>
              <a:rPr lang="en-US" dirty="0" smtClean="0"/>
              <a:t>multiple</a:t>
            </a:r>
            <a:r>
              <a:rPr lang="en-US" dirty="0" smtClean="0"/>
              <a:t> </a:t>
            </a:r>
            <a:r>
              <a:rPr lang="en-US" dirty="0" smtClean="0"/>
              <a:t>registration events, filter for the event by entering a date. </a:t>
            </a:r>
            <a:endParaRPr lang="en-US" dirty="0"/>
          </a:p>
        </p:txBody>
      </p:sp>
      <p:pic>
        <p:nvPicPr>
          <p:cNvPr id="6" name="Content Placeholder 5"/>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5" name="Right Arrow 4"/>
          <p:cNvSpPr/>
          <p:nvPr/>
        </p:nvSpPr>
        <p:spPr>
          <a:xfrm>
            <a:off x="755664" y="225139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29667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Click the view button next to the event to see the participants. </a:t>
            </a:r>
            <a:endParaRPr lang="en-US" dirty="0"/>
          </a:p>
        </p:txBody>
      </p:sp>
      <p:pic>
        <p:nvPicPr>
          <p:cNvPr id="6" name="Content Placeholder 5"/>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5" name="Right Arrow 4"/>
          <p:cNvSpPr/>
          <p:nvPr/>
        </p:nvSpPr>
        <p:spPr>
          <a:xfrm>
            <a:off x="4984764" y="301720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097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You can record attendance information by checking the appropriate boxes. You can run a report of attendance. </a:t>
            </a:r>
            <a:endParaRPr lang="en-US" dirty="0"/>
          </a:p>
        </p:txBody>
      </p:sp>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6" name="Right Arrow 5"/>
          <p:cNvSpPr/>
          <p:nvPr/>
        </p:nvSpPr>
        <p:spPr>
          <a:xfrm rot="16200000">
            <a:off x="5373384" y="224012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0195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Click the details button to see responses to the questions you asked when participants registered. </a:t>
            </a:r>
            <a:endParaRPr lang="en-US" dirty="0"/>
          </a:p>
        </p:txBody>
      </p:sp>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6" name="Right Arrow 5"/>
          <p:cNvSpPr/>
          <p:nvPr/>
        </p:nvSpPr>
        <p:spPr>
          <a:xfrm>
            <a:off x="1852944" y="206867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1545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6015" y="944107"/>
            <a:ext cx="8789110" cy="3744455"/>
          </a:xfrm>
        </p:spPr>
        <p:txBody>
          <a:bodyPr/>
          <a:lstStyle/>
          <a:p>
            <a:pPr marL="0" indent="0">
              <a:spcBef>
                <a:spcPts val="1200"/>
              </a:spcBef>
              <a:spcAft>
                <a:spcPts val="1200"/>
              </a:spcAft>
              <a:buClr>
                <a:prstClr val="white"/>
              </a:buClr>
              <a:buNone/>
            </a:pPr>
            <a:r>
              <a:rPr lang="en-US" sz="3600" dirty="0">
                <a:solidFill>
                  <a:prstClr val="white"/>
                </a:solidFill>
                <a:effectLst/>
              </a:rPr>
              <a:t>Exercise 1 – Locate an Interactive Video </a:t>
            </a:r>
            <a:endParaRPr lang="en-US" sz="3600" dirty="0" smtClean="0">
              <a:solidFill>
                <a:prstClr val="white"/>
              </a:solidFill>
              <a:effectLst/>
            </a:endParaRPr>
          </a:p>
          <a:p>
            <a:pPr marL="0" indent="0">
              <a:spcBef>
                <a:spcPts val="1200"/>
              </a:spcBef>
              <a:spcAft>
                <a:spcPts val="1200"/>
              </a:spcAft>
              <a:buClr>
                <a:prstClr val="white"/>
              </a:buClr>
              <a:buNone/>
            </a:pPr>
            <a:r>
              <a:rPr lang="en-US" sz="3600" dirty="0" smtClean="0">
                <a:solidFill>
                  <a:prstClr val="white"/>
                </a:solidFill>
                <a:effectLst/>
              </a:rPr>
              <a:t>Exercise </a:t>
            </a:r>
            <a:r>
              <a:rPr lang="en-US" sz="3600" dirty="0">
                <a:solidFill>
                  <a:prstClr val="white"/>
                </a:solidFill>
                <a:effectLst/>
              </a:rPr>
              <a:t>2 – Locate a Help </a:t>
            </a:r>
            <a:r>
              <a:rPr lang="en-US" sz="3600" dirty="0" smtClean="0">
                <a:solidFill>
                  <a:prstClr val="white"/>
                </a:solidFill>
                <a:effectLst/>
              </a:rPr>
              <a:t>Article</a:t>
            </a:r>
            <a:endParaRPr lang="en-US" sz="3600" dirty="0">
              <a:solidFill>
                <a:prstClr val="white"/>
              </a:solidFill>
              <a:effectLst/>
            </a:endParaRPr>
          </a:p>
        </p:txBody>
      </p:sp>
      <p:sp>
        <p:nvSpPr>
          <p:cNvPr id="3" name="Title 2"/>
          <p:cNvSpPr>
            <a:spLocks noGrp="1"/>
          </p:cNvSpPr>
          <p:nvPr>
            <p:ph type="title"/>
          </p:nvPr>
        </p:nvSpPr>
        <p:spPr/>
        <p:txBody>
          <a:bodyPr/>
          <a:lstStyle/>
          <a:p>
            <a:r>
              <a:rPr lang="en-US" dirty="0" smtClean="0"/>
              <a:t>Check for Understanding</a:t>
            </a:r>
            <a:endParaRPr lang="en-US" dirty="0"/>
          </a:p>
        </p:txBody>
      </p:sp>
      <p:sp>
        <p:nvSpPr>
          <p:cNvPr id="4" name="Rounded Rectangular Callout 3"/>
          <p:cNvSpPr/>
          <p:nvPr/>
        </p:nvSpPr>
        <p:spPr>
          <a:xfrm>
            <a:off x="560069" y="4562832"/>
            <a:ext cx="2958128" cy="1696225"/>
          </a:xfrm>
          <a:prstGeom prst="wedgeRoundRectCallout">
            <a:avLst>
              <a:gd name="adj1" fmla="val -65276"/>
              <a:gd name="adj2" fmla="val 79300"/>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a:effectLst>
                  <a:outerShdw blurRad="38100" dist="38100" dir="2700000" algn="tl">
                    <a:srgbClr val="000000">
                      <a:alpha val="43137"/>
                    </a:srgbClr>
                  </a:outerShdw>
                </a:effectLst>
                <a:latin typeface="Calibri" panose="020F0502020204030204" pitchFamily="34" charset="0"/>
              </a:rPr>
              <a:t>Refer to your exercise guide for directions on completing the assignments</a:t>
            </a:r>
            <a:endParaRPr lang="en-US" dirty="0">
              <a:latin typeface="Calibri" panose="020F0502020204030204" pitchFamily="34" charset="0"/>
            </a:endParaRPr>
          </a:p>
          <a:p>
            <a:endParaRPr lang="en-US" dirty="0"/>
          </a:p>
        </p:txBody>
      </p:sp>
    </p:spTree>
    <p:extLst>
      <p:ext uri="{BB962C8B-B14F-4D97-AF65-F5344CB8AC3E}">
        <p14:creationId xmlns:p14="http://schemas.microsoft.com/office/powerpoint/2010/main" val="7898611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Calendar</a:t>
            </a:r>
            <a:endParaRPr lang="en-US" dirty="0"/>
          </a:p>
        </p:txBody>
      </p:sp>
      <p:sp>
        <p:nvSpPr>
          <p:cNvPr id="4" name="Text Placeholder 3"/>
          <p:cNvSpPr>
            <a:spLocks noGrp="1"/>
          </p:cNvSpPr>
          <p:nvPr>
            <p:ph type="body" sz="quarter" idx="10"/>
          </p:nvPr>
        </p:nvSpPr>
        <p:spPr/>
        <p:txBody>
          <a:bodyPr/>
          <a:lstStyle/>
          <a:p>
            <a:r>
              <a:rPr lang="en-US" dirty="0" smtClean="0"/>
              <a:t>Click the white X to close this window when you are finished. </a:t>
            </a:r>
            <a:endParaRPr lang="en-US" dirty="0"/>
          </a:p>
        </p:txBody>
      </p:sp>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6" name="Right Arrow 5"/>
          <p:cNvSpPr/>
          <p:nvPr/>
        </p:nvSpPr>
        <p:spPr>
          <a:xfrm>
            <a:off x="5784864" y="98266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4063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Reports</a:t>
            </a:r>
            <a:endParaRPr lang="en-US" dirty="0"/>
          </a:p>
        </p:txBody>
      </p:sp>
      <p:sp>
        <p:nvSpPr>
          <p:cNvPr id="4" name="Text Placeholder 3"/>
          <p:cNvSpPr>
            <a:spLocks noGrp="1"/>
          </p:cNvSpPr>
          <p:nvPr>
            <p:ph type="body" sz="quarter" idx="10"/>
          </p:nvPr>
        </p:nvSpPr>
        <p:spPr/>
        <p:txBody>
          <a:bodyPr/>
          <a:lstStyle/>
          <a:p>
            <a:r>
              <a:rPr lang="en-US" dirty="0" smtClean="0"/>
              <a:t>You can run a report for event registration on the calendar. You can also print a list of subscribers to your website and their email addresses. </a:t>
            </a:r>
            <a:endParaRPr lang="en-US" dirty="0"/>
          </a:p>
        </p:txBody>
      </p:sp>
    </p:spTree>
    <p:extLst>
      <p:ext uri="{BB962C8B-B14F-4D97-AF65-F5344CB8AC3E}">
        <p14:creationId xmlns:p14="http://schemas.microsoft.com/office/powerpoint/2010/main" val="554265719"/>
      </p:ext>
    </p:extLst>
  </p:cSld>
  <p:clrMapOvr>
    <a:masterClrMapping/>
  </p:clrMapOvr>
  <p:transition xmlns:p14="http://schemas.microsoft.com/office/powerpoint/2010/main">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Reports</a:t>
            </a:r>
            <a:endParaRPr lang="en-US" dirty="0"/>
          </a:p>
        </p:txBody>
      </p:sp>
      <p:sp>
        <p:nvSpPr>
          <p:cNvPr id="4" name="Text Placeholder 3"/>
          <p:cNvSpPr>
            <a:spLocks noGrp="1"/>
          </p:cNvSpPr>
          <p:nvPr>
            <p:ph type="body" sz="quarter" idx="10"/>
          </p:nvPr>
        </p:nvSpPr>
        <p:spPr/>
        <p:txBody>
          <a:bodyPr/>
          <a:lstStyle/>
          <a:p>
            <a:r>
              <a:rPr lang="en-US" dirty="0" smtClean="0"/>
              <a:t>Click the Tools tab to run a report.</a:t>
            </a:r>
            <a:endParaRPr lang="en-US" dirty="0"/>
          </a:p>
        </p:txBody>
      </p:sp>
      <p:sp>
        <p:nvSpPr>
          <p:cNvPr id="6" name="Right Arrow 5"/>
          <p:cNvSpPr/>
          <p:nvPr/>
        </p:nvSpPr>
        <p:spPr>
          <a:xfrm rot="16200000">
            <a:off x="1658634" y="165703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2897958"/>
      </p:ext>
    </p:extLst>
  </p:cSld>
  <p:clrMapOvr>
    <a:masterClrMapping/>
  </p:clrMapOvr>
  <p:transition xmlns:p14="http://schemas.microsoft.com/office/powerpoint/2010/main">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Reports</a:t>
            </a:r>
            <a:endParaRPr lang="en-US" dirty="0"/>
          </a:p>
        </p:txBody>
      </p:sp>
      <p:sp>
        <p:nvSpPr>
          <p:cNvPr id="4" name="Text Placeholder 3"/>
          <p:cNvSpPr>
            <a:spLocks noGrp="1"/>
          </p:cNvSpPr>
          <p:nvPr>
            <p:ph type="body" sz="quarter" idx="10"/>
          </p:nvPr>
        </p:nvSpPr>
        <p:spPr/>
        <p:txBody>
          <a:bodyPr/>
          <a:lstStyle/>
          <a:p>
            <a:r>
              <a:rPr lang="en-US" dirty="0" smtClean="0"/>
              <a:t>Select the Reports option. </a:t>
            </a:r>
            <a:endParaRPr lang="en-US" dirty="0"/>
          </a:p>
        </p:txBody>
      </p:sp>
      <p:sp>
        <p:nvSpPr>
          <p:cNvPr id="6" name="Right Arrow 5"/>
          <p:cNvSpPr/>
          <p:nvPr/>
        </p:nvSpPr>
        <p:spPr>
          <a:xfrm flipH="1">
            <a:off x="4298964" y="229727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326900"/>
      </p:ext>
    </p:extLst>
  </p:cSld>
  <p:clrMapOvr>
    <a:masterClrMapping/>
  </p:clrMapOvr>
  <p:transition xmlns:p14="http://schemas.microsoft.com/office/powerpoint/2010/main">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Reports</a:t>
            </a:r>
            <a:endParaRPr lang="en-US" dirty="0"/>
          </a:p>
        </p:txBody>
      </p:sp>
      <p:sp>
        <p:nvSpPr>
          <p:cNvPr id="4" name="Text Placeholder 3"/>
          <p:cNvSpPr>
            <a:spLocks noGrp="1"/>
          </p:cNvSpPr>
          <p:nvPr>
            <p:ph type="body" sz="quarter" idx="10"/>
          </p:nvPr>
        </p:nvSpPr>
        <p:spPr/>
        <p:txBody>
          <a:bodyPr/>
          <a:lstStyle/>
          <a:p>
            <a:r>
              <a:rPr lang="en-US" dirty="0" smtClean="0"/>
              <a:t>The E-Alerts Subscription Report will allow you to see who is a subscribed user of your website. </a:t>
            </a:r>
            <a:endParaRPr lang="en-US" dirty="0"/>
          </a:p>
        </p:txBody>
      </p:sp>
      <p:pic>
        <p:nvPicPr>
          <p:cNvPr id="6" name="Content Placeholder 5"/>
          <p:cNvPicPr>
            <a:picLocks noGrp="1" noChangeAspect="1"/>
          </p:cNvPicPr>
          <p:nvPr>
            <p:ph idx="1"/>
          </p:nvPr>
        </p:nvPicPr>
        <p:blipFill>
          <a:blip r:embed="rId2"/>
          <a:stretch>
            <a:fillRect/>
          </a:stretch>
        </p:blipFill>
        <p:spPr>
          <a:xfrm>
            <a:off x="1299830" y="800100"/>
            <a:ext cx="6544339" cy="3908425"/>
          </a:xfrm>
          <a:prstGeom prst="rect">
            <a:avLst/>
          </a:prstGeom>
        </p:spPr>
      </p:pic>
    </p:spTree>
    <p:extLst>
      <p:ext uri="{BB962C8B-B14F-4D97-AF65-F5344CB8AC3E}">
        <p14:creationId xmlns:p14="http://schemas.microsoft.com/office/powerpoint/2010/main" val="2555241156"/>
      </p:ext>
    </p:extLst>
  </p:cSld>
  <p:clrMapOvr>
    <a:masterClrMapping/>
  </p:clrMapOvr>
  <p:transition xmlns:p14="http://schemas.microsoft.com/office/powerpoint/2010/main">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Reports</a:t>
            </a:r>
            <a:endParaRPr lang="en-US" dirty="0"/>
          </a:p>
        </p:txBody>
      </p:sp>
      <p:sp>
        <p:nvSpPr>
          <p:cNvPr id="4" name="Text Placeholder 3"/>
          <p:cNvSpPr>
            <a:spLocks noGrp="1"/>
          </p:cNvSpPr>
          <p:nvPr>
            <p:ph type="body" sz="quarter" idx="10"/>
          </p:nvPr>
        </p:nvSpPr>
        <p:spPr/>
        <p:txBody>
          <a:bodyPr/>
          <a:lstStyle/>
          <a:p>
            <a:r>
              <a:rPr lang="en-US" dirty="0" smtClean="0"/>
              <a:t>The Calendar Event Registration Report, will print a roster for calendar events. It will also print their attendance status if you recorded it. </a:t>
            </a:r>
            <a:endParaRPr lang="en-US" dirty="0"/>
          </a:p>
        </p:txBody>
      </p:sp>
      <p:pic>
        <p:nvPicPr>
          <p:cNvPr id="6" name="Content Placeholder 5"/>
          <p:cNvPicPr>
            <a:picLocks noGrp="1" noChangeAspect="1"/>
          </p:cNvPicPr>
          <p:nvPr>
            <p:ph idx="1"/>
          </p:nvPr>
        </p:nvPicPr>
        <p:blipFill>
          <a:blip r:embed="rId2"/>
          <a:stretch>
            <a:fillRect/>
          </a:stretch>
        </p:blipFill>
        <p:spPr>
          <a:xfrm>
            <a:off x="1299830" y="800100"/>
            <a:ext cx="6544339" cy="3908425"/>
          </a:xfrm>
          <a:prstGeom prst="rect">
            <a:avLst/>
          </a:prstGeom>
        </p:spPr>
      </p:pic>
    </p:spTree>
    <p:extLst>
      <p:ext uri="{BB962C8B-B14F-4D97-AF65-F5344CB8AC3E}">
        <p14:creationId xmlns:p14="http://schemas.microsoft.com/office/powerpoint/2010/main" val="2702177723"/>
      </p:ext>
    </p:extLst>
  </p:cSld>
  <p:clrMapOvr>
    <a:masterClrMapping/>
  </p:clrMapOvr>
  <p:transition xmlns:p14="http://schemas.microsoft.com/office/powerpoint/2010/main">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Reports</a:t>
            </a:r>
            <a:endParaRPr lang="en-US" dirty="0"/>
          </a:p>
        </p:txBody>
      </p:sp>
      <p:sp>
        <p:nvSpPr>
          <p:cNvPr id="4" name="Text Placeholder 3"/>
          <p:cNvSpPr>
            <a:spLocks noGrp="1"/>
          </p:cNvSpPr>
          <p:nvPr>
            <p:ph type="body" sz="quarter" idx="10"/>
          </p:nvPr>
        </p:nvSpPr>
        <p:spPr/>
        <p:txBody>
          <a:bodyPr/>
          <a:lstStyle/>
          <a:p>
            <a:r>
              <a:rPr lang="en-US" dirty="0" smtClean="0"/>
              <a:t>Click the Calendar Event Registration Report. </a:t>
            </a:r>
            <a:endParaRPr lang="en-US" dirty="0"/>
          </a:p>
        </p:txBody>
      </p:sp>
      <p:pic>
        <p:nvPicPr>
          <p:cNvPr id="6" name="Content Placeholder 5"/>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7" name="Right Arrow 6"/>
          <p:cNvSpPr/>
          <p:nvPr/>
        </p:nvSpPr>
        <p:spPr>
          <a:xfrm>
            <a:off x="755664" y="229727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2757185"/>
      </p:ext>
    </p:extLst>
  </p:cSld>
  <p:clrMapOvr>
    <a:masterClrMapping/>
  </p:clrMapOvr>
  <p:transition xmlns:p14="http://schemas.microsoft.com/office/powerpoint/2010/main">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Reports</a:t>
            </a:r>
            <a:endParaRPr lang="en-US" dirty="0"/>
          </a:p>
        </p:txBody>
      </p:sp>
      <p:sp>
        <p:nvSpPr>
          <p:cNvPr id="4" name="Text Placeholder 3"/>
          <p:cNvSpPr>
            <a:spLocks noGrp="1"/>
          </p:cNvSpPr>
          <p:nvPr>
            <p:ph type="body" sz="quarter" idx="10"/>
          </p:nvPr>
        </p:nvSpPr>
        <p:spPr/>
        <p:txBody>
          <a:bodyPr/>
          <a:lstStyle/>
          <a:p>
            <a:r>
              <a:rPr lang="en-US" dirty="0" smtClean="0"/>
              <a:t>Enter the Start Date, End Date, and Calendar that you wish to see. You may also search by a specific calendar category if you entered a category when creating the event.</a:t>
            </a:r>
            <a:endParaRPr lang="en-US" dirty="0"/>
          </a:p>
        </p:txBody>
      </p:sp>
      <p:pic>
        <p:nvPicPr>
          <p:cNvPr id="6" name="Content Placeholder 5"/>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7" name="Rectangle 6"/>
          <p:cNvSpPr/>
          <p:nvPr/>
        </p:nvSpPr>
        <p:spPr>
          <a:xfrm>
            <a:off x="3257549" y="1463040"/>
            <a:ext cx="1268731" cy="1245870"/>
          </a:xfrm>
          <a:prstGeom prst="rect">
            <a:avLst/>
          </a:prstGeom>
          <a:solidFill>
            <a:srgbClr val="FF151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0950214"/>
      </p:ext>
    </p:extLst>
  </p:cSld>
  <p:clrMapOvr>
    <a:masterClrMapping/>
  </p:clrMapOvr>
  <p:transition xmlns:p14="http://schemas.microsoft.com/office/powerpoint/2010/main">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Reports</a:t>
            </a:r>
            <a:endParaRPr lang="en-US" dirty="0"/>
          </a:p>
        </p:txBody>
      </p:sp>
      <p:sp>
        <p:nvSpPr>
          <p:cNvPr id="4" name="Text Placeholder 3"/>
          <p:cNvSpPr>
            <a:spLocks noGrp="1"/>
          </p:cNvSpPr>
          <p:nvPr>
            <p:ph type="body" sz="quarter" idx="10"/>
          </p:nvPr>
        </p:nvSpPr>
        <p:spPr/>
        <p:txBody>
          <a:bodyPr/>
          <a:lstStyle/>
          <a:p>
            <a:r>
              <a:rPr lang="en-US" dirty="0" smtClean="0"/>
              <a:t>Click Run Report to see the results.</a:t>
            </a:r>
            <a:endParaRPr lang="en-US" dirty="0"/>
          </a:p>
        </p:txBody>
      </p:sp>
      <p:pic>
        <p:nvPicPr>
          <p:cNvPr id="6" name="Content Placeholder 5"/>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5" name="Right Arrow 4"/>
          <p:cNvSpPr/>
          <p:nvPr/>
        </p:nvSpPr>
        <p:spPr>
          <a:xfrm rot="16200000">
            <a:off x="3172244" y="317738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0530004"/>
      </p:ext>
    </p:extLst>
  </p:cSld>
  <p:clrMapOvr>
    <a:masterClrMapping/>
  </p:clrMapOvr>
  <p:transition xmlns:p14="http://schemas.microsoft.com/office/powerpoint/2010/main">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Reports</a:t>
            </a:r>
            <a:endParaRPr lang="en-US" dirty="0"/>
          </a:p>
        </p:txBody>
      </p:sp>
      <p:sp>
        <p:nvSpPr>
          <p:cNvPr id="4" name="Text Placeholder 3"/>
          <p:cNvSpPr>
            <a:spLocks noGrp="1"/>
          </p:cNvSpPr>
          <p:nvPr>
            <p:ph type="body" sz="quarter" idx="10"/>
          </p:nvPr>
        </p:nvSpPr>
        <p:spPr/>
        <p:txBody>
          <a:bodyPr/>
          <a:lstStyle/>
          <a:p>
            <a:r>
              <a:rPr lang="en-US" dirty="0" smtClean="0"/>
              <a:t>Reports can be saved or exported to Excel by </a:t>
            </a:r>
            <a:r>
              <a:rPr lang="en-US" dirty="0" smtClean="0"/>
              <a:t>clicking </a:t>
            </a:r>
            <a:r>
              <a:rPr lang="en-US" dirty="0" smtClean="0"/>
              <a:t>on the save icon. </a:t>
            </a:r>
            <a:endParaRPr lang="en-US" dirty="0"/>
          </a:p>
        </p:txBody>
      </p:sp>
      <p:pic>
        <p:nvPicPr>
          <p:cNvPr id="8" name="Content Placeholder 7"/>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5" name="Right Arrow 4"/>
          <p:cNvSpPr/>
          <p:nvPr/>
        </p:nvSpPr>
        <p:spPr>
          <a:xfrm>
            <a:off x="2355864" y="80010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650302"/>
      </p:ext>
    </p:extLst>
  </p:cSld>
  <p:clrMapOvr>
    <a:masterClrMapping/>
  </p:clrMapOvr>
  <p:transition xmlns:p14="http://schemas.microsoft.com/office/powerpoint/2010/mai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Adding a Page to a Section</a:t>
            </a:r>
            <a:endParaRPr lang="en-US" dirty="0"/>
          </a:p>
        </p:txBody>
      </p:sp>
      <p:sp>
        <p:nvSpPr>
          <p:cNvPr id="4" name="Text Placeholder 3"/>
          <p:cNvSpPr>
            <a:spLocks noGrp="1"/>
          </p:cNvSpPr>
          <p:nvPr>
            <p:ph type="body" sz="quarter" idx="10"/>
          </p:nvPr>
        </p:nvSpPr>
        <p:spPr/>
        <p:txBody>
          <a:bodyPr/>
          <a:lstStyle/>
          <a:p>
            <a:r>
              <a:rPr lang="en-US" dirty="0" smtClean="0"/>
              <a:t>All teacher sections have been assigned six pages by default. You may add, edit, delete, and rename pages as needed. Pages may be arranged in an order that is meaningful to visitors. </a:t>
            </a:r>
            <a:endParaRPr lang="en-US" dirty="0"/>
          </a:p>
        </p:txBody>
      </p:sp>
      <p:sp>
        <p:nvSpPr>
          <p:cNvPr id="6" name="Rectangle 5"/>
          <p:cNvSpPr/>
          <p:nvPr/>
        </p:nvSpPr>
        <p:spPr>
          <a:xfrm>
            <a:off x="1299830" y="2754314"/>
            <a:ext cx="3077860" cy="1811497"/>
          </a:xfrm>
          <a:prstGeom prst="rect">
            <a:avLst/>
          </a:prstGeom>
          <a:solidFill>
            <a:srgbClr val="FF151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4358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Subscribing to Content</a:t>
            </a:r>
            <a:endParaRPr lang="en-US" dirty="0"/>
          </a:p>
        </p:txBody>
      </p:sp>
      <p:sp>
        <p:nvSpPr>
          <p:cNvPr id="4" name="Text Placeholder 3"/>
          <p:cNvSpPr>
            <a:spLocks noGrp="1"/>
          </p:cNvSpPr>
          <p:nvPr>
            <p:ph type="body" sz="quarter" idx="10"/>
          </p:nvPr>
        </p:nvSpPr>
        <p:spPr/>
        <p:txBody>
          <a:bodyPr/>
          <a:lstStyle/>
          <a:p>
            <a:r>
              <a:rPr lang="en-US" dirty="0" smtClean="0"/>
              <a:t>Schoolwires allows users to subscribe to the content that they wish to receive. All employees already have </a:t>
            </a:r>
            <a:r>
              <a:rPr lang="en-US" dirty="0" smtClean="0"/>
              <a:t>an account. </a:t>
            </a:r>
            <a:r>
              <a:rPr lang="en-US" dirty="0" smtClean="0"/>
              <a:t>This</a:t>
            </a:r>
            <a:r>
              <a:rPr lang="en-US" dirty="0" smtClean="0"/>
              <a:t> </a:t>
            </a:r>
            <a:r>
              <a:rPr lang="en-US" dirty="0" smtClean="0"/>
              <a:t>summer, parents will be able to create their own account for subscription purposes. </a:t>
            </a:r>
            <a:endParaRPr lang="en-US" dirty="0"/>
          </a:p>
        </p:txBody>
      </p:sp>
    </p:spTree>
    <p:extLst>
      <p:ext uri="{BB962C8B-B14F-4D97-AF65-F5344CB8AC3E}">
        <p14:creationId xmlns:p14="http://schemas.microsoft.com/office/powerpoint/2010/main" val="676869713"/>
      </p:ext>
    </p:extLst>
  </p:cSld>
  <p:clrMapOvr>
    <a:masterClrMapping/>
  </p:clrMapOvr>
  <p:transition xmlns:p14="http://schemas.microsoft.com/office/powerpoint/2010/main">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Subscribing to Content</a:t>
            </a:r>
            <a:endParaRPr lang="en-US" dirty="0"/>
          </a:p>
        </p:txBody>
      </p:sp>
      <p:sp>
        <p:nvSpPr>
          <p:cNvPr id="4" name="Text Placeholder 3"/>
          <p:cNvSpPr>
            <a:spLocks noGrp="1"/>
          </p:cNvSpPr>
          <p:nvPr>
            <p:ph type="body" sz="quarter" idx="10"/>
          </p:nvPr>
        </p:nvSpPr>
        <p:spPr/>
        <p:txBody>
          <a:bodyPr/>
          <a:lstStyle/>
          <a:p>
            <a:r>
              <a:rPr lang="en-US" dirty="0" smtClean="0"/>
              <a:t>To subscribe to content, click My Account on any webpage within Schoolwires. Choose Edit Account Settings from the drop down menu.</a:t>
            </a:r>
            <a:endParaRPr lang="en-US" dirty="0"/>
          </a:p>
        </p:txBody>
      </p:sp>
      <p:pic>
        <p:nvPicPr>
          <p:cNvPr id="6" name="Content Placeholder 5"/>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7" name="Right Arrow 6"/>
          <p:cNvSpPr/>
          <p:nvPr/>
        </p:nvSpPr>
        <p:spPr>
          <a:xfrm flipH="1">
            <a:off x="7385706" y="176006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998822"/>
      </p:ext>
    </p:extLst>
  </p:cSld>
  <p:clrMapOvr>
    <a:masterClrMapping/>
  </p:clrMapOvr>
  <p:transition xmlns:p14="http://schemas.microsoft.com/office/powerpoint/2010/main">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Subscribing to Content</a:t>
            </a:r>
            <a:endParaRPr lang="en-US" dirty="0"/>
          </a:p>
        </p:txBody>
      </p:sp>
      <p:sp>
        <p:nvSpPr>
          <p:cNvPr id="4" name="Text Placeholder 3"/>
          <p:cNvSpPr>
            <a:spLocks noGrp="1"/>
          </p:cNvSpPr>
          <p:nvPr>
            <p:ph type="body" sz="quarter" idx="10"/>
          </p:nvPr>
        </p:nvSpPr>
        <p:spPr/>
        <p:txBody>
          <a:bodyPr/>
          <a:lstStyle/>
          <a:p>
            <a:r>
              <a:rPr lang="en-US" dirty="0" smtClean="0"/>
              <a:t>You can edit your account settings by navigating the screens with the menu on the left. </a:t>
            </a:r>
            <a:endParaRPr lang="en-US" dirty="0"/>
          </a:p>
        </p:txBody>
      </p:sp>
      <p:pic>
        <p:nvPicPr>
          <p:cNvPr id="8" name="Content Placeholder 7"/>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9" name="Rectangle 8"/>
          <p:cNvSpPr/>
          <p:nvPr/>
        </p:nvSpPr>
        <p:spPr>
          <a:xfrm>
            <a:off x="1691639" y="2594610"/>
            <a:ext cx="868681" cy="1474470"/>
          </a:xfrm>
          <a:prstGeom prst="rect">
            <a:avLst/>
          </a:prstGeom>
          <a:solidFill>
            <a:srgbClr val="FF151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668300"/>
      </p:ext>
    </p:extLst>
  </p:cSld>
  <p:clrMapOvr>
    <a:masterClrMapping/>
  </p:clrMapOvr>
  <p:transition xmlns:p14="http://schemas.microsoft.com/office/powerpoint/2010/main">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Subscribing to Content</a:t>
            </a:r>
            <a:endParaRPr lang="en-US" dirty="0"/>
          </a:p>
        </p:txBody>
      </p:sp>
      <p:sp>
        <p:nvSpPr>
          <p:cNvPr id="4" name="Text Placeholder 3"/>
          <p:cNvSpPr>
            <a:spLocks noGrp="1"/>
          </p:cNvSpPr>
          <p:nvPr>
            <p:ph type="body" sz="quarter" idx="10"/>
          </p:nvPr>
        </p:nvSpPr>
        <p:spPr/>
        <p:txBody>
          <a:bodyPr/>
          <a:lstStyle/>
          <a:p>
            <a:r>
              <a:rPr lang="en-US" dirty="0" smtClean="0"/>
              <a:t>To receive text messages from your school, click on the E-Alert Settings. </a:t>
            </a:r>
            <a:endParaRPr lang="en-US" dirty="0"/>
          </a:p>
        </p:txBody>
      </p:sp>
      <p:pic>
        <p:nvPicPr>
          <p:cNvPr id="8" name="Content Placeholder 7"/>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7" name="Right Arrow 6"/>
          <p:cNvSpPr/>
          <p:nvPr/>
        </p:nvSpPr>
        <p:spPr>
          <a:xfrm>
            <a:off x="932807" y="275431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8418825"/>
      </p:ext>
    </p:extLst>
  </p:cSld>
  <p:clrMapOvr>
    <a:masterClrMapping/>
  </p:clrMapOvr>
  <p:transition xmlns:p14="http://schemas.microsoft.com/office/powerpoint/2010/main">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Subscribing to Content</a:t>
            </a:r>
            <a:endParaRPr lang="en-US" dirty="0"/>
          </a:p>
        </p:txBody>
      </p:sp>
      <p:sp>
        <p:nvSpPr>
          <p:cNvPr id="4" name="Text Placeholder 3"/>
          <p:cNvSpPr>
            <a:spLocks noGrp="1"/>
          </p:cNvSpPr>
          <p:nvPr>
            <p:ph type="body" sz="quarter" idx="10"/>
          </p:nvPr>
        </p:nvSpPr>
        <p:spPr/>
        <p:txBody>
          <a:bodyPr/>
          <a:lstStyle/>
          <a:p>
            <a:r>
              <a:rPr lang="en-US" dirty="0" smtClean="0"/>
              <a:t>Enter your 10 digit mobile phone number in the box. Select your mobile carrier from the drop down list. If you only want to receive emergency text messages, click yes under high priority mobile E-Alerts. </a:t>
            </a:r>
            <a:endParaRPr lang="en-US" dirty="0"/>
          </a:p>
        </p:txBody>
      </p:sp>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6" name="Right Arrow 5"/>
          <p:cNvSpPr/>
          <p:nvPr/>
        </p:nvSpPr>
        <p:spPr>
          <a:xfrm>
            <a:off x="2967347" y="336010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870034"/>
      </p:ext>
    </p:extLst>
  </p:cSld>
  <p:clrMapOvr>
    <a:masterClrMapping/>
  </p:clrMapOvr>
  <p:transition xmlns:p14="http://schemas.microsoft.com/office/powerpoint/2010/main">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Subscribing to Content</a:t>
            </a:r>
            <a:endParaRPr lang="en-US" dirty="0"/>
          </a:p>
        </p:txBody>
      </p:sp>
      <p:sp>
        <p:nvSpPr>
          <p:cNvPr id="4" name="Text Placeholder 3"/>
          <p:cNvSpPr>
            <a:spLocks noGrp="1"/>
          </p:cNvSpPr>
          <p:nvPr>
            <p:ph type="body" sz="quarter" idx="10"/>
          </p:nvPr>
        </p:nvSpPr>
        <p:spPr/>
        <p:txBody>
          <a:bodyPr/>
          <a:lstStyle/>
          <a:p>
            <a:r>
              <a:rPr lang="en-US" dirty="0" smtClean="0"/>
              <a:t>To manage your personal subscriptions to content within the site, click the subscriptions option.</a:t>
            </a:r>
            <a:endParaRPr lang="en-US" dirty="0"/>
          </a:p>
        </p:txBody>
      </p:sp>
      <p:sp>
        <p:nvSpPr>
          <p:cNvPr id="6" name="Right Arrow 5"/>
          <p:cNvSpPr/>
          <p:nvPr/>
        </p:nvSpPr>
        <p:spPr>
          <a:xfrm>
            <a:off x="2967347" y="336010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7" name="Content Placeholder 6"/>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8" name="Right Arrow 7"/>
          <p:cNvSpPr/>
          <p:nvPr/>
        </p:nvSpPr>
        <p:spPr>
          <a:xfrm>
            <a:off x="1032520" y="290290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2176979"/>
      </p:ext>
    </p:extLst>
  </p:cSld>
  <p:clrMapOvr>
    <a:masterClrMapping/>
  </p:clrMapOvr>
  <p:transition xmlns:p14="http://schemas.microsoft.com/office/powerpoint/2010/main">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Subscribing to Content</a:t>
            </a:r>
            <a:endParaRPr lang="en-US" dirty="0"/>
          </a:p>
        </p:txBody>
      </p:sp>
      <p:sp>
        <p:nvSpPr>
          <p:cNvPr id="4" name="Text Placeholder 3"/>
          <p:cNvSpPr>
            <a:spLocks noGrp="1"/>
          </p:cNvSpPr>
          <p:nvPr>
            <p:ph type="body" sz="quarter" idx="10"/>
          </p:nvPr>
        </p:nvSpPr>
        <p:spPr/>
        <p:txBody>
          <a:bodyPr/>
          <a:lstStyle/>
          <a:p>
            <a:r>
              <a:rPr lang="en-US" dirty="0" smtClean="0"/>
              <a:t>Click the manage subscriptions button</a:t>
            </a:r>
            <a:r>
              <a:rPr lang="en-US" dirty="0" smtClean="0"/>
              <a:t>.</a:t>
            </a:r>
            <a:endParaRPr lang="en-US" dirty="0"/>
          </a:p>
        </p:txBody>
      </p:sp>
      <p:sp>
        <p:nvSpPr>
          <p:cNvPr id="6" name="Right Arrow 5"/>
          <p:cNvSpPr/>
          <p:nvPr/>
        </p:nvSpPr>
        <p:spPr>
          <a:xfrm>
            <a:off x="2967347" y="336010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7" name="Content Placeholder 6"/>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8" name="Right Arrow 7"/>
          <p:cNvSpPr/>
          <p:nvPr/>
        </p:nvSpPr>
        <p:spPr>
          <a:xfrm rot="16200000">
            <a:off x="3562970" y="336010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904644"/>
      </p:ext>
    </p:extLst>
  </p:cSld>
  <p:clrMapOvr>
    <a:masterClrMapping/>
  </p:clrMapOvr>
  <p:transition xmlns:p14="http://schemas.microsoft.com/office/powerpoint/2010/main">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Subscribing to Content</a:t>
            </a:r>
            <a:endParaRPr lang="en-US" dirty="0"/>
          </a:p>
        </p:txBody>
      </p:sp>
      <p:sp>
        <p:nvSpPr>
          <p:cNvPr id="4" name="Text Placeholder 3"/>
          <p:cNvSpPr>
            <a:spLocks noGrp="1"/>
          </p:cNvSpPr>
          <p:nvPr>
            <p:ph type="body" sz="quarter" idx="10"/>
          </p:nvPr>
        </p:nvSpPr>
        <p:spPr/>
        <p:txBody>
          <a:bodyPr/>
          <a:lstStyle/>
          <a:p>
            <a:r>
              <a:rPr lang="en-US" dirty="0" smtClean="0"/>
              <a:t>Select all of the school sites that you wish to subscribe to by checking the box in front of the school name.</a:t>
            </a:r>
            <a:endParaRPr lang="en-US" dirty="0"/>
          </a:p>
        </p:txBody>
      </p:sp>
      <p:pic>
        <p:nvPicPr>
          <p:cNvPr id="9" name="Content Placeholder 8"/>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10" name="Right Arrow 9"/>
          <p:cNvSpPr/>
          <p:nvPr/>
        </p:nvSpPr>
        <p:spPr>
          <a:xfrm>
            <a:off x="2015500" y="283432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771329"/>
      </p:ext>
    </p:extLst>
  </p:cSld>
  <p:clrMapOvr>
    <a:masterClrMapping/>
  </p:clrMapOvr>
  <p:transition xmlns:p14="http://schemas.microsoft.com/office/powerpoint/2010/main">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Subscribing to Content</a:t>
            </a:r>
            <a:endParaRPr lang="en-US" dirty="0"/>
          </a:p>
        </p:txBody>
      </p:sp>
      <p:sp>
        <p:nvSpPr>
          <p:cNvPr id="4" name="Text Placeholder 3"/>
          <p:cNvSpPr>
            <a:spLocks noGrp="1"/>
          </p:cNvSpPr>
          <p:nvPr>
            <p:ph type="body" sz="quarter" idx="10"/>
          </p:nvPr>
        </p:nvSpPr>
        <p:spPr/>
        <p:txBody>
          <a:bodyPr/>
          <a:lstStyle/>
          <a:p>
            <a:r>
              <a:rPr lang="en-US" dirty="0" smtClean="0"/>
              <a:t>Subscribe to class and club websites, by clicking Other Areas of Interest.  </a:t>
            </a:r>
            <a:endParaRPr lang="en-US" dirty="0"/>
          </a:p>
        </p:txBody>
      </p:sp>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7" name="Right Arrow 6"/>
          <p:cNvSpPr/>
          <p:nvPr/>
        </p:nvSpPr>
        <p:spPr>
          <a:xfrm rot="16200000">
            <a:off x="3400844" y="2214418"/>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1161992"/>
      </p:ext>
    </p:extLst>
  </p:cSld>
  <p:clrMapOvr>
    <a:masterClrMapping/>
  </p:clrMapOvr>
  <p:transition xmlns:p14="http://schemas.microsoft.com/office/powerpoint/2010/main">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Subscribing to Content</a:t>
            </a:r>
            <a:endParaRPr lang="en-US" dirty="0"/>
          </a:p>
        </p:txBody>
      </p:sp>
      <p:sp>
        <p:nvSpPr>
          <p:cNvPr id="4" name="Text Placeholder 3"/>
          <p:cNvSpPr>
            <a:spLocks noGrp="1"/>
          </p:cNvSpPr>
          <p:nvPr>
            <p:ph type="body" sz="quarter" idx="10"/>
          </p:nvPr>
        </p:nvSpPr>
        <p:spPr/>
        <p:txBody>
          <a:bodyPr/>
          <a:lstStyle/>
          <a:p>
            <a:r>
              <a:rPr lang="en-US" dirty="0" smtClean="0"/>
              <a:t>Select a school from the drop down menu. Then choose the part of the website to subscribe. </a:t>
            </a:r>
            <a:r>
              <a:rPr lang="en-US" smtClean="0"/>
              <a:t>Check </a:t>
            </a:r>
            <a:r>
              <a:rPr lang="en-US" smtClean="0"/>
              <a:t>off sections </a:t>
            </a:r>
            <a:r>
              <a:rPr lang="en-US" dirty="0" smtClean="0"/>
              <a:t>to receive notifications.  </a:t>
            </a:r>
            <a:r>
              <a:rPr lang="en-US" dirty="0" smtClean="0"/>
              <a:t>Repeat this process for other websites. </a:t>
            </a:r>
            <a:endParaRPr lang="en-US" dirty="0"/>
          </a:p>
        </p:txBody>
      </p:sp>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6" name="Right Arrow 5"/>
          <p:cNvSpPr/>
          <p:nvPr/>
        </p:nvSpPr>
        <p:spPr>
          <a:xfrm>
            <a:off x="1866910" y="229711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Right Arrow 6"/>
          <p:cNvSpPr/>
          <p:nvPr/>
        </p:nvSpPr>
        <p:spPr>
          <a:xfrm flipH="1">
            <a:off x="4773940" y="2256949"/>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Right Arrow 7"/>
          <p:cNvSpPr/>
          <p:nvPr/>
        </p:nvSpPr>
        <p:spPr>
          <a:xfrm>
            <a:off x="1866910" y="3502818"/>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814138"/>
      </p:ext>
    </p:extLst>
  </p:cSld>
  <p:clrMapOvr>
    <a:masterClrMapping/>
  </p:clrMapOvr>
  <p:transition xmlns:p14="http://schemas.microsoft.com/office/powerpoint/2010/mai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Adding a Page to a Section</a:t>
            </a:r>
            <a:endParaRPr lang="en-US" dirty="0"/>
          </a:p>
        </p:txBody>
      </p:sp>
      <p:sp>
        <p:nvSpPr>
          <p:cNvPr id="4" name="Text Placeholder 3"/>
          <p:cNvSpPr>
            <a:spLocks noGrp="1"/>
          </p:cNvSpPr>
          <p:nvPr>
            <p:ph type="body" sz="quarter" idx="10"/>
          </p:nvPr>
        </p:nvSpPr>
        <p:spPr/>
        <p:txBody>
          <a:bodyPr/>
          <a:lstStyle/>
          <a:p>
            <a:r>
              <a:rPr lang="en-US" dirty="0" smtClean="0"/>
              <a:t>To add a new page, click on the Summary tab, if it is not already selected, and then click the New Page button. </a:t>
            </a:r>
            <a:endParaRPr lang="en-US" dirty="0"/>
          </a:p>
        </p:txBody>
      </p:sp>
      <p:pic>
        <p:nvPicPr>
          <p:cNvPr id="5" name="Content Placeholder 4"/>
          <p:cNvPicPr>
            <a:picLocks noChangeAspect="1"/>
          </p:cNvPicPr>
          <p:nvPr/>
        </p:nvPicPr>
        <p:blipFill>
          <a:blip r:embed="rId2"/>
          <a:stretch>
            <a:fillRect/>
          </a:stretch>
        </p:blipFill>
        <p:spPr>
          <a:xfrm>
            <a:off x="1299832" y="800102"/>
            <a:ext cx="6544339" cy="3908425"/>
          </a:xfrm>
          <a:prstGeom prst="rect">
            <a:avLst/>
          </a:prstGeom>
          <a:ln w="12700">
            <a:solidFill>
              <a:schemeClr val="bg1"/>
            </a:solidFill>
          </a:ln>
          <a:effectLst>
            <a:outerShdw blurRad="50800" dist="38100" dir="5400000" algn="t" rotWithShape="0">
              <a:prstClr val="black">
                <a:alpha val="40000"/>
              </a:prstClr>
            </a:outerShdw>
          </a:effectLst>
        </p:spPr>
      </p:pic>
      <p:sp>
        <p:nvSpPr>
          <p:cNvPr id="6" name="Right Arrow 5"/>
          <p:cNvSpPr/>
          <p:nvPr/>
        </p:nvSpPr>
        <p:spPr>
          <a:xfrm rot="10800000" flipH="1">
            <a:off x="737654" y="1608627"/>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Right Arrow 6"/>
          <p:cNvSpPr/>
          <p:nvPr/>
        </p:nvSpPr>
        <p:spPr>
          <a:xfrm rot="16200000" flipH="1">
            <a:off x="1261507" y="789615"/>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28332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Subscribing to Content</a:t>
            </a:r>
            <a:endParaRPr lang="en-US" dirty="0"/>
          </a:p>
        </p:txBody>
      </p:sp>
      <p:sp>
        <p:nvSpPr>
          <p:cNvPr id="4" name="Text Placeholder 3"/>
          <p:cNvSpPr>
            <a:spLocks noGrp="1"/>
          </p:cNvSpPr>
          <p:nvPr>
            <p:ph type="body" sz="quarter" idx="10"/>
          </p:nvPr>
        </p:nvSpPr>
        <p:spPr/>
        <p:txBody>
          <a:bodyPr/>
          <a:lstStyle/>
          <a:p>
            <a:r>
              <a:rPr lang="en-US" dirty="0" smtClean="0"/>
              <a:t>Click I’m Done when you have finished the process. </a:t>
            </a:r>
            <a:endParaRPr lang="en-US" dirty="0"/>
          </a:p>
        </p:txBody>
      </p:sp>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6" name="Right Arrow 5"/>
          <p:cNvSpPr/>
          <p:nvPr/>
        </p:nvSpPr>
        <p:spPr>
          <a:xfrm rot="16200000">
            <a:off x="2392690" y="456581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2106818"/>
      </p:ext>
    </p:extLst>
  </p:cSld>
  <p:clrMapOvr>
    <a:masterClrMapping/>
  </p:clrMapOvr>
  <p:transition xmlns:p14="http://schemas.microsoft.com/office/powerpoint/2010/main">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Subscribing to Content</a:t>
            </a:r>
            <a:endParaRPr lang="en-US" dirty="0"/>
          </a:p>
        </p:txBody>
      </p:sp>
      <p:sp>
        <p:nvSpPr>
          <p:cNvPr id="4" name="Text Placeholder 3"/>
          <p:cNvSpPr>
            <a:spLocks noGrp="1"/>
          </p:cNvSpPr>
          <p:nvPr>
            <p:ph type="body" sz="quarter" idx="10"/>
          </p:nvPr>
        </p:nvSpPr>
        <p:spPr/>
        <p:txBody>
          <a:bodyPr/>
          <a:lstStyle/>
          <a:p>
            <a:r>
              <a:rPr lang="en-US" dirty="0" smtClean="0"/>
              <a:t>Parents will go through this process to sign-up for their child’s classes. We will provide instructions to parents when the feature becomes available. </a:t>
            </a:r>
            <a:endParaRPr lang="en-US" dirty="0"/>
          </a:p>
        </p:txBody>
      </p:sp>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Tree>
    <p:extLst>
      <p:ext uri="{BB962C8B-B14F-4D97-AF65-F5344CB8AC3E}">
        <p14:creationId xmlns:p14="http://schemas.microsoft.com/office/powerpoint/2010/main" val="23161652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ln>
            <a:noFill/>
          </a:ln>
        </p:spPr>
        <p:txBody>
          <a:bodyPr anchor="ctr"/>
          <a:lstStyle/>
          <a:p>
            <a:pPr marL="0" indent="0" algn="ctr">
              <a:buNone/>
            </a:pPr>
            <a:r>
              <a:rPr lang="en-US" sz="4000" dirty="0" smtClean="0"/>
              <a:t>http://www.leonschools.net/username</a:t>
            </a:r>
            <a:endParaRPr lang="en-US" sz="4000" dirty="0"/>
          </a:p>
        </p:txBody>
      </p:sp>
      <p:sp>
        <p:nvSpPr>
          <p:cNvPr id="3" name="Title 2"/>
          <p:cNvSpPr>
            <a:spLocks noGrp="1"/>
          </p:cNvSpPr>
          <p:nvPr>
            <p:ph type="title"/>
          </p:nvPr>
        </p:nvSpPr>
        <p:spPr/>
        <p:txBody>
          <a:bodyPr/>
          <a:lstStyle/>
          <a:p>
            <a:r>
              <a:rPr lang="en-US" dirty="0" smtClean="0"/>
              <a:t>Your URL</a:t>
            </a:r>
            <a:endParaRPr lang="en-US" dirty="0"/>
          </a:p>
        </p:txBody>
      </p:sp>
      <p:sp>
        <p:nvSpPr>
          <p:cNvPr id="9" name="Text Placeholder 8"/>
          <p:cNvSpPr>
            <a:spLocks noGrp="1"/>
          </p:cNvSpPr>
          <p:nvPr>
            <p:ph type="body" sz="quarter" idx="10"/>
          </p:nvPr>
        </p:nvSpPr>
        <p:spPr/>
        <p:txBody>
          <a:bodyPr/>
          <a:lstStyle/>
          <a:p>
            <a:r>
              <a:rPr lang="en-US" dirty="0" smtClean="0"/>
              <a:t>Your class website can be accessed from the address above. Replace username with your username. </a:t>
            </a:r>
            <a:br>
              <a:rPr lang="en-US" dirty="0" smtClean="0"/>
            </a:br>
            <a:r>
              <a:rPr lang="en-US" dirty="0" smtClean="0"/>
              <a:t>(i.e. smitht97)</a:t>
            </a:r>
            <a:endParaRPr lang="en-US" dirty="0"/>
          </a:p>
        </p:txBody>
      </p:sp>
    </p:spTree>
    <p:extLst>
      <p:ext uri="{BB962C8B-B14F-4D97-AF65-F5344CB8AC3E}">
        <p14:creationId xmlns:p14="http://schemas.microsoft.com/office/powerpoint/2010/main" val="17091495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ln>
            <a:noFill/>
          </a:ln>
        </p:spPr>
        <p:txBody>
          <a:bodyPr anchor="ctr"/>
          <a:lstStyle/>
          <a:p>
            <a:pPr marL="0" indent="0" algn="ctr">
              <a:buNone/>
            </a:pPr>
            <a:r>
              <a:rPr lang="en-US" sz="4000" dirty="0" smtClean="0"/>
              <a:t>http://www.leonschools.net/swtrain</a:t>
            </a:r>
            <a:endParaRPr lang="en-US" sz="4000" dirty="0"/>
          </a:p>
        </p:txBody>
      </p:sp>
      <p:sp>
        <p:nvSpPr>
          <p:cNvPr id="3" name="Title 2"/>
          <p:cNvSpPr>
            <a:spLocks noGrp="1"/>
          </p:cNvSpPr>
          <p:nvPr>
            <p:ph type="title"/>
          </p:nvPr>
        </p:nvSpPr>
        <p:spPr/>
        <p:txBody>
          <a:bodyPr/>
          <a:lstStyle/>
          <a:p>
            <a:r>
              <a:rPr lang="en-US" dirty="0" smtClean="0"/>
              <a:t>Your URL</a:t>
            </a:r>
            <a:endParaRPr lang="en-US" dirty="0"/>
          </a:p>
        </p:txBody>
      </p:sp>
      <p:sp>
        <p:nvSpPr>
          <p:cNvPr id="9" name="Text Placeholder 8"/>
          <p:cNvSpPr>
            <a:spLocks noGrp="1"/>
          </p:cNvSpPr>
          <p:nvPr>
            <p:ph type="body" sz="quarter" idx="10"/>
          </p:nvPr>
        </p:nvSpPr>
        <p:spPr/>
        <p:txBody>
          <a:bodyPr/>
          <a:lstStyle/>
          <a:p>
            <a:r>
              <a:rPr lang="en-US" dirty="0" smtClean="0"/>
              <a:t>Visit the address above to see examples of the various apps available for use on your website. </a:t>
            </a:r>
            <a:endParaRPr lang="en-US" dirty="0"/>
          </a:p>
        </p:txBody>
      </p:sp>
    </p:spTree>
    <p:extLst>
      <p:ext uri="{BB962C8B-B14F-4D97-AF65-F5344CB8AC3E}">
        <p14:creationId xmlns:p14="http://schemas.microsoft.com/office/powerpoint/2010/main" val="30939821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Access Your Section Workspace</a:t>
            </a:r>
            <a:endParaRPr lang="en-US" dirty="0"/>
          </a:p>
        </p:txBody>
      </p:sp>
      <p:sp>
        <p:nvSpPr>
          <p:cNvPr id="4" name="Text Placeholder 3"/>
          <p:cNvSpPr>
            <a:spLocks noGrp="1"/>
          </p:cNvSpPr>
          <p:nvPr>
            <p:ph type="body" sz="quarter" idx="10"/>
          </p:nvPr>
        </p:nvSpPr>
        <p:spPr/>
        <p:txBody>
          <a:bodyPr/>
          <a:lstStyle/>
          <a:p>
            <a:r>
              <a:rPr lang="en-US" dirty="0" smtClean="0"/>
              <a:t>Click </a:t>
            </a:r>
            <a:r>
              <a:rPr lang="en-US" dirty="0"/>
              <a:t>on the Sign In button that displays on the </a:t>
            </a:r>
            <a:r>
              <a:rPr lang="en-US" dirty="0" smtClean="0"/>
              <a:t>top </a:t>
            </a:r>
            <a:r>
              <a:rPr lang="en-US" dirty="0"/>
              <a:t>of </a:t>
            </a:r>
            <a:r>
              <a:rPr lang="en-US" dirty="0" smtClean="0"/>
              <a:t>all LCS website pages. </a:t>
            </a:r>
            <a:r>
              <a:rPr lang="en-US" dirty="0"/>
              <a:t>The Sign-in window displays. </a:t>
            </a:r>
          </a:p>
          <a:p>
            <a:endParaRPr lang="en-US" dirty="0"/>
          </a:p>
        </p:txBody>
      </p:sp>
      <p:pic>
        <p:nvPicPr>
          <p:cNvPr id="11" name="Content Placeholder 10"/>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9" name="Right Arrow 8"/>
          <p:cNvSpPr/>
          <p:nvPr/>
        </p:nvSpPr>
        <p:spPr>
          <a:xfrm flipH="1">
            <a:off x="7586994" y="162306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9944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a:t>Adding a Page to </a:t>
            </a:r>
            <a:r>
              <a:rPr lang="en-US" dirty="0" smtClean="0"/>
              <a:t>a </a:t>
            </a:r>
            <a:r>
              <a:rPr lang="en-US" dirty="0"/>
              <a:t>Section</a:t>
            </a:r>
          </a:p>
        </p:txBody>
      </p:sp>
      <p:sp>
        <p:nvSpPr>
          <p:cNvPr id="4" name="Text Placeholder 3"/>
          <p:cNvSpPr>
            <a:spLocks noGrp="1"/>
          </p:cNvSpPr>
          <p:nvPr>
            <p:ph type="body" sz="quarter" idx="10"/>
          </p:nvPr>
        </p:nvSpPr>
        <p:spPr/>
        <p:txBody>
          <a:bodyPr/>
          <a:lstStyle/>
          <a:p>
            <a:r>
              <a:rPr lang="en-US" dirty="0" smtClean="0"/>
              <a:t>A list will appear with several template pages that are available. Any of these pages may be modified. By default, </a:t>
            </a:r>
            <a:r>
              <a:rPr lang="en-US" dirty="0" smtClean="0"/>
              <a:t>most </a:t>
            </a:r>
            <a:r>
              <a:rPr lang="en-US" dirty="0" smtClean="0"/>
              <a:t>template pages consist of a single application in a single column. </a:t>
            </a:r>
            <a:endParaRPr lang="en-US" dirty="0"/>
          </a:p>
        </p:txBody>
      </p:sp>
    </p:spTree>
    <p:extLst>
      <p:ext uri="{BB962C8B-B14F-4D97-AF65-F5344CB8AC3E}">
        <p14:creationId xmlns:p14="http://schemas.microsoft.com/office/powerpoint/2010/main" val="218039017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a:t>Adding a Page to </a:t>
            </a:r>
            <a:r>
              <a:rPr lang="en-US" dirty="0" smtClean="0"/>
              <a:t>a </a:t>
            </a:r>
            <a:r>
              <a:rPr lang="en-US" dirty="0"/>
              <a:t>Section</a:t>
            </a:r>
          </a:p>
        </p:txBody>
      </p:sp>
      <p:sp>
        <p:nvSpPr>
          <p:cNvPr id="4" name="Text Placeholder 3"/>
          <p:cNvSpPr>
            <a:spLocks noGrp="1"/>
          </p:cNvSpPr>
          <p:nvPr>
            <p:ph type="body" sz="quarter" idx="10"/>
          </p:nvPr>
        </p:nvSpPr>
        <p:spPr/>
        <p:txBody>
          <a:bodyPr/>
          <a:lstStyle/>
          <a:p>
            <a:r>
              <a:rPr lang="en-US" dirty="0" smtClean="0"/>
              <a:t>Select the Flex Page to add a new page to your section. You can delete it afterwards if you are unhappy with it. </a:t>
            </a:r>
            <a:endParaRPr lang="en-US" dirty="0"/>
          </a:p>
        </p:txBody>
      </p:sp>
      <p:sp>
        <p:nvSpPr>
          <p:cNvPr id="6" name="Right Arrow 5"/>
          <p:cNvSpPr/>
          <p:nvPr/>
        </p:nvSpPr>
        <p:spPr>
          <a:xfrm rot="10800000" flipH="1">
            <a:off x="2623604" y="2308701"/>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25019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Adding a Page to a Section</a:t>
            </a:r>
            <a:endParaRPr lang="en-US" dirty="0"/>
          </a:p>
        </p:txBody>
      </p:sp>
      <p:sp>
        <p:nvSpPr>
          <p:cNvPr id="4" name="Text Placeholder 3"/>
          <p:cNvSpPr>
            <a:spLocks noGrp="1"/>
          </p:cNvSpPr>
          <p:nvPr>
            <p:ph type="body" sz="quarter" idx="10"/>
          </p:nvPr>
        </p:nvSpPr>
        <p:spPr/>
        <p:txBody>
          <a:bodyPr/>
          <a:lstStyle/>
          <a:p>
            <a:r>
              <a:rPr lang="en-US" dirty="0" smtClean="0"/>
              <a:t>In the Page Name field, enter a name for your newly created page. Click save when you are finished. The name you enter will appear on the left hand navigation bar of your website. </a:t>
            </a:r>
            <a:endParaRPr lang="en-US" dirty="0"/>
          </a:p>
        </p:txBody>
      </p:sp>
      <p:pic>
        <p:nvPicPr>
          <p:cNvPr id="7" name="Content Placeholder 6"/>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8" name="Right Arrow 7"/>
          <p:cNvSpPr/>
          <p:nvPr/>
        </p:nvSpPr>
        <p:spPr>
          <a:xfrm rot="10800000" flipH="1">
            <a:off x="2623604" y="1702911"/>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5155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Adding a Page to a Section</a:t>
            </a:r>
            <a:endParaRPr lang="en-US" dirty="0"/>
          </a:p>
        </p:txBody>
      </p:sp>
      <p:sp>
        <p:nvSpPr>
          <p:cNvPr id="4" name="Text Placeholder 3"/>
          <p:cNvSpPr>
            <a:spLocks noGrp="1"/>
          </p:cNvSpPr>
          <p:nvPr>
            <p:ph type="body" sz="quarter" idx="10"/>
          </p:nvPr>
        </p:nvSpPr>
        <p:spPr/>
        <p:txBody>
          <a:bodyPr/>
          <a:lstStyle/>
          <a:p>
            <a:r>
              <a:rPr lang="en-US" dirty="0" smtClean="0"/>
              <a:t>The newly created page </a:t>
            </a:r>
            <a:r>
              <a:rPr lang="en-US" dirty="0" smtClean="0"/>
              <a:t>will appear</a:t>
            </a:r>
            <a:r>
              <a:rPr lang="en-US" dirty="0" smtClean="0"/>
              <a:t> </a:t>
            </a:r>
            <a:r>
              <a:rPr lang="en-US" dirty="0" smtClean="0"/>
              <a:t>at the bottom of the section workspace.</a:t>
            </a:r>
            <a:endParaRPr lang="en-US" dirty="0"/>
          </a:p>
        </p:txBody>
      </p:sp>
      <p:sp>
        <p:nvSpPr>
          <p:cNvPr id="6" name="Right Arrow 5"/>
          <p:cNvSpPr/>
          <p:nvPr/>
        </p:nvSpPr>
        <p:spPr>
          <a:xfrm rot="10800000" flipH="1">
            <a:off x="760514" y="4108609"/>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2495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Adding a Page to a Section</a:t>
            </a:r>
            <a:endParaRPr lang="en-US" dirty="0"/>
          </a:p>
        </p:txBody>
      </p:sp>
      <p:sp>
        <p:nvSpPr>
          <p:cNvPr id="4" name="Text Placeholder 3"/>
          <p:cNvSpPr>
            <a:spLocks noGrp="1"/>
          </p:cNvSpPr>
          <p:nvPr>
            <p:ph type="body" sz="quarter" idx="10"/>
          </p:nvPr>
        </p:nvSpPr>
        <p:spPr/>
        <p:txBody>
          <a:bodyPr/>
          <a:lstStyle/>
          <a:p>
            <a:r>
              <a:rPr lang="en-US" dirty="0" smtClean="0"/>
              <a:t>Click View Website to see how </a:t>
            </a:r>
            <a:r>
              <a:rPr lang="en-US" dirty="0" smtClean="0"/>
              <a:t>the</a:t>
            </a:r>
            <a:r>
              <a:rPr lang="en-US" dirty="0" smtClean="0"/>
              <a:t> </a:t>
            </a:r>
            <a:r>
              <a:rPr lang="en-US" dirty="0" smtClean="0"/>
              <a:t>new page affects your website. By default anyone visiting your page will see your new page.</a:t>
            </a:r>
            <a:endParaRPr lang="en-US" dirty="0"/>
          </a:p>
        </p:txBody>
      </p:sp>
      <p:sp>
        <p:nvSpPr>
          <p:cNvPr id="6" name="Right Arrow 5"/>
          <p:cNvSpPr/>
          <p:nvPr/>
        </p:nvSpPr>
        <p:spPr>
          <a:xfrm rot="5400000" flipH="1">
            <a:off x="2189264" y="1262539"/>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79881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Adding a Page to a Section</a:t>
            </a:r>
            <a:endParaRPr lang="en-US" dirty="0"/>
          </a:p>
        </p:txBody>
      </p:sp>
      <p:sp>
        <p:nvSpPr>
          <p:cNvPr id="4" name="Text Placeholder 3"/>
          <p:cNvSpPr>
            <a:spLocks noGrp="1"/>
          </p:cNvSpPr>
          <p:nvPr>
            <p:ph type="body" sz="quarter" idx="10"/>
          </p:nvPr>
        </p:nvSpPr>
        <p:spPr/>
        <p:txBody>
          <a:bodyPr/>
          <a:lstStyle/>
          <a:p>
            <a:r>
              <a:rPr lang="en-US" dirty="0" smtClean="0"/>
              <a:t>The newly created page </a:t>
            </a:r>
            <a:r>
              <a:rPr lang="en-US" dirty="0" smtClean="0"/>
              <a:t>will appear</a:t>
            </a:r>
            <a:r>
              <a:rPr lang="en-US" dirty="0" smtClean="0"/>
              <a:t> </a:t>
            </a:r>
            <a:r>
              <a:rPr lang="en-US" dirty="0" smtClean="0"/>
              <a:t>on the bottom of the list. Clicking on the new page reveals a blank screen. No content has been added to the page. Click the white x to close preview. </a:t>
            </a:r>
            <a:endParaRPr lang="en-US" dirty="0"/>
          </a:p>
        </p:txBody>
      </p:sp>
      <p:sp>
        <p:nvSpPr>
          <p:cNvPr id="6" name="Right Arrow 5"/>
          <p:cNvSpPr/>
          <p:nvPr/>
        </p:nvSpPr>
        <p:spPr>
          <a:xfrm rot="10800000" flipH="1">
            <a:off x="1299830" y="2851309"/>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Right Arrow 6"/>
          <p:cNvSpPr/>
          <p:nvPr/>
        </p:nvSpPr>
        <p:spPr>
          <a:xfrm rot="10800000">
            <a:off x="7271434" y="81153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2367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Organizing Pages</a:t>
            </a:r>
            <a:endParaRPr lang="en-US" dirty="0"/>
          </a:p>
        </p:txBody>
      </p:sp>
      <p:sp>
        <p:nvSpPr>
          <p:cNvPr id="4" name="Text Placeholder 3"/>
          <p:cNvSpPr>
            <a:spLocks noGrp="1"/>
          </p:cNvSpPr>
          <p:nvPr>
            <p:ph type="body" sz="quarter" idx="10"/>
          </p:nvPr>
        </p:nvSpPr>
        <p:spPr/>
        <p:txBody>
          <a:bodyPr/>
          <a:lstStyle/>
          <a:p>
            <a:r>
              <a:rPr lang="en-US" dirty="0"/>
              <a:t>As a Section Editor, you can sort your pages alphabetically or choose to arrange them manually. You can also create a hierarchy by nesting pages. </a:t>
            </a:r>
          </a:p>
        </p:txBody>
      </p:sp>
    </p:spTree>
    <p:extLst>
      <p:ext uri="{BB962C8B-B14F-4D97-AF65-F5344CB8AC3E}">
        <p14:creationId xmlns:p14="http://schemas.microsoft.com/office/powerpoint/2010/main" val="13152274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Organizing Pages</a:t>
            </a:r>
            <a:endParaRPr lang="en-US" dirty="0"/>
          </a:p>
        </p:txBody>
      </p:sp>
      <p:sp>
        <p:nvSpPr>
          <p:cNvPr id="4" name="Text Placeholder 3"/>
          <p:cNvSpPr>
            <a:spLocks noGrp="1"/>
          </p:cNvSpPr>
          <p:nvPr>
            <p:ph type="body" sz="quarter" idx="10"/>
          </p:nvPr>
        </p:nvSpPr>
        <p:spPr/>
        <p:txBody>
          <a:bodyPr/>
          <a:lstStyle/>
          <a:p>
            <a:r>
              <a:rPr lang="en-US" dirty="0" smtClean="0"/>
              <a:t>Click </a:t>
            </a:r>
            <a:r>
              <a:rPr lang="en-US" b="1" dirty="0"/>
              <a:t>Organize Pages </a:t>
            </a:r>
            <a:r>
              <a:rPr lang="en-US" dirty="0"/>
              <a:t>at the top of </a:t>
            </a:r>
            <a:r>
              <a:rPr lang="en-US" dirty="0" smtClean="0"/>
              <a:t>your </a:t>
            </a:r>
            <a:r>
              <a:rPr lang="en-US" dirty="0"/>
              <a:t>Section Workspace. The Organize Pages window displays. </a:t>
            </a:r>
          </a:p>
          <a:p>
            <a:endParaRPr lang="en-US" dirty="0"/>
          </a:p>
        </p:txBody>
      </p:sp>
      <p:sp>
        <p:nvSpPr>
          <p:cNvPr id="6" name="Right Arrow 5"/>
          <p:cNvSpPr/>
          <p:nvPr/>
        </p:nvSpPr>
        <p:spPr>
          <a:xfrm rot="5400000" flipH="1" flipV="1">
            <a:off x="1752997" y="2069775"/>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789305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Organizing Pages</a:t>
            </a:r>
            <a:endParaRPr lang="en-US" dirty="0"/>
          </a:p>
        </p:txBody>
      </p:sp>
      <p:sp>
        <p:nvSpPr>
          <p:cNvPr id="4" name="Text Placeholder 3"/>
          <p:cNvSpPr>
            <a:spLocks noGrp="1"/>
          </p:cNvSpPr>
          <p:nvPr>
            <p:ph type="body" sz="quarter" idx="10"/>
          </p:nvPr>
        </p:nvSpPr>
        <p:spPr/>
        <p:txBody>
          <a:bodyPr/>
          <a:lstStyle/>
          <a:p>
            <a:r>
              <a:rPr lang="en-US" dirty="0" smtClean="0"/>
              <a:t>To </a:t>
            </a:r>
            <a:r>
              <a:rPr lang="en-US" dirty="0"/>
              <a:t>sort pages alphabetically, click </a:t>
            </a:r>
            <a:r>
              <a:rPr lang="en-US" b="1" dirty="0"/>
              <a:t>Sort A-Z</a:t>
            </a:r>
            <a:r>
              <a:rPr lang="en-US" dirty="0"/>
              <a:t>. Your pages will be sorted in ascending order. </a:t>
            </a:r>
          </a:p>
          <a:p>
            <a:endParaRPr lang="en-US" dirty="0"/>
          </a:p>
        </p:txBody>
      </p:sp>
      <p:sp>
        <p:nvSpPr>
          <p:cNvPr id="7" name="Right Arrow 6"/>
          <p:cNvSpPr/>
          <p:nvPr/>
        </p:nvSpPr>
        <p:spPr>
          <a:xfrm rot="10800000" flipH="1" flipV="1">
            <a:off x="792877" y="2125821"/>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7916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Organizing Pages</a:t>
            </a:r>
            <a:endParaRPr lang="en-US" dirty="0"/>
          </a:p>
        </p:txBody>
      </p:sp>
      <p:sp>
        <p:nvSpPr>
          <p:cNvPr id="4" name="Text Placeholder 3"/>
          <p:cNvSpPr>
            <a:spLocks noGrp="1"/>
          </p:cNvSpPr>
          <p:nvPr>
            <p:ph type="body" sz="quarter" idx="10"/>
          </p:nvPr>
        </p:nvSpPr>
        <p:spPr/>
        <p:txBody>
          <a:bodyPr/>
          <a:lstStyle/>
          <a:p>
            <a:r>
              <a:rPr lang="en-US" dirty="0" smtClean="0"/>
              <a:t>To manually move </a:t>
            </a:r>
            <a:r>
              <a:rPr lang="en-US" dirty="0"/>
              <a:t>a page, drag the page between two pages until a horizontal green bar displays. Release the mouse. The page will be in the new position. </a:t>
            </a:r>
          </a:p>
          <a:p>
            <a:endParaRPr lang="en-US" dirty="0"/>
          </a:p>
        </p:txBody>
      </p:sp>
      <p:sp>
        <p:nvSpPr>
          <p:cNvPr id="6" name="Right Arrow 5"/>
          <p:cNvSpPr/>
          <p:nvPr/>
        </p:nvSpPr>
        <p:spPr>
          <a:xfrm rot="10800000" flipH="1" flipV="1">
            <a:off x="758587" y="244570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3011051" y="2606041"/>
            <a:ext cx="3314700" cy="1724224"/>
          </a:xfrm>
          <a:prstGeom prst="wedgeRoundRectCallout">
            <a:avLst>
              <a:gd name="adj1" fmla="val -64943"/>
              <a:gd name="adj2" fmla="val 28830"/>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a:latin typeface="Calibri" panose="020F0502020204030204" pitchFamily="34" charset="0"/>
              </a:rPr>
              <a:t>You cannot move pages below the bottom page. Move pages up until the desired page is in the bottom position. </a:t>
            </a:r>
          </a:p>
          <a:p>
            <a:r>
              <a:rPr lang="en-US" dirty="0">
                <a:latin typeface="Calibri" panose="020F0502020204030204" pitchFamily="34" charset="0"/>
              </a:rPr>
              <a:t>.</a:t>
            </a:r>
          </a:p>
        </p:txBody>
      </p:sp>
    </p:spTree>
    <p:extLst>
      <p:ext uri="{BB962C8B-B14F-4D97-AF65-F5344CB8AC3E}">
        <p14:creationId xmlns:p14="http://schemas.microsoft.com/office/powerpoint/2010/main" val="99265900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a:noFill/>
          <a:ln w="12700">
            <a:solidFill>
              <a:schemeClr val="bg1"/>
            </a:solidFill>
          </a:ln>
          <a:effectLst>
            <a:outerShdw blurRad="50800" dist="38100" dir="5400000" algn="t" rotWithShape="0">
              <a:prstClr val="black">
                <a:alpha val="40000"/>
              </a:prstClr>
            </a:outerShdw>
          </a:effectLst>
        </p:spPr>
      </p:pic>
      <p:sp>
        <p:nvSpPr>
          <p:cNvPr id="3" name="Title 2"/>
          <p:cNvSpPr>
            <a:spLocks noGrp="1"/>
          </p:cNvSpPr>
          <p:nvPr>
            <p:ph type="title"/>
          </p:nvPr>
        </p:nvSpPr>
        <p:spPr/>
        <p:txBody>
          <a:bodyPr/>
          <a:lstStyle/>
          <a:p>
            <a:r>
              <a:rPr lang="en-US" dirty="0" smtClean="0"/>
              <a:t>Access Your Section Workspace</a:t>
            </a:r>
            <a:endParaRPr lang="en-US" dirty="0"/>
          </a:p>
        </p:txBody>
      </p:sp>
      <p:sp>
        <p:nvSpPr>
          <p:cNvPr id="4" name="Text Placeholder 3"/>
          <p:cNvSpPr>
            <a:spLocks noGrp="1"/>
          </p:cNvSpPr>
          <p:nvPr>
            <p:ph type="body" sz="quarter" idx="10"/>
          </p:nvPr>
        </p:nvSpPr>
        <p:spPr/>
        <p:txBody>
          <a:bodyPr/>
          <a:lstStyle/>
          <a:p>
            <a:r>
              <a:rPr lang="en-US" dirty="0" smtClean="0"/>
              <a:t>Enter </a:t>
            </a:r>
            <a:r>
              <a:rPr lang="en-US" dirty="0"/>
              <a:t>your </a:t>
            </a:r>
            <a:r>
              <a:rPr lang="en-US" dirty="0" smtClean="0"/>
              <a:t>user name </a:t>
            </a:r>
            <a:r>
              <a:rPr lang="en-US" dirty="0"/>
              <a:t>and </a:t>
            </a:r>
            <a:r>
              <a:rPr lang="en-US" dirty="0" smtClean="0"/>
              <a:t>password </a:t>
            </a:r>
            <a:r>
              <a:rPr lang="en-US" dirty="0"/>
              <a:t>and click </a:t>
            </a:r>
            <a:r>
              <a:rPr lang="en-US" dirty="0" smtClean="0"/>
              <a:t>s</a:t>
            </a:r>
            <a:r>
              <a:rPr lang="en-US" b="1" dirty="0" smtClean="0"/>
              <a:t>ign </a:t>
            </a:r>
            <a:r>
              <a:rPr lang="en-US" b="1" dirty="0"/>
              <a:t>in</a:t>
            </a:r>
            <a:r>
              <a:rPr lang="en-US" dirty="0"/>
              <a:t>. </a:t>
            </a:r>
            <a:r>
              <a:rPr lang="en-US" dirty="0" smtClean="0"/>
              <a:t>Your Schoolwires’ user name and password is the same as your computer user name and password. (No schools\ or @leonschools.net)</a:t>
            </a:r>
            <a:endParaRPr lang="en-US" dirty="0"/>
          </a:p>
          <a:p>
            <a:endParaRPr lang="en-US" dirty="0"/>
          </a:p>
        </p:txBody>
      </p:sp>
      <p:sp>
        <p:nvSpPr>
          <p:cNvPr id="6" name="Rounded Rectangular Callout 5"/>
          <p:cNvSpPr/>
          <p:nvPr/>
        </p:nvSpPr>
        <p:spPr>
          <a:xfrm>
            <a:off x="4452620" y="1371601"/>
            <a:ext cx="2954020" cy="1724224"/>
          </a:xfrm>
          <a:prstGeom prst="wedgeRoundRectCallout">
            <a:avLst>
              <a:gd name="adj1" fmla="val -64943"/>
              <a:gd name="adj2" fmla="val 28830"/>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a:effectLst>
                  <a:outerShdw blurRad="38100" dist="38100" dir="2700000" algn="tl">
                    <a:srgbClr val="000000">
                      <a:alpha val="43137"/>
                    </a:srgbClr>
                  </a:outerShdw>
                </a:effectLst>
                <a:latin typeface="Calibri" panose="020F0502020204030204" pitchFamily="34" charset="0"/>
              </a:rPr>
              <a:t>A red triangle in the upper-right corner of a field indicates that the field is required</a:t>
            </a:r>
            <a:r>
              <a:rPr lang="en-US" dirty="0">
                <a:latin typeface="Calibri" panose="020F0502020204030204" pitchFamily="34" charset="0"/>
              </a:rPr>
              <a:t>.</a:t>
            </a:r>
          </a:p>
        </p:txBody>
      </p:sp>
    </p:spTree>
    <p:extLst>
      <p:ext uri="{BB962C8B-B14F-4D97-AF65-F5344CB8AC3E}">
        <p14:creationId xmlns:p14="http://schemas.microsoft.com/office/powerpoint/2010/main" val="29786800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4000" dirty="0" smtClean="0"/>
              <a:t>Exercise 3 – Move a Page </a:t>
            </a:r>
            <a:endParaRPr lang="en-US" sz="4000" dirty="0"/>
          </a:p>
        </p:txBody>
      </p:sp>
      <p:sp>
        <p:nvSpPr>
          <p:cNvPr id="3" name="Title 2"/>
          <p:cNvSpPr>
            <a:spLocks noGrp="1"/>
          </p:cNvSpPr>
          <p:nvPr>
            <p:ph type="title"/>
          </p:nvPr>
        </p:nvSpPr>
        <p:spPr/>
        <p:txBody>
          <a:bodyPr/>
          <a:lstStyle/>
          <a:p>
            <a:r>
              <a:rPr lang="en-US" dirty="0" smtClean="0"/>
              <a:t>Check for Understanding</a:t>
            </a:r>
            <a:endParaRPr lang="en-US" dirty="0"/>
          </a:p>
        </p:txBody>
      </p:sp>
    </p:spTree>
    <p:extLst>
      <p:ext uri="{BB962C8B-B14F-4D97-AF65-F5344CB8AC3E}">
        <p14:creationId xmlns:p14="http://schemas.microsoft.com/office/powerpoint/2010/main" val="26035423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Organizing Pages</a:t>
            </a:r>
            <a:endParaRPr lang="en-US" dirty="0"/>
          </a:p>
        </p:txBody>
      </p:sp>
      <p:sp>
        <p:nvSpPr>
          <p:cNvPr id="4" name="Text Placeholder 3"/>
          <p:cNvSpPr>
            <a:spLocks noGrp="1"/>
          </p:cNvSpPr>
          <p:nvPr>
            <p:ph type="body" sz="quarter" idx="10"/>
          </p:nvPr>
        </p:nvSpPr>
        <p:spPr/>
        <p:txBody>
          <a:bodyPr/>
          <a:lstStyle/>
          <a:p>
            <a:r>
              <a:rPr lang="en-US" dirty="0" smtClean="0"/>
              <a:t>To </a:t>
            </a:r>
            <a:r>
              <a:rPr lang="en-US" dirty="0"/>
              <a:t>nest a page, drag the page on top of the target page. A </a:t>
            </a:r>
            <a:r>
              <a:rPr lang="en-US" i="1" dirty="0"/>
              <a:t>green + </a:t>
            </a:r>
            <a:r>
              <a:rPr lang="en-US" dirty="0"/>
              <a:t>displays to the left of the target page. Release the mouse. A </a:t>
            </a:r>
            <a:r>
              <a:rPr lang="en-US" i="1" dirty="0"/>
              <a:t>gray arrow </a:t>
            </a:r>
            <a:r>
              <a:rPr lang="en-US" dirty="0"/>
              <a:t>displays to the left of the target page. Nested pages display below </a:t>
            </a:r>
            <a:r>
              <a:rPr lang="en-US" dirty="0" smtClean="0"/>
              <a:t>the target page. </a:t>
            </a:r>
            <a:endParaRPr lang="en-US" dirty="0"/>
          </a:p>
          <a:p>
            <a:endParaRPr lang="en-US" dirty="0"/>
          </a:p>
        </p:txBody>
      </p:sp>
      <p:sp>
        <p:nvSpPr>
          <p:cNvPr id="6" name="Right Arrow 5"/>
          <p:cNvSpPr/>
          <p:nvPr/>
        </p:nvSpPr>
        <p:spPr>
          <a:xfrm rot="10800000" flipH="1" flipV="1">
            <a:off x="817244" y="278860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4368125" y="2492812"/>
            <a:ext cx="4598077" cy="1953458"/>
          </a:xfrm>
          <a:prstGeom prst="wedgeRoundRectCallout">
            <a:avLst>
              <a:gd name="adj1" fmla="val 47471"/>
              <a:gd name="adj2" fmla="val 68604"/>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a:latin typeface="Calibri" panose="020F0502020204030204" pitchFamily="34" charset="0"/>
              </a:rPr>
              <a:t>You can have up to five levels of nested pages. However, keep the width of your side navigation bar in mind. Too many levels may affect the look of your template on the end-user website. </a:t>
            </a:r>
          </a:p>
          <a:p>
            <a:r>
              <a:rPr lang="en-US" dirty="0">
                <a:latin typeface="Calibri" panose="020F0502020204030204" pitchFamily="34" charset="0"/>
              </a:rPr>
              <a:t>.</a:t>
            </a:r>
          </a:p>
        </p:txBody>
      </p:sp>
    </p:spTree>
    <p:extLst>
      <p:ext uri="{BB962C8B-B14F-4D97-AF65-F5344CB8AC3E}">
        <p14:creationId xmlns:p14="http://schemas.microsoft.com/office/powerpoint/2010/main" val="380400389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4000" dirty="0" smtClean="0"/>
              <a:t>Exercise 4 – Nesting a Page</a:t>
            </a:r>
            <a:endParaRPr lang="en-US" sz="4000" dirty="0"/>
          </a:p>
        </p:txBody>
      </p:sp>
      <p:sp>
        <p:nvSpPr>
          <p:cNvPr id="3" name="Title 2"/>
          <p:cNvSpPr>
            <a:spLocks noGrp="1"/>
          </p:cNvSpPr>
          <p:nvPr>
            <p:ph type="title"/>
          </p:nvPr>
        </p:nvSpPr>
        <p:spPr/>
        <p:txBody>
          <a:bodyPr/>
          <a:lstStyle/>
          <a:p>
            <a:r>
              <a:rPr lang="en-US" dirty="0" smtClean="0"/>
              <a:t>Check for Understanding</a:t>
            </a:r>
            <a:endParaRPr lang="en-US" dirty="0"/>
          </a:p>
        </p:txBody>
      </p:sp>
    </p:spTree>
    <p:extLst>
      <p:ext uri="{BB962C8B-B14F-4D97-AF65-F5344CB8AC3E}">
        <p14:creationId xmlns:p14="http://schemas.microsoft.com/office/powerpoint/2010/main" val="10128802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Organizing Pages</a:t>
            </a:r>
            <a:endParaRPr lang="en-US" dirty="0"/>
          </a:p>
        </p:txBody>
      </p:sp>
      <p:sp>
        <p:nvSpPr>
          <p:cNvPr id="4" name="Text Placeholder 3"/>
          <p:cNvSpPr>
            <a:spLocks noGrp="1"/>
          </p:cNvSpPr>
          <p:nvPr>
            <p:ph type="body" sz="quarter" idx="10"/>
          </p:nvPr>
        </p:nvSpPr>
        <p:spPr/>
        <p:txBody>
          <a:bodyPr/>
          <a:lstStyle/>
          <a:p>
            <a:r>
              <a:rPr lang="en-US" dirty="0" smtClean="0"/>
              <a:t>When you are finished organizing the pages, click </a:t>
            </a:r>
            <a:r>
              <a:rPr lang="en-US" b="1" dirty="0"/>
              <a:t>Save</a:t>
            </a:r>
            <a:r>
              <a:rPr lang="en-US" dirty="0"/>
              <a:t>. Pages </a:t>
            </a:r>
            <a:r>
              <a:rPr lang="en-US" dirty="0" smtClean="0"/>
              <a:t>will now show </a:t>
            </a:r>
            <a:r>
              <a:rPr lang="en-US" dirty="0"/>
              <a:t>in their new order. </a:t>
            </a:r>
          </a:p>
          <a:p>
            <a:endParaRPr lang="en-US" dirty="0"/>
          </a:p>
        </p:txBody>
      </p:sp>
      <p:sp>
        <p:nvSpPr>
          <p:cNvPr id="6" name="Right Arrow 5"/>
          <p:cNvSpPr/>
          <p:nvPr/>
        </p:nvSpPr>
        <p:spPr>
          <a:xfrm rot="10800000" flipH="1" flipV="1">
            <a:off x="771524" y="188563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1415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Organizing Pages</a:t>
            </a:r>
            <a:endParaRPr lang="en-US" dirty="0"/>
          </a:p>
        </p:txBody>
      </p:sp>
      <p:sp>
        <p:nvSpPr>
          <p:cNvPr id="4" name="Text Placeholder 3"/>
          <p:cNvSpPr>
            <a:spLocks noGrp="1"/>
          </p:cNvSpPr>
          <p:nvPr>
            <p:ph type="body" sz="quarter" idx="10"/>
          </p:nvPr>
        </p:nvSpPr>
        <p:spPr/>
        <p:txBody>
          <a:bodyPr/>
          <a:lstStyle/>
          <a:p>
            <a:r>
              <a:rPr lang="en-US" dirty="0" smtClean="0"/>
              <a:t>Click Preview Website to view your changes. Notice that Meet the Teacher now has a + for a bullet. Clicking on the + will expand that sub section. </a:t>
            </a:r>
            <a:endParaRPr lang="en-US" dirty="0"/>
          </a:p>
        </p:txBody>
      </p:sp>
      <p:sp>
        <p:nvSpPr>
          <p:cNvPr id="6" name="Right Arrow 5"/>
          <p:cNvSpPr/>
          <p:nvPr/>
        </p:nvSpPr>
        <p:spPr>
          <a:xfrm rot="10800000" flipH="1" flipV="1">
            <a:off x="1299830" y="2297271"/>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3539267" y="1955602"/>
            <a:ext cx="3662680" cy="1953458"/>
          </a:xfrm>
          <a:prstGeom prst="wedgeRoundRectCallout">
            <a:avLst>
              <a:gd name="adj1" fmla="val -65497"/>
              <a:gd name="adj2" fmla="val -20919"/>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a:latin typeface="Calibri" panose="020F0502020204030204" pitchFamily="34" charset="0"/>
              </a:rPr>
              <a:t>Nesting pages is an excellent choice for organizing your website. For example, multiple pages can be grouped by period, subject, or class.  </a:t>
            </a:r>
          </a:p>
          <a:p>
            <a:r>
              <a:rPr lang="en-US" dirty="0">
                <a:latin typeface="Calibri" panose="020F0502020204030204" pitchFamily="34" charset="0"/>
              </a:rPr>
              <a:t>.</a:t>
            </a:r>
          </a:p>
        </p:txBody>
      </p:sp>
    </p:spTree>
    <p:extLst>
      <p:ext uri="{BB962C8B-B14F-4D97-AF65-F5344CB8AC3E}">
        <p14:creationId xmlns:p14="http://schemas.microsoft.com/office/powerpoint/2010/main" val="291184271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Managing Page Options</a:t>
            </a:r>
            <a:endParaRPr lang="en-US" dirty="0"/>
          </a:p>
        </p:txBody>
      </p:sp>
      <p:sp>
        <p:nvSpPr>
          <p:cNvPr id="4" name="Text Placeholder 3"/>
          <p:cNvSpPr>
            <a:spLocks noGrp="1"/>
          </p:cNvSpPr>
          <p:nvPr>
            <p:ph type="body" sz="quarter" idx="10"/>
          </p:nvPr>
        </p:nvSpPr>
        <p:spPr/>
        <p:txBody>
          <a:bodyPr/>
          <a:lstStyle/>
          <a:p>
            <a:r>
              <a:rPr lang="en-US" dirty="0"/>
              <a:t>As a Section Editor you can set or change options for any page in your section. </a:t>
            </a:r>
            <a:r>
              <a:rPr lang="en-US" dirty="0" smtClean="0"/>
              <a:t>Click action to the right of any page to display an options menu. We will use our newly created page for training purposes. </a:t>
            </a:r>
            <a:endParaRPr lang="en-US" dirty="0"/>
          </a:p>
        </p:txBody>
      </p:sp>
    </p:spTree>
    <p:extLst>
      <p:ext uri="{BB962C8B-B14F-4D97-AF65-F5344CB8AC3E}">
        <p14:creationId xmlns:p14="http://schemas.microsoft.com/office/powerpoint/2010/main" val="36198039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Managing Page Options</a:t>
            </a:r>
            <a:endParaRPr lang="en-US" dirty="0"/>
          </a:p>
        </p:txBody>
      </p:sp>
      <p:sp>
        <p:nvSpPr>
          <p:cNvPr id="4" name="Text Placeholder 3"/>
          <p:cNvSpPr>
            <a:spLocks noGrp="1"/>
          </p:cNvSpPr>
          <p:nvPr>
            <p:ph type="body" sz="quarter" idx="10"/>
          </p:nvPr>
        </p:nvSpPr>
        <p:spPr/>
        <p:txBody>
          <a:bodyPr/>
          <a:lstStyle/>
          <a:p>
            <a:r>
              <a:rPr lang="en-US" dirty="0" smtClean="0"/>
              <a:t>The Edit Page option allows you to edit content on your page. We will discuss this option in detail in a few moments.</a:t>
            </a:r>
            <a:endParaRPr lang="en-US" dirty="0"/>
          </a:p>
        </p:txBody>
      </p:sp>
      <p:pic>
        <p:nvPicPr>
          <p:cNvPr id="9" name="Content Placeholder 8"/>
          <p:cNvPicPr>
            <a:picLocks noGrp="1" noChangeAspect="1"/>
          </p:cNvPicPr>
          <p:nvPr>
            <p:ph idx="1"/>
          </p:nvPr>
        </p:nvPicPr>
        <p:blipFill>
          <a:blip r:embed="rId2"/>
          <a:stretch>
            <a:fillRect/>
          </a:stretch>
        </p:blipFill>
        <p:spPr>
          <a:xfrm>
            <a:off x="1299832" y="800102"/>
            <a:ext cx="6544339" cy="3908425"/>
          </a:xfrm>
          <a:prstGeom prst="rect">
            <a:avLst/>
          </a:prstGeom>
        </p:spPr>
      </p:pic>
    </p:spTree>
    <p:extLst>
      <p:ext uri="{BB962C8B-B14F-4D97-AF65-F5344CB8AC3E}">
        <p14:creationId xmlns:p14="http://schemas.microsoft.com/office/powerpoint/2010/main" val="23251121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Managing Page Options</a:t>
            </a:r>
            <a:endParaRPr lang="en-US" dirty="0"/>
          </a:p>
        </p:txBody>
      </p:sp>
      <p:sp>
        <p:nvSpPr>
          <p:cNvPr id="4" name="Text Placeholder 3"/>
          <p:cNvSpPr>
            <a:spLocks noGrp="1"/>
          </p:cNvSpPr>
          <p:nvPr>
            <p:ph type="body" sz="quarter" idx="10"/>
          </p:nvPr>
        </p:nvSpPr>
        <p:spPr/>
        <p:txBody>
          <a:bodyPr/>
          <a:lstStyle/>
          <a:p>
            <a:r>
              <a:rPr lang="en-US" dirty="0" smtClean="0"/>
              <a:t>Page Options, allows us the ability to rename pages, set navigation preferences, display durations, and display options that effect the entire page such as background pictures. Click Page Options to get started. </a:t>
            </a:r>
            <a:endParaRPr lang="en-US" dirty="0"/>
          </a:p>
        </p:txBody>
      </p:sp>
      <p:sp>
        <p:nvSpPr>
          <p:cNvPr id="6" name="Right Arrow 5"/>
          <p:cNvSpPr/>
          <p:nvPr/>
        </p:nvSpPr>
        <p:spPr>
          <a:xfrm rot="10800000" flipH="1" flipV="1">
            <a:off x="2930287" y="3555675"/>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22915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Managing Page Options</a:t>
            </a:r>
            <a:endParaRPr lang="en-US" dirty="0"/>
          </a:p>
        </p:txBody>
      </p:sp>
      <p:sp>
        <p:nvSpPr>
          <p:cNvPr id="4" name="Text Placeholder 3"/>
          <p:cNvSpPr>
            <a:spLocks noGrp="1"/>
          </p:cNvSpPr>
          <p:nvPr>
            <p:ph type="body" sz="quarter" idx="10"/>
          </p:nvPr>
        </p:nvSpPr>
        <p:spPr/>
        <p:txBody>
          <a:bodyPr/>
          <a:lstStyle/>
          <a:p>
            <a:r>
              <a:rPr lang="en-US" dirty="0" smtClean="0"/>
              <a:t>To rename a page, erase the Page Name field, and enter a new name.</a:t>
            </a:r>
            <a:endParaRPr lang="en-US" dirty="0"/>
          </a:p>
        </p:txBody>
      </p:sp>
      <p:sp>
        <p:nvSpPr>
          <p:cNvPr id="6" name="Right Arrow 5"/>
          <p:cNvSpPr/>
          <p:nvPr/>
        </p:nvSpPr>
        <p:spPr>
          <a:xfrm rot="10800000" flipH="1" flipV="1">
            <a:off x="2587387" y="1223955"/>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0787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Managing Page Options</a:t>
            </a:r>
            <a:endParaRPr lang="en-US" dirty="0"/>
          </a:p>
        </p:txBody>
      </p:sp>
      <p:sp>
        <p:nvSpPr>
          <p:cNvPr id="4" name="Text Placeholder 3"/>
          <p:cNvSpPr>
            <a:spLocks noGrp="1"/>
          </p:cNvSpPr>
          <p:nvPr>
            <p:ph type="body" sz="quarter" idx="10"/>
          </p:nvPr>
        </p:nvSpPr>
        <p:spPr/>
        <p:txBody>
          <a:bodyPr/>
          <a:lstStyle/>
          <a:p>
            <a:r>
              <a:rPr lang="en-US" sz="2600" dirty="0"/>
              <a:t>Hide the page from website navigation (on the public website). The default for this is off. If selected, the page name will not display in the Navigation Pane, left hand bar, of your website. You may link to the contents of this page in another way. </a:t>
            </a:r>
          </a:p>
        </p:txBody>
      </p:sp>
      <p:sp>
        <p:nvSpPr>
          <p:cNvPr id="6" name="Right Arrow 5"/>
          <p:cNvSpPr/>
          <p:nvPr/>
        </p:nvSpPr>
        <p:spPr>
          <a:xfrm rot="10800000" flipH="1" flipV="1">
            <a:off x="2587387" y="1635435"/>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9702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Access Your Section Workspace</a:t>
            </a:r>
            <a:endParaRPr lang="en-US" dirty="0"/>
          </a:p>
        </p:txBody>
      </p:sp>
      <p:sp>
        <p:nvSpPr>
          <p:cNvPr id="4" name="Text Placeholder 3"/>
          <p:cNvSpPr>
            <a:spLocks noGrp="1"/>
          </p:cNvSpPr>
          <p:nvPr>
            <p:ph type="body" sz="quarter" idx="10"/>
          </p:nvPr>
        </p:nvSpPr>
        <p:spPr/>
        <p:txBody>
          <a:bodyPr/>
          <a:lstStyle/>
          <a:p>
            <a:r>
              <a:rPr lang="en-US" sz="2400" dirty="0"/>
              <a:t>Click </a:t>
            </a:r>
            <a:r>
              <a:rPr lang="en-US" sz="2400" i="1" dirty="0"/>
              <a:t>Site Manager </a:t>
            </a:r>
            <a:r>
              <a:rPr lang="en-US" sz="2400" dirty="0"/>
              <a:t>at the top of the page. A new browser window or Tab displays. </a:t>
            </a:r>
          </a:p>
          <a:p>
            <a:r>
              <a:rPr lang="en-US" sz="2400" dirty="0"/>
              <a:t>When you are finished editing your section, click Sign Out located on the My Account Drop-down List to log out of the website. </a:t>
            </a:r>
          </a:p>
        </p:txBody>
      </p:sp>
      <p:sp>
        <p:nvSpPr>
          <p:cNvPr id="6" name="Right Arrow 5"/>
          <p:cNvSpPr/>
          <p:nvPr/>
        </p:nvSpPr>
        <p:spPr>
          <a:xfrm flipH="1">
            <a:off x="7575564" y="190881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Right Arrow 6"/>
          <p:cNvSpPr/>
          <p:nvPr/>
        </p:nvSpPr>
        <p:spPr>
          <a:xfrm>
            <a:off x="5701044" y="163449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3705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Managing Page Options</a:t>
            </a:r>
            <a:endParaRPr lang="en-US" dirty="0"/>
          </a:p>
        </p:txBody>
      </p:sp>
      <p:sp>
        <p:nvSpPr>
          <p:cNvPr id="4" name="Text Placeholder 3"/>
          <p:cNvSpPr>
            <a:spLocks noGrp="1"/>
          </p:cNvSpPr>
          <p:nvPr>
            <p:ph type="body" sz="quarter" idx="10"/>
          </p:nvPr>
        </p:nvSpPr>
        <p:spPr/>
        <p:txBody>
          <a:bodyPr/>
          <a:lstStyle/>
          <a:p>
            <a:r>
              <a:rPr lang="en-US" dirty="0" smtClean="0"/>
              <a:t>Automatically show </a:t>
            </a:r>
            <a:r>
              <a:rPr lang="en-US" dirty="0"/>
              <a:t>any pages that you nest under that page</a:t>
            </a:r>
            <a:r>
              <a:rPr lang="en-US" dirty="0" smtClean="0"/>
              <a:t>. If selected, your list of nested pages will already be open to visitors of your website. </a:t>
            </a:r>
            <a:r>
              <a:rPr lang="en-US" dirty="0"/>
              <a:t>The default for this is off. </a:t>
            </a:r>
          </a:p>
        </p:txBody>
      </p:sp>
      <p:sp>
        <p:nvSpPr>
          <p:cNvPr id="6" name="Right Arrow 5"/>
          <p:cNvSpPr/>
          <p:nvPr/>
        </p:nvSpPr>
        <p:spPr>
          <a:xfrm rot="10800000" flipH="1" flipV="1">
            <a:off x="2587387" y="1784025"/>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0728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Managing Page Options</a:t>
            </a:r>
            <a:endParaRPr lang="en-US" dirty="0"/>
          </a:p>
        </p:txBody>
      </p:sp>
      <p:sp>
        <p:nvSpPr>
          <p:cNvPr id="4" name="Text Placeholder 3"/>
          <p:cNvSpPr>
            <a:spLocks noGrp="1"/>
          </p:cNvSpPr>
          <p:nvPr>
            <p:ph type="body" sz="quarter" idx="10"/>
          </p:nvPr>
        </p:nvSpPr>
        <p:spPr/>
        <p:txBody>
          <a:bodyPr/>
          <a:lstStyle/>
          <a:p>
            <a:r>
              <a:rPr lang="en-US" dirty="0" smtClean="0"/>
              <a:t>Show </a:t>
            </a:r>
            <a:r>
              <a:rPr lang="en-US" dirty="0"/>
              <a:t>a bullet to the left of the page name on </a:t>
            </a:r>
            <a:r>
              <a:rPr lang="en-US" dirty="0" smtClean="0"/>
              <a:t>your website</a:t>
            </a:r>
            <a:r>
              <a:rPr lang="en-US" dirty="0"/>
              <a:t>. The default for this is on. </a:t>
            </a:r>
            <a:r>
              <a:rPr lang="en-US" dirty="0" smtClean="0"/>
              <a:t>If unchecked, the page on the left hand navigation bar of your site will not have a bullet in front of the page name.</a:t>
            </a:r>
            <a:endParaRPr lang="en-US" dirty="0"/>
          </a:p>
        </p:txBody>
      </p:sp>
      <p:sp>
        <p:nvSpPr>
          <p:cNvPr id="6" name="Right Arrow 5"/>
          <p:cNvSpPr/>
          <p:nvPr/>
        </p:nvSpPr>
        <p:spPr>
          <a:xfrm rot="10800000" flipH="1" flipV="1">
            <a:off x="2587387" y="1909755"/>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4098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Managing Page Options</a:t>
            </a:r>
            <a:endParaRPr lang="en-US" dirty="0"/>
          </a:p>
        </p:txBody>
      </p:sp>
      <p:sp>
        <p:nvSpPr>
          <p:cNvPr id="4" name="Text Placeholder 3"/>
          <p:cNvSpPr>
            <a:spLocks noGrp="1"/>
          </p:cNvSpPr>
          <p:nvPr>
            <p:ph type="body" sz="quarter" idx="10"/>
          </p:nvPr>
        </p:nvSpPr>
        <p:spPr/>
        <p:txBody>
          <a:bodyPr/>
          <a:lstStyle/>
          <a:p>
            <a:r>
              <a:rPr lang="en-US" dirty="0" smtClean="0"/>
              <a:t>Map </a:t>
            </a:r>
            <a:r>
              <a:rPr lang="en-US" dirty="0"/>
              <a:t>the page to another web address. When visitors navigate to the page, they are redirected to the web address you entered into this field. Enter a full web address (e.g., http://</a:t>
            </a:r>
            <a:r>
              <a:rPr lang="en-US" dirty="0" smtClean="0"/>
              <a:t>www.brainpop.com</a:t>
            </a:r>
            <a:r>
              <a:rPr lang="en-US" dirty="0"/>
              <a:t>). </a:t>
            </a:r>
          </a:p>
        </p:txBody>
      </p:sp>
      <p:sp>
        <p:nvSpPr>
          <p:cNvPr id="6" name="Right Arrow 5"/>
          <p:cNvSpPr/>
          <p:nvPr/>
        </p:nvSpPr>
        <p:spPr>
          <a:xfrm rot="10800000" flipH="1" flipV="1">
            <a:off x="2587387" y="2355525"/>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07548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Managing Page Options</a:t>
            </a:r>
            <a:endParaRPr lang="en-US" dirty="0"/>
          </a:p>
        </p:txBody>
      </p:sp>
      <p:sp>
        <p:nvSpPr>
          <p:cNvPr id="4" name="Text Placeholder 3"/>
          <p:cNvSpPr>
            <a:spLocks noGrp="1"/>
          </p:cNvSpPr>
          <p:nvPr>
            <p:ph type="body" sz="quarter" idx="10"/>
          </p:nvPr>
        </p:nvSpPr>
        <p:spPr/>
        <p:txBody>
          <a:bodyPr/>
          <a:lstStyle/>
          <a:p>
            <a:r>
              <a:rPr lang="en-US" dirty="0" smtClean="0"/>
              <a:t>Display Duration allows </a:t>
            </a:r>
            <a:r>
              <a:rPr lang="en-US" dirty="0"/>
              <a:t>you </a:t>
            </a:r>
            <a:r>
              <a:rPr lang="en-US" dirty="0" smtClean="0"/>
              <a:t>to </a:t>
            </a:r>
            <a:r>
              <a:rPr lang="en-US" dirty="0"/>
              <a:t>indicate when this page should </a:t>
            </a:r>
            <a:r>
              <a:rPr lang="en-US" dirty="0" smtClean="0"/>
              <a:t>appear </a:t>
            </a:r>
            <a:r>
              <a:rPr lang="en-US" dirty="0"/>
              <a:t>on </a:t>
            </a:r>
            <a:r>
              <a:rPr lang="en-US" dirty="0" smtClean="0"/>
              <a:t>your </a:t>
            </a:r>
            <a:r>
              <a:rPr lang="en-US" dirty="0"/>
              <a:t>website</a:t>
            </a:r>
            <a:r>
              <a:rPr lang="en-US" dirty="0" smtClean="0"/>
              <a:t>.  </a:t>
            </a:r>
            <a:endParaRPr lang="en-US" dirty="0"/>
          </a:p>
        </p:txBody>
      </p:sp>
      <p:sp>
        <p:nvSpPr>
          <p:cNvPr id="6" name="Right Arrow 5"/>
          <p:cNvSpPr/>
          <p:nvPr/>
        </p:nvSpPr>
        <p:spPr>
          <a:xfrm rot="16200000" flipH="1" flipV="1">
            <a:off x="3550697" y="1018533"/>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Rounded Rectangular Callout 7"/>
          <p:cNvSpPr/>
          <p:nvPr/>
        </p:nvSpPr>
        <p:spPr>
          <a:xfrm>
            <a:off x="3760470" y="2868612"/>
            <a:ext cx="5205730" cy="1724224"/>
          </a:xfrm>
          <a:prstGeom prst="wedgeRoundRectCallout">
            <a:avLst>
              <a:gd name="adj1" fmla="val 35885"/>
              <a:gd name="adj2" fmla="val 69267"/>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a:latin typeface="Calibri" panose="020F0502020204030204" pitchFamily="34" charset="0"/>
              </a:rPr>
              <a:t>Consider setting a display duration on pages that are only applicable during certain times of the year. The page will become visible </a:t>
            </a:r>
            <a:r>
              <a:rPr lang="en-US" dirty="0" smtClean="0">
                <a:latin typeface="Calibri" panose="020F0502020204030204" pitchFamily="34" charset="0"/>
              </a:rPr>
              <a:t>and invisible at the appropriate time.</a:t>
            </a:r>
            <a:endParaRPr lang="en-US" dirty="0">
              <a:latin typeface="Calibri" panose="020F0502020204030204" pitchFamily="34" charset="0"/>
            </a:endParaRPr>
          </a:p>
          <a:p>
            <a:r>
              <a:rPr lang="en-US" dirty="0">
                <a:latin typeface="Calibri" panose="020F0502020204030204" pitchFamily="34" charset="0"/>
              </a:rPr>
              <a:t>.</a:t>
            </a:r>
          </a:p>
        </p:txBody>
      </p:sp>
    </p:spTree>
    <p:extLst>
      <p:ext uri="{BB962C8B-B14F-4D97-AF65-F5344CB8AC3E}">
        <p14:creationId xmlns:p14="http://schemas.microsoft.com/office/powerpoint/2010/main" val="348537329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Managing Page Options</a:t>
            </a:r>
            <a:endParaRPr lang="en-US" dirty="0"/>
          </a:p>
        </p:txBody>
      </p:sp>
      <p:sp>
        <p:nvSpPr>
          <p:cNvPr id="4" name="Text Placeholder 3"/>
          <p:cNvSpPr>
            <a:spLocks noGrp="1"/>
          </p:cNvSpPr>
          <p:nvPr>
            <p:ph type="body" sz="quarter" idx="10"/>
          </p:nvPr>
        </p:nvSpPr>
        <p:spPr/>
        <p:txBody>
          <a:bodyPr/>
          <a:lstStyle/>
          <a:p>
            <a:pPr marL="342900" indent="-342900">
              <a:buClr>
                <a:schemeClr val="bg1"/>
              </a:buClr>
              <a:buSzPct val="100000"/>
              <a:buFont typeface="Arial" panose="020B0604020202020204" pitchFamily="34" charset="0"/>
              <a:buChar char="•"/>
            </a:pPr>
            <a:r>
              <a:rPr lang="en-US" sz="2200" dirty="0" smtClean="0"/>
              <a:t>No Dates: The </a:t>
            </a:r>
            <a:r>
              <a:rPr lang="en-US" sz="2200" dirty="0"/>
              <a:t>page displays immediately and displays indefinitely. </a:t>
            </a:r>
          </a:p>
          <a:p>
            <a:pPr marL="342900" indent="-342900">
              <a:buClr>
                <a:schemeClr val="bg1"/>
              </a:buClr>
              <a:buSzPct val="100000"/>
              <a:buFont typeface="Arial" panose="020B0604020202020204" pitchFamily="34" charset="0"/>
              <a:buChar char="•"/>
            </a:pPr>
            <a:r>
              <a:rPr lang="en-US" sz="2200" dirty="0" smtClean="0"/>
              <a:t>Both Dates: The </a:t>
            </a:r>
            <a:r>
              <a:rPr lang="en-US" sz="2200" dirty="0"/>
              <a:t>page displays within </a:t>
            </a:r>
            <a:r>
              <a:rPr lang="en-US" sz="2200" dirty="0" smtClean="0"/>
              <a:t>the </a:t>
            </a:r>
            <a:r>
              <a:rPr lang="en-US" sz="2200" dirty="0"/>
              <a:t>date range. </a:t>
            </a:r>
          </a:p>
          <a:p>
            <a:pPr marL="342900" indent="-342900">
              <a:buClr>
                <a:schemeClr val="bg1"/>
              </a:buClr>
              <a:buSzPct val="100000"/>
              <a:buFont typeface="Arial" panose="020B0604020202020204" pitchFamily="34" charset="0"/>
              <a:buChar char="•"/>
            </a:pPr>
            <a:r>
              <a:rPr lang="en-US" sz="2200" dirty="0" smtClean="0"/>
              <a:t>Only </a:t>
            </a:r>
            <a:r>
              <a:rPr lang="en-US" sz="2200" dirty="0"/>
              <a:t>Start </a:t>
            </a:r>
            <a:r>
              <a:rPr lang="en-US" sz="2200" dirty="0" smtClean="0"/>
              <a:t>Date: The </a:t>
            </a:r>
            <a:r>
              <a:rPr lang="en-US" sz="2200" dirty="0"/>
              <a:t>page displays indefinitely </a:t>
            </a:r>
            <a:r>
              <a:rPr lang="en-US" sz="2200" dirty="0" smtClean="0"/>
              <a:t>on the start </a:t>
            </a:r>
            <a:r>
              <a:rPr lang="en-US" sz="2200" dirty="0"/>
              <a:t>date. </a:t>
            </a:r>
          </a:p>
          <a:p>
            <a:pPr marL="342900" indent="-342900">
              <a:buClr>
                <a:schemeClr val="bg1"/>
              </a:buClr>
              <a:buSzPct val="100000"/>
              <a:buFont typeface="Arial" panose="020B0604020202020204" pitchFamily="34" charset="0"/>
              <a:buChar char="•"/>
            </a:pPr>
            <a:r>
              <a:rPr lang="en-US" sz="2200" dirty="0" smtClean="0"/>
              <a:t>Only </a:t>
            </a:r>
            <a:r>
              <a:rPr lang="en-US" sz="2200" dirty="0"/>
              <a:t>End </a:t>
            </a:r>
            <a:r>
              <a:rPr lang="en-US" sz="2200" dirty="0" smtClean="0"/>
              <a:t>Date: The </a:t>
            </a:r>
            <a:r>
              <a:rPr lang="en-US" sz="2200" dirty="0"/>
              <a:t>page displays immediately until </a:t>
            </a:r>
            <a:r>
              <a:rPr lang="en-US" sz="2200" dirty="0" smtClean="0"/>
              <a:t>the end </a:t>
            </a:r>
            <a:r>
              <a:rPr lang="en-US" sz="2200" dirty="0"/>
              <a:t>date. </a:t>
            </a:r>
          </a:p>
          <a:p>
            <a:endParaRPr lang="en-US" dirty="0"/>
          </a:p>
        </p:txBody>
      </p:sp>
    </p:spTree>
    <p:extLst>
      <p:ext uri="{BB962C8B-B14F-4D97-AF65-F5344CB8AC3E}">
        <p14:creationId xmlns:p14="http://schemas.microsoft.com/office/powerpoint/2010/main" val="18968321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Managing Page Options</a:t>
            </a:r>
            <a:endParaRPr lang="en-US" dirty="0"/>
          </a:p>
        </p:txBody>
      </p:sp>
      <p:sp>
        <p:nvSpPr>
          <p:cNvPr id="4" name="Text Placeholder 3"/>
          <p:cNvSpPr>
            <a:spLocks noGrp="1"/>
          </p:cNvSpPr>
          <p:nvPr>
            <p:ph type="body" sz="quarter" idx="10"/>
          </p:nvPr>
        </p:nvSpPr>
        <p:spPr/>
        <p:txBody>
          <a:bodyPr/>
          <a:lstStyle/>
          <a:p>
            <a:r>
              <a:rPr lang="en-US" dirty="0" smtClean="0"/>
              <a:t>To set a date, click in the Start Date or End Date field. A calendar will appear. Select the date by clicking on the calendar. </a:t>
            </a:r>
            <a:endParaRPr lang="en-US" dirty="0"/>
          </a:p>
        </p:txBody>
      </p:sp>
      <p:pic>
        <p:nvPicPr>
          <p:cNvPr id="5" name="Content Placeholder 4"/>
          <p:cNvPicPr>
            <a:picLocks noGrp="1" noChangeAspect="1"/>
          </p:cNvPicPr>
          <p:nvPr>
            <p:ph idx="1"/>
          </p:nvPr>
        </p:nvPicPr>
        <p:blipFill>
          <a:blip r:embed="rId2"/>
          <a:stretch>
            <a:fillRect/>
          </a:stretch>
        </p:blipFill>
        <p:spPr>
          <a:xfrm>
            <a:off x="1307422" y="800100"/>
            <a:ext cx="6529155" cy="3908425"/>
          </a:xfrm>
          <a:prstGeom prst="rect">
            <a:avLst/>
          </a:prstGeom>
        </p:spPr>
      </p:pic>
      <p:sp>
        <p:nvSpPr>
          <p:cNvPr id="8" name="Right Arrow 7"/>
          <p:cNvSpPr/>
          <p:nvPr/>
        </p:nvSpPr>
        <p:spPr>
          <a:xfrm rot="10800000" flipH="1" flipV="1">
            <a:off x="2570036" y="206867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5785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307422" y="800100"/>
            <a:ext cx="6529155" cy="3908425"/>
          </a:xfrm>
          <a:prstGeom prst="rect">
            <a:avLst/>
          </a:prstGeom>
        </p:spPr>
      </p:pic>
      <p:sp>
        <p:nvSpPr>
          <p:cNvPr id="3" name="Title 2"/>
          <p:cNvSpPr>
            <a:spLocks noGrp="1"/>
          </p:cNvSpPr>
          <p:nvPr>
            <p:ph type="title"/>
          </p:nvPr>
        </p:nvSpPr>
        <p:spPr/>
        <p:txBody>
          <a:bodyPr/>
          <a:lstStyle/>
          <a:p>
            <a:r>
              <a:rPr lang="en-US" dirty="0" smtClean="0"/>
              <a:t>Managing Page Options</a:t>
            </a:r>
            <a:endParaRPr lang="en-US" dirty="0"/>
          </a:p>
        </p:txBody>
      </p:sp>
      <p:sp>
        <p:nvSpPr>
          <p:cNvPr id="4" name="Text Placeholder 3"/>
          <p:cNvSpPr>
            <a:spLocks noGrp="1"/>
          </p:cNvSpPr>
          <p:nvPr>
            <p:ph type="body" sz="quarter" idx="10"/>
          </p:nvPr>
        </p:nvSpPr>
        <p:spPr/>
        <p:txBody>
          <a:bodyPr/>
          <a:lstStyle/>
          <a:p>
            <a:r>
              <a:rPr lang="en-US" dirty="0" smtClean="0"/>
              <a:t>The background tab allows users to set a background image on a page. It only affects the content area of the page. It does not fill in the entire website.</a:t>
            </a:r>
            <a:endParaRPr lang="en-US" dirty="0"/>
          </a:p>
        </p:txBody>
      </p:sp>
      <p:sp>
        <p:nvSpPr>
          <p:cNvPr id="7" name="Right Arrow 6"/>
          <p:cNvSpPr/>
          <p:nvPr/>
        </p:nvSpPr>
        <p:spPr>
          <a:xfrm rot="16200000" flipH="1" flipV="1">
            <a:off x="4094040" y="1018533"/>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Rounded Rectangular Callout 7"/>
          <p:cNvSpPr/>
          <p:nvPr/>
        </p:nvSpPr>
        <p:spPr>
          <a:xfrm>
            <a:off x="177801" y="3101008"/>
            <a:ext cx="2313608" cy="1377527"/>
          </a:xfrm>
          <a:prstGeom prst="wedgeRoundRectCallout">
            <a:avLst>
              <a:gd name="adj1" fmla="val -39467"/>
              <a:gd name="adj2" fmla="val 75416"/>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smtClean="0">
                <a:latin typeface="Calibri" panose="020F0502020204030204" pitchFamily="34" charset="0"/>
              </a:rPr>
              <a:t>We recommend NOT setting a background image for a page. </a:t>
            </a:r>
            <a:endParaRPr lang="en-US" dirty="0">
              <a:latin typeface="Calibri" panose="020F0502020204030204" pitchFamily="34" charset="0"/>
            </a:endParaRPr>
          </a:p>
          <a:p>
            <a:r>
              <a:rPr lang="en-US" dirty="0">
                <a:latin typeface="Calibri" panose="020F0502020204030204" pitchFamily="34" charset="0"/>
              </a:rPr>
              <a:t>.</a:t>
            </a:r>
          </a:p>
        </p:txBody>
      </p:sp>
    </p:spTree>
    <p:extLst>
      <p:ext uri="{BB962C8B-B14F-4D97-AF65-F5344CB8AC3E}">
        <p14:creationId xmlns:p14="http://schemas.microsoft.com/office/powerpoint/2010/main" val="361688876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307422" y="800100"/>
            <a:ext cx="6529155" cy="3908425"/>
          </a:xfrm>
          <a:prstGeom prst="rect">
            <a:avLst/>
          </a:prstGeom>
        </p:spPr>
      </p:pic>
      <p:sp>
        <p:nvSpPr>
          <p:cNvPr id="3" name="Title 2"/>
          <p:cNvSpPr>
            <a:spLocks noGrp="1"/>
          </p:cNvSpPr>
          <p:nvPr>
            <p:ph type="title"/>
          </p:nvPr>
        </p:nvSpPr>
        <p:spPr/>
        <p:txBody>
          <a:bodyPr/>
          <a:lstStyle/>
          <a:p>
            <a:r>
              <a:rPr lang="en-US" dirty="0" smtClean="0"/>
              <a:t>Managing Page Options</a:t>
            </a:r>
            <a:endParaRPr lang="en-US" dirty="0"/>
          </a:p>
        </p:txBody>
      </p:sp>
      <p:sp>
        <p:nvSpPr>
          <p:cNvPr id="4" name="Text Placeholder 3"/>
          <p:cNvSpPr>
            <a:spLocks noGrp="1"/>
          </p:cNvSpPr>
          <p:nvPr>
            <p:ph type="body" sz="quarter" idx="10"/>
          </p:nvPr>
        </p:nvSpPr>
        <p:spPr/>
        <p:txBody>
          <a:bodyPr/>
          <a:lstStyle/>
          <a:p>
            <a:r>
              <a:rPr lang="en-US" dirty="0" smtClean="0"/>
              <a:t>The advanced tab is managed for you by the system. There is no need to set any options here. </a:t>
            </a:r>
            <a:endParaRPr lang="en-US" dirty="0"/>
          </a:p>
        </p:txBody>
      </p:sp>
      <p:sp>
        <p:nvSpPr>
          <p:cNvPr id="6" name="Right Arrow 5"/>
          <p:cNvSpPr/>
          <p:nvPr/>
        </p:nvSpPr>
        <p:spPr>
          <a:xfrm rot="16200000" flipH="1" flipV="1">
            <a:off x="4571116" y="1018533"/>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0793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Managing Page Options</a:t>
            </a:r>
            <a:endParaRPr lang="en-US" dirty="0"/>
          </a:p>
        </p:txBody>
      </p:sp>
      <p:sp>
        <p:nvSpPr>
          <p:cNvPr id="4" name="Text Placeholder 3"/>
          <p:cNvSpPr>
            <a:spLocks noGrp="1"/>
          </p:cNvSpPr>
          <p:nvPr>
            <p:ph type="body" sz="quarter" idx="10"/>
          </p:nvPr>
        </p:nvSpPr>
        <p:spPr/>
        <p:txBody>
          <a:bodyPr/>
          <a:lstStyle/>
          <a:p>
            <a:r>
              <a:rPr lang="en-US" dirty="0" smtClean="0"/>
              <a:t>Click the </a:t>
            </a:r>
            <a:r>
              <a:rPr lang="en-US" b="1" dirty="0" smtClean="0"/>
              <a:t>Save</a:t>
            </a:r>
            <a:r>
              <a:rPr lang="en-US" dirty="0" smtClean="0"/>
              <a:t> button to save your </a:t>
            </a:r>
            <a:r>
              <a:rPr lang="en-US" dirty="0" smtClean="0"/>
              <a:t>page option changes.</a:t>
            </a:r>
            <a:endParaRPr lang="en-US" dirty="0"/>
          </a:p>
        </p:txBody>
      </p:sp>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6" name="Right Arrow 5"/>
          <p:cNvSpPr/>
          <p:nvPr/>
        </p:nvSpPr>
        <p:spPr>
          <a:xfrm rot="10800000" flipH="1" flipV="1">
            <a:off x="2596543" y="269601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68579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307422" y="800100"/>
            <a:ext cx="6529155" cy="3908425"/>
          </a:xfrm>
          <a:prstGeom prst="rect">
            <a:avLst/>
          </a:prstGeom>
        </p:spPr>
      </p:pic>
      <p:sp>
        <p:nvSpPr>
          <p:cNvPr id="3" name="Title 2"/>
          <p:cNvSpPr>
            <a:spLocks noGrp="1"/>
          </p:cNvSpPr>
          <p:nvPr>
            <p:ph type="title"/>
          </p:nvPr>
        </p:nvSpPr>
        <p:spPr/>
        <p:txBody>
          <a:bodyPr/>
          <a:lstStyle/>
          <a:p>
            <a:r>
              <a:rPr lang="en-US" dirty="0" smtClean="0"/>
              <a:t>Page Actions: Get Link</a:t>
            </a:r>
            <a:endParaRPr lang="en-US" dirty="0"/>
          </a:p>
        </p:txBody>
      </p:sp>
      <p:sp>
        <p:nvSpPr>
          <p:cNvPr id="4" name="Text Placeholder 3"/>
          <p:cNvSpPr>
            <a:spLocks noGrp="1"/>
          </p:cNvSpPr>
          <p:nvPr>
            <p:ph type="body" sz="quarter" idx="10"/>
          </p:nvPr>
        </p:nvSpPr>
        <p:spPr/>
        <p:txBody>
          <a:bodyPr/>
          <a:lstStyle/>
          <a:p>
            <a:r>
              <a:rPr lang="en-US" dirty="0" smtClean="0"/>
              <a:t>Get Link allows you to </a:t>
            </a:r>
            <a:r>
              <a:rPr lang="en-US" dirty="0"/>
              <a:t>obtain the full </a:t>
            </a:r>
            <a:r>
              <a:rPr lang="en-US" dirty="0" smtClean="0"/>
              <a:t>web </a:t>
            </a:r>
            <a:r>
              <a:rPr lang="en-US" dirty="0"/>
              <a:t>addresses for the page. 	</a:t>
            </a:r>
          </a:p>
          <a:p>
            <a:endParaRPr lang="en-US" dirty="0"/>
          </a:p>
        </p:txBody>
      </p:sp>
      <p:sp>
        <p:nvSpPr>
          <p:cNvPr id="6" name="Right Arrow 5"/>
          <p:cNvSpPr/>
          <p:nvPr/>
        </p:nvSpPr>
        <p:spPr>
          <a:xfrm rot="10800000" flipH="1" flipV="1">
            <a:off x="2954351" y="3703175"/>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810473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Site Manager Overview</a:t>
            </a:r>
            <a:endParaRPr lang="en-US" dirty="0"/>
          </a:p>
        </p:txBody>
      </p:sp>
      <p:sp>
        <p:nvSpPr>
          <p:cNvPr id="4" name="Text Placeholder 3"/>
          <p:cNvSpPr>
            <a:spLocks noGrp="1"/>
          </p:cNvSpPr>
          <p:nvPr>
            <p:ph type="body" sz="quarter" idx="10"/>
          </p:nvPr>
        </p:nvSpPr>
        <p:spPr/>
        <p:txBody>
          <a:bodyPr/>
          <a:lstStyle/>
          <a:p>
            <a:r>
              <a:rPr lang="en-US" i="1" dirty="0"/>
              <a:t>Site Manager </a:t>
            </a:r>
            <a:r>
              <a:rPr lang="en-US" dirty="0"/>
              <a:t>is a tool for users who have been assigned </a:t>
            </a:r>
            <a:r>
              <a:rPr lang="en-US" dirty="0" smtClean="0"/>
              <a:t>editing </a:t>
            </a:r>
            <a:r>
              <a:rPr lang="en-US" dirty="0"/>
              <a:t>privileges. Users with editing privileges see the </a:t>
            </a:r>
            <a:r>
              <a:rPr lang="en-US" i="1" dirty="0"/>
              <a:t>Site Manager </a:t>
            </a:r>
            <a:r>
              <a:rPr lang="en-US" dirty="0"/>
              <a:t>link in the My Start Bar when they sign in to the website. Clicking this link launches </a:t>
            </a:r>
            <a:r>
              <a:rPr lang="en-US" i="1" dirty="0"/>
              <a:t>Site Manager</a:t>
            </a:r>
            <a:r>
              <a:rPr lang="en-US" dirty="0"/>
              <a:t>. </a:t>
            </a:r>
          </a:p>
        </p:txBody>
      </p:sp>
    </p:spTree>
    <p:extLst>
      <p:ext uri="{BB962C8B-B14F-4D97-AF65-F5344CB8AC3E}">
        <p14:creationId xmlns:p14="http://schemas.microsoft.com/office/powerpoint/2010/main" val="18915839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307422" y="800100"/>
            <a:ext cx="6529155" cy="3908425"/>
          </a:xfrm>
          <a:prstGeom prst="rect">
            <a:avLst/>
          </a:prstGeom>
        </p:spPr>
      </p:pic>
      <p:sp>
        <p:nvSpPr>
          <p:cNvPr id="3" name="Title 2"/>
          <p:cNvSpPr>
            <a:spLocks noGrp="1"/>
          </p:cNvSpPr>
          <p:nvPr>
            <p:ph type="title"/>
          </p:nvPr>
        </p:nvSpPr>
        <p:spPr/>
        <p:txBody>
          <a:bodyPr/>
          <a:lstStyle/>
          <a:p>
            <a:r>
              <a:rPr lang="en-US" dirty="0" smtClean="0"/>
              <a:t>Page Actions: Get Link</a:t>
            </a:r>
            <a:endParaRPr lang="en-US" dirty="0"/>
          </a:p>
        </p:txBody>
      </p:sp>
      <p:sp>
        <p:nvSpPr>
          <p:cNvPr id="4" name="Text Placeholder 3"/>
          <p:cNvSpPr>
            <a:spLocks noGrp="1"/>
          </p:cNvSpPr>
          <p:nvPr>
            <p:ph type="body" sz="quarter" idx="10"/>
          </p:nvPr>
        </p:nvSpPr>
        <p:spPr/>
        <p:txBody>
          <a:bodyPr/>
          <a:lstStyle/>
          <a:p>
            <a:r>
              <a:rPr lang="en-US" dirty="0" smtClean="0"/>
              <a:t>The page address appears in the top box. Once a page is created, it is assigned an address. It will never change. </a:t>
            </a:r>
            <a:endParaRPr lang="en-US" dirty="0"/>
          </a:p>
        </p:txBody>
      </p:sp>
      <p:sp>
        <p:nvSpPr>
          <p:cNvPr id="6" name="Right Arrow 5"/>
          <p:cNvSpPr/>
          <p:nvPr/>
        </p:nvSpPr>
        <p:spPr>
          <a:xfrm rot="10800000" flipH="1" flipV="1">
            <a:off x="2582211" y="1512868"/>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8337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307422" y="800100"/>
            <a:ext cx="6529155" cy="3908425"/>
          </a:xfrm>
          <a:prstGeom prst="rect">
            <a:avLst/>
          </a:prstGeom>
        </p:spPr>
      </p:pic>
      <p:sp>
        <p:nvSpPr>
          <p:cNvPr id="3" name="Title 2"/>
          <p:cNvSpPr>
            <a:spLocks noGrp="1"/>
          </p:cNvSpPr>
          <p:nvPr>
            <p:ph type="title"/>
          </p:nvPr>
        </p:nvSpPr>
        <p:spPr/>
        <p:txBody>
          <a:bodyPr/>
          <a:lstStyle/>
          <a:p>
            <a:r>
              <a:rPr lang="en-US" dirty="0" smtClean="0"/>
              <a:t>Page Actions: Copy Page</a:t>
            </a:r>
            <a:endParaRPr lang="en-US" dirty="0"/>
          </a:p>
        </p:txBody>
      </p:sp>
      <p:sp>
        <p:nvSpPr>
          <p:cNvPr id="4" name="Text Placeholder 3"/>
          <p:cNvSpPr>
            <a:spLocks noGrp="1"/>
          </p:cNvSpPr>
          <p:nvPr>
            <p:ph type="body" sz="quarter" idx="10"/>
          </p:nvPr>
        </p:nvSpPr>
        <p:spPr/>
        <p:txBody>
          <a:bodyPr/>
          <a:lstStyle/>
          <a:p>
            <a:r>
              <a:rPr lang="en-US" dirty="0"/>
              <a:t>Allows you to copy the page within </a:t>
            </a:r>
            <a:r>
              <a:rPr lang="en-US" dirty="0" smtClean="0"/>
              <a:t>your </a:t>
            </a:r>
            <a:r>
              <a:rPr lang="en-US" dirty="0"/>
              <a:t>section. </a:t>
            </a:r>
          </a:p>
        </p:txBody>
      </p:sp>
      <p:sp>
        <p:nvSpPr>
          <p:cNvPr id="7" name="Right Arrow 6"/>
          <p:cNvSpPr/>
          <p:nvPr/>
        </p:nvSpPr>
        <p:spPr>
          <a:xfrm rot="10800000" flipH="1" flipV="1">
            <a:off x="2954351" y="3788236"/>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81496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307422" y="800100"/>
            <a:ext cx="6529155" cy="3908425"/>
          </a:xfrm>
          <a:prstGeom prst="rect">
            <a:avLst/>
          </a:prstGeom>
        </p:spPr>
      </p:pic>
      <p:sp>
        <p:nvSpPr>
          <p:cNvPr id="3" name="Title 2"/>
          <p:cNvSpPr>
            <a:spLocks noGrp="1"/>
          </p:cNvSpPr>
          <p:nvPr>
            <p:ph type="title"/>
          </p:nvPr>
        </p:nvSpPr>
        <p:spPr/>
        <p:txBody>
          <a:bodyPr/>
          <a:lstStyle/>
          <a:p>
            <a:r>
              <a:rPr lang="en-US" dirty="0" smtClean="0"/>
              <a:t>Page Actions: Copy Page</a:t>
            </a:r>
            <a:endParaRPr lang="en-US" dirty="0"/>
          </a:p>
        </p:txBody>
      </p:sp>
      <p:sp>
        <p:nvSpPr>
          <p:cNvPr id="4" name="Text Placeholder 3"/>
          <p:cNvSpPr>
            <a:spLocks noGrp="1"/>
          </p:cNvSpPr>
          <p:nvPr>
            <p:ph type="body" sz="quarter" idx="10"/>
          </p:nvPr>
        </p:nvSpPr>
        <p:spPr/>
        <p:txBody>
          <a:bodyPr/>
          <a:lstStyle/>
          <a:p>
            <a:r>
              <a:rPr lang="en-US" dirty="0" smtClean="0"/>
              <a:t>You must confirm the copy action. If you want to continue with copying a page, click yes. </a:t>
            </a:r>
            <a:endParaRPr lang="en-US" dirty="0"/>
          </a:p>
        </p:txBody>
      </p:sp>
      <p:sp>
        <p:nvSpPr>
          <p:cNvPr id="6" name="Right Arrow 5"/>
          <p:cNvSpPr/>
          <p:nvPr/>
        </p:nvSpPr>
        <p:spPr>
          <a:xfrm rot="5400000" flipH="1" flipV="1">
            <a:off x="4654564" y="2892735"/>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6025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307422" y="800100"/>
            <a:ext cx="6529155" cy="3908425"/>
          </a:xfrm>
          <a:prstGeom prst="rect">
            <a:avLst/>
          </a:prstGeom>
        </p:spPr>
      </p:pic>
      <p:sp>
        <p:nvSpPr>
          <p:cNvPr id="3" name="Title 2"/>
          <p:cNvSpPr>
            <a:spLocks noGrp="1"/>
          </p:cNvSpPr>
          <p:nvPr>
            <p:ph type="title"/>
          </p:nvPr>
        </p:nvSpPr>
        <p:spPr/>
        <p:txBody>
          <a:bodyPr/>
          <a:lstStyle/>
          <a:p>
            <a:r>
              <a:rPr lang="en-US" dirty="0" smtClean="0"/>
              <a:t>Page Actions: Copy Page</a:t>
            </a:r>
            <a:endParaRPr lang="en-US" dirty="0"/>
          </a:p>
        </p:txBody>
      </p:sp>
      <p:sp>
        <p:nvSpPr>
          <p:cNvPr id="4" name="Text Placeholder 3"/>
          <p:cNvSpPr>
            <a:spLocks noGrp="1"/>
          </p:cNvSpPr>
          <p:nvPr>
            <p:ph type="body" sz="quarter" idx="10"/>
          </p:nvPr>
        </p:nvSpPr>
        <p:spPr/>
        <p:txBody>
          <a:bodyPr/>
          <a:lstStyle/>
          <a:p>
            <a:r>
              <a:rPr lang="en-US" dirty="0" smtClean="0"/>
              <a:t>The copied page appears below the original. The page name will have a – copy added on the end. </a:t>
            </a:r>
            <a:endParaRPr lang="en-US" dirty="0"/>
          </a:p>
        </p:txBody>
      </p:sp>
      <p:sp>
        <p:nvSpPr>
          <p:cNvPr id="6" name="Right Arrow 5"/>
          <p:cNvSpPr/>
          <p:nvPr/>
        </p:nvSpPr>
        <p:spPr>
          <a:xfrm flipV="1">
            <a:off x="1133163" y="354996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96484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Page Actions: Move Page</a:t>
            </a:r>
            <a:endParaRPr lang="en-US" dirty="0"/>
          </a:p>
        </p:txBody>
      </p:sp>
      <p:sp>
        <p:nvSpPr>
          <p:cNvPr id="4" name="Text Placeholder 3"/>
          <p:cNvSpPr>
            <a:spLocks noGrp="1"/>
          </p:cNvSpPr>
          <p:nvPr>
            <p:ph type="body" sz="quarter" idx="10"/>
          </p:nvPr>
        </p:nvSpPr>
        <p:spPr/>
        <p:txBody>
          <a:bodyPr/>
          <a:lstStyle/>
          <a:p>
            <a:r>
              <a:rPr lang="en-US" dirty="0" smtClean="0"/>
              <a:t>Move page allows </a:t>
            </a:r>
            <a:r>
              <a:rPr lang="en-US" dirty="0"/>
              <a:t>you to move a page to another section for which you are a Section Editor. Note that If you use Move Page within one section, the results are the same as Copy Page. 	</a:t>
            </a:r>
          </a:p>
          <a:p>
            <a:endParaRPr lang="en-US" dirty="0"/>
          </a:p>
        </p:txBody>
      </p:sp>
      <p:sp>
        <p:nvSpPr>
          <p:cNvPr id="6" name="Right Arrow 5"/>
          <p:cNvSpPr/>
          <p:nvPr/>
        </p:nvSpPr>
        <p:spPr>
          <a:xfrm>
            <a:off x="2946414" y="384048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0522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Page Actions: Move Page</a:t>
            </a:r>
            <a:endParaRPr lang="en-US" dirty="0"/>
          </a:p>
        </p:txBody>
      </p:sp>
      <p:sp>
        <p:nvSpPr>
          <p:cNvPr id="4" name="Text Placeholder 3"/>
          <p:cNvSpPr>
            <a:spLocks noGrp="1"/>
          </p:cNvSpPr>
          <p:nvPr>
            <p:ph type="body" sz="quarter" idx="10"/>
          </p:nvPr>
        </p:nvSpPr>
        <p:spPr/>
        <p:txBody>
          <a:bodyPr/>
          <a:lstStyle/>
          <a:p>
            <a:r>
              <a:rPr lang="en-US" dirty="0" smtClean="0"/>
              <a:t>After clicking move page, you are presented with an options box that lists all of the sections that </a:t>
            </a:r>
            <a:r>
              <a:rPr lang="en-US" dirty="0" smtClean="0"/>
              <a:t>you can edit. Most teachers only have access to one section. </a:t>
            </a:r>
            <a:endParaRPr lang="en-US" dirty="0"/>
          </a:p>
        </p:txBody>
      </p:sp>
    </p:spTree>
    <p:extLst>
      <p:ext uri="{BB962C8B-B14F-4D97-AF65-F5344CB8AC3E}">
        <p14:creationId xmlns:p14="http://schemas.microsoft.com/office/powerpoint/2010/main" val="41988865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Page Actions: Delete Page</a:t>
            </a:r>
            <a:endParaRPr lang="en-US" dirty="0"/>
          </a:p>
        </p:txBody>
      </p:sp>
      <p:sp>
        <p:nvSpPr>
          <p:cNvPr id="4" name="Text Placeholder 3"/>
          <p:cNvSpPr>
            <a:spLocks noGrp="1"/>
          </p:cNvSpPr>
          <p:nvPr>
            <p:ph type="body" sz="quarter" idx="10"/>
          </p:nvPr>
        </p:nvSpPr>
        <p:spPr/>
        <p:txBody>
          <a:bodyPr/>
          <a:lstStyle/>
          <a:p>
            <a:r>
              <a:rPr lang="en-US" dirty="0" smtClean="0"/>
              <a:t>Delete Page </a:t>
            </a:r>
            <a:r>
              <a:rPr lang="en-US" dirty="0"/>
              <a:t>r</a:t>
            </a:r>
            <a:r>
              <a:rPr lang="en-US" dirty="0" smtClean="0"/>
              <a:t>emoves </a:t>
            </a:r>
            <a:r>
              <a:rPr lang="en-US" dirty="0"/>
              <a:t>the page from the section and places it in the Recycle Bin. Your page is not </a:t>
            </a:r>
            <a:r>
              <a:rPr lang="en-US" dirty="0" smtClean="0"/>
              <a:t>permanently deleted at this time. </a:t>
            </a:r>
            <a:r>
              <a:rPr lang="en-US" dirty="0"/>
              <a:t>From within the Recycle Bin, you may restore or permanently delete the page. 	</a:t>
            </a:r>
          </a:p>
          <a:p>
            <a:endParaRPr lang="en-US" dirty="0"/>
          </a:p>
        </p:txBody>
      </p:sp>
      <p:sp>
        <p:nvSpPr>
          <p:cNvPr id="6" name="Right Arrow 5"/>
          <p:cNvSpPr/>
          <p:nvPr/>
        </p:nvSpPr>
        <p:spPr>
          <a:xfrm>
            <a:off x="2912124" y="395478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028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Page Actions: Delete Page</a:t>
            </a:r>
            <a:endParaRPr lang="en-US" dirty="0"/>
          </a:p>
        </p:txBody>
      </p:sp>
      <p:sp>
        <p:nvSpPr>
          <p:cNvPr id="4" name="Text Placeholder 3"/>
          <p:cNvSpPr>
            <a:spLocks noGrp="1"/>
          </p:cNvSpPr>
          <p:nvPr>
            <p:ph type="body" sz="quarter" idx="10"/>
          </p:nvPr>
        </p:nvSpPr>
        <p:spPr/>
        <p:txBody>
          <a:bodyPr/>
          <a:lstStyle/>
          <a:p>
            <a:r>
              <a:rPr lang="en-US" dirty="0" smtClean="0"/>
              <a:t>To</a:t>
            </a:r>
            <a:r>
              <a:rPr lang="en-US" dirty="0" smtClean="0"/>
              <a:t> </a:t>
            </a:r>
            <a:r>
              <a:rPr lang="en-US" dirty="0" smtClean="0"/>
              <a:t>remove the page you must confirm the </a:t>
            </a:r>
            <a:r>
              <a:rPr lang="en-US" dirty="0" smtClean="0"/>
              <a:t>action by clicking yes. </a:t>
            </a:r>
            <a:endParaRPr lang="en-US" dirty="0"/>
          </a:p>
        </p:txBody>
      </p:sp>
      <p:sp>
        <p:nvSpPr>
          <p:cNvPr id="6" name="Right Arrow 5"/>
          <p:cNvSpPr/>
          <p:nvPr/>
        </p:nvSpPr>
        <p:spPr>
          <a:xfrm rot="16200000">
            <a:off x="4672344" y="278892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41639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Recycle Bin</a:t>
            </a:r>
            <a:endParaRPr lang="en-US" dirty="0"/>
          </a:p>
        </p:txBody>
      </p:sp>
      <p:sp>
        <p:nvSpPr>
          <p:cNvPr id="4" name="Text Placeholder 3"/>
          <p:cNvSpPr>
            <a:spLocks noGrp="1"/>
          </p:cNvSpPr>
          <p:nvPr>
            <p:ph type="body" sz="quarter" idx="10"/>
          </p:nvPr>
        </p:nvSpPr>
        <p:spPr/>
        <p:txBody>
          <a:bodyPr/>
          <a:lstStyle/>
          <a:p>
            <a:r>
              <a:rPr lang="en-US" dirty="0" smtClean="0"/>
              <a:t>The Recycle Bin allows you to restore or permanently delete a page. </a:t>
            </a:r>
            <a:endParaRPr lang="en-US" dirty="0"/>
          </a:p>
        </p:txBody>
      </p:sp>
      <p:sp>
        <p:nvSpPr>
          <p:cNvPr id="6" name="Right Arrow 5"/>
          <p:cNvSpPr/>
          <p:nvPr/>
        </p:nvSpPr>
        <p:spPr>
          <a:xfrm rot="16200000">
            <a:off x="2192034" y="206883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82299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Recycle Bin</a:t>
            </a:r>
            <a:endParaRPr lang="en-US" dirty="0"/>
          </a:p>
        </p:txBody>
      </p:sp>
      <p:sp>
        <p:nvSpPr>
          <p:cNvPr id="4" name="Text Placeholder 3"/>
          <p:cNvSpPr>
            <a:spLocks noGrp="1"/>
          </p:cNvSpPr>
          <p:nvPr>
            <p:ph type="body" sz="quarter" idx="10"/>
          </p:nvPr>
        </p:nvSpPr>
        <p:spPr/>
        <p:txBody>
          <a:bodyPr/>
          <a:lstStyle/>
          <a:p>
            <a:r>
              <a:rPr lang="en-US" dirty="0" smtClean="0"/>
              <a:t>You have two actions available in the Recycle Bin, Restore and Delete. </a:t>
            </a:r>
            <a:endParaRPr lang="en-US" dirty="0"/>
          </a:p>
        </p:txBody>
      </p:sp>
      <p:sp>
        <p:nvSpPr>
          <p:cNvPr id="6" name="Right Arrow 5"/>
          <p:cNvSpPr/>
          <p:nvPr/>
        </p:nvSpPr>
        <p:spPr>
          <a:xfrm rot="16200000">
            <a:off x="3655074" y="252587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3852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Site Manager Overview</a:t>
            </a:r>
            <a:endParaRPr lang="en-US" dirty="0"/>
          </a:p>
        </p:txBody>
      </p:sp>
      <p:sp>
        <p:nvSpPr>
          <p:cNvPr id="4" name="Text Placeholder 3"/>
          <p:cNvSpPr>
            <a:spLocks noGrp="1"/>
          </p:cNvSpPr>
          <p:nvPr>
            <p:ph type="body" sz="quarter" idx="10"/>
          </p:nvPr>
        </p:nvSpPr>
        <p:spPr/>
        <p:txBody>
          <a:bodyPr/>
          <a:lstStyle/>
          <a:p>
            <a:r>
              <a:rPr lang="en-US" dirty="0" smtClean="0"/>
              <a:t>View Website allows </a:t>
            </a:r>
            <a:r>
              <a:rPr lang="en-US" dirty="0"/>
              <a:t>you to view </a:t>
            </a:r>
            <a:r>
              <a:rPr lang="en-US" dirty="0" smtClean="0"/>
              <a:t>your </a:t>
            </a:r>
            <a:r>
              <a:rPr lang="en-US" dirty="0"/>
              <a:t>website after you have made changes to your section. </a:t>
            </a:r>
          </a:p>
          <a:p>
            <a:endParaRPr lang="en-US" dirty="0"/>
          </a:p>
        </p:txBody>
      </p:sp>
      <p:sp>
        <p:nvSpPr>
          <p:cNvPr id="6" name="Right Arrow 5"/>
          <p:cNvSpPr/>
          <p:nvPr/>
        </p:nvSpPr>
        <p:spPr>
          <a:xfrm rot="16200000">
            <a:off x="2134884" y="126873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8756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Recycle Bin</a:t>
            </a:r>
            <a:endParaRPr lang="en-US" dirty="0"/>
          </a:p>
        </p:txBody>
      </p:sp>
      <p:sp>
        <p:nvSpPr>
          <p:cNvPr id="4" name="Text Placeholder 3"/>
          <p:cNvSpPr>
            <a:spLocks noGrp="1"/>
          </p:cNvSpPr>
          <p:nvPr>
            <p:ph type="body" sz="quarter" idx="10"/>
          </p:nvPr>
        </p:nvSpPr>
        <p:spPr/>
        <p:txBody>
          <a:bodyPr/>
          <a:lstStyle/>
          <a:p>
            <a:r>
              <a:rPr lang="en-US" dirty="0" smtClean="0"/>
              <a:t>To restore a page click the Restore button under actions. </a:t>
            </a:r>
            <a:endParaRPr lang="en-US" dirty="0"/>
          </a:p>
        </p:txBody>
      </p:sp>
      <p:sp>
        <p:nvSpPr>
          <p:cNvPr id="6" name="Right Arrow 5"/>
          <p:cNvSpPr/>
          <p:nvPr/>
        </p:nvSpPr>
        <p:spPr>
          <a:xfrm rot="16200000">
            <a:off x="3506484" y="252587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55829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Recycle Bin</a:t>
            </a:r>
            <a:endParaRPr lang="en-US" dirty="0"/>
          </a:p>
        </p:txBody>
      </p:sp>
      <p:sp>
        <p:nvSpPr>
          <p:cNvPr id="4" name="Text Placeholder 3"/>
          <p:cNvSpPr>
            <a:spLocks noGrp="1"/>
          </p:cNvSpPr>
          <p:nvPr>
            <p:ph type="body" sz="quarter" idx="10"/>
          </p:nvPr>
        </p:nvSpPr>
        <p:spPr/>
        <p:txBody>
          <a:bodyPr/>
          <a:lstStyle/>
          <a:p>
            <a:r>
              <a:rPr lang="en-US" dirty="0" smtClean="0"/>
              <a:t>You must confirm the restore action. Clicking Yes will return the page to your section workspace. Clicking No will leave the page in the Recycle Bin. </a:t>
            </a:r>
            <a:endParaRPr lang="en-US" dirty="0"/>
          </a:p>
        </p:txBody>
      </p:sp>
      <p:sp>
        <p:nvSpPr>
          <p:cNvPr id="6" name="Right Arrow 5"/>
          <p:cNvSpPr/>
          <p:nvPr/>
        </p:nvSpPr>
        <p:spPr>
          <a:xfrm rot="16200000">
            <a:off x="4683774" y="281178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210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Recycle Bin</a:t>
            </a:r>
            <a:endParaRPr lang="en-US" dirty="0"/>
          </a:p>
        </p:txBody>
      </p:sp>
      <p:sp>
        <p:nvSpPr>
          <p:cNvPr id="4" name="Text Placeholder 3"/>
          <p:cNvSpPr>
            <a:spLocks noGrp="1"/>
          </p:cNvSpPr>
          <p:nvPr>
            <p:ph type="body" sz="quarter" idx="10"/>
          </p:nvPr>
        </p:nvSpPr>
        <p:spPr/>
        <p:txBody>
          <a:bodyPr/>
          <a:lstStyle/>
          <a:p>
            <a:r>
              <a:rPr lang="en-US" dirty="0" smtClean="0"/>
              <a:t>To permanently delete a page in the Recycle Bin, click the Delete button under Actions. </a:t>
            </a:r>
            <a:endParaRPr lang="en-US" dirty="0"/>
          </a:p>
        </p:txBody>
      </p:sp>
      <p:sp>
        <p:nvSpPr>
          <p:cNvPr id="5" name="Right Arrow 4"/>
          <p:cNvSpPr/>
          <p:nvPr/>
        </p:nvSpPr>
        <p:spPr>
          <a:xfrm rot="16200000">
            <a:off x="3780804" y="252587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0742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Recycle Bin</a:t>
            </a:r>
            <a:endParaRPr lang="en-US" dirty="0"/>
          </a:p>
        </p:txBody>
      </p:sp>
      <p:sp>
        <p:nvSpPr>
          <p:cNvPr id="4" name="Text Placeholder 3"/>
          <p:cNvSpPr>
            <a:spLocks noGrp="1"/>
          </p:cNvSpPr>
          <p:nvPr>
            <p:ph type="body" sz="quarter" idx="10"/>
          </p:nvPr>
        </p:nvSpPr>
        <p:spPr/>
        <p:txBody>
          <a:bodyPr/>
          <a:lstStyle/>
          <a:p>
            <a:r>
              <a:rPr lang="en-US" dirty="0" smtClean="0"/>
              <a:t>You must confirm the Delete action. Clicking the Yes button will permanently delete a page. It can not be recovered. Clicking No will stop the delete action, and return you to the Recycle Bin. </a:t>
            </a:r>
            <a:endParaRPr lang="en-US" dirty="0"/>
          </a:p>
        </p:txBody>
      </p:sp>
      <p:sp>
        <p:nvSpPr>
          <p:cNvPr id="6" name="Right Arrow 5"/>
          <p:cNvSpPr/>
          <p:nvPr/>
        </p:nvSpPr>
        <p:spPr>
          <a:xfrm rot="16200000">
            <a:off x="4683774" y="277749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22401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Recycle Bin	</a:t>
            </a:r>
            <a:endParaRPr lang="en-US" dirty="0"/>
          </a:p>
        </p:txBody>
      </p:sp>
      <p:sp>
        <p:nvSpPr>
          <p:cNvPr id="4" name="Text Placeholder 3"/>
          <p:cNvSpPr>
            <a:spLocks noGrp="1"/>
          </p:cNvSpPr>
          <p:nvPr>
            <p:ph type="body" sz="quarter" idx="10"/>
          </p:nvPr>
        </p:nvSpPr>
        <p:spPr/>
        <p:txBody>
          <a:bodyPr/>
          <a:lstStyle/>
          <a:p>
            <a:r>
              <a:rPr lang="en-US" dirty="0" smtClean="0"/>
              <a:t>To leave the Recycle Bin and return to your section workspace, click the Summary tab. </a:t>
            </a:r>
            <a:endParaRPr lang="en-US" dirty="0"/>
          </a:p>
        </p:txBody>
      </p:sp>
      <p:sp>
        <p:nvSpPr>
          <p:cNvPr id="6" name="Right Arrow 5"/>
          <p:cNvSpPr/>
          <p:nvPr/>
        </p:nvSpPr>
        <p:spPr>
          <a:xfrm>
            <a:off x="694704" y="126873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8800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4000" dirty="0" smtClean="0"/>
              <a:t>Exercise 5 - </a:t>
            </a:r>
            <a:r>
              <a:rPr lang="en-US" sz="4000" dirty="0">
                <a:effectLst/>
              </a:rPr>
              <a:t>Adding and Deleting </a:t>
            </a:r>
            <a:r>
              <a:rPr lang="en-US" sz="4000" dirty="0" smtClean="0">
                <a:effectLst/>
              </a:rPr>
              <a:t>Pages</a:t>
            </a:r>
            <a:br>
              <a:rPr lang="en-US" sz="4000" dirty="0" smtClean="0">
                <a:effectLst/>
              </a:rPr>
            </a:br>
            <a:endParaRPr lang="en-US" sz="4000" dirty="0" smtClean="0">
              <a:effectLst/>
            </a:endParaRPr>
          </a:p>
          <a:p>
            <a:r>
              <a:rPr lang="en-US" sz="4000" dirty="0" smtClean="0">
                <a:effectLst/>
              </a:rPr>
              <a:t>Exercise 6 - </a:t>
            </a:r>
            <a:r>
              <a:rPr lang="en-US" sz="4000" dirty="0">
                <a:effectLst/>
              </a:rPr>
              <a:t>Mapping a Page to a Web Address</a:t>
            </a:r>
            <a:endParaRPr lang="en-US" sz="4000" dirty="0" smtClean="0"/>
          </a:p>
          <a:p>
            <a:endParaRPr lang="en-US" dirty="0" smtClean="0"/>
          </a:p>
        </p:txBody>
      </p:sp>
      <p:sp>
        <p:nvSpPr>
          <p:cNvPr id="5" name="Title 4"/>
          <p:cNvSpPr>
            <a:spLocks noGrp="1"/>
          </p:cNvSpPr>
          <p:nvPr>
            <p:ph type="title"/>
          </p:nvPr>
        </p:nvSpPr>
        <p:spPr/>
        <p:txBody>
          <a:bodyPr/>
          <a:lstStyle/>
          <a:p>
            <a:r>
              <a:rPr lang="en-US" dirty="0" smtClean="0"/>
              <a:t>Check for Understanding</a:t>
            </a:r>
            <a:endParaRPr lang="en-US" dirty="0"/>
          </a:p>
        </p:txBody>
      </p:sp>
    </p:spTree>
    <p:extLst>
      <p:ext uri="{BB962C8B-B14F-4D97-AF65-F5344CB8AC3E}">
        <p14:creationId xmlns:p14="http://schemas.microsoft.com/office/powerpoint/2010/main" val="30219190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Active and Inactive Pages</a:t>
            </a:r>
            <a:endParaRPr lang="en-US" dirty="0"/>
          </a:p>
        </p:txBody>
      </p:sp>
      <p:sp>
        <p:nvSpPr>
          <p:cNvPr id="4" name="Text Placeholder 3"/>
          <p:cNvSpPr>
            <a:spLocks noGrp="1"/>
          </p:cNvSpPr>
          <p:nvPr>
            <p:ph type="body" sz="quarter" idx="10"/>
          </p:nvPr>
        </p:nvSpPr>
        <p:spPr/>
        <p:txBody>
          <a:bodyPr/>
          <a:lstStyle/>
          <a:p>
            <a:r>
              <a:rPr lang="en-US" dirty="0" smtClean="0"/>
              <a:t>By default, any new page created has a status of Active. An active page can be accessed through your site navigation, or a link from another page. </a:t>
            </a:r>
            <a:endParaRPr lang="en-US" dirty="0"/>
          </a:p>
        </p:txBody>
      </p:sp>
      <p:pic>
        <p:nvPicPr>
          <p:cNvPr id="7" name="Content Placeholder 6"/>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5" name="Right Arrow 4"/>
          <p:cNvSpPr/>
          <p:nvPr/>
        </p:nvSpPr>
        <p:spPr>
          <a:xfrm>
            <a:off x="774714" y="328041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27689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Active and Inactive Pages</a:t>
            </a:r>
            <a:endParaRPr lang="en-US" dirty="0"/>
          </a:p>
        </p:txBody>
      </p:sp>
      <p:sp>
        <p:nvSpPr>
          <p:cNvPr id="4" name="Text Placeholder 3"/>
          <p:cNvSpPr>
            <a:spLocks noGrp="1"/>
          </p:cNvSpPr>
          <p:nvPr>
            <p:ph type="body" sz="quarter" idx="10"/>
          </p:nvPr>
        </p:nvSpPr>
        <p:spPr/>
        <p:txBody>
          <a:bodyPr/>
          <a:lstStyle/>
          <a:p>
            <a:r>
              <a:rPr lang="en-US" dirty="0" smtClean="0"/>
              <a:t>Clicking the status bubble, changes a page from active to inactive and vice versa. When a page is marked inactive, only you can access the </a:t>
            </a:r>
            <a:r>
              <a:rPr lang="en-US" dirty="0" smtClean="0"/>
              <a:t>page. </a:t>
            </a:r>
            <a:r>
              <a:rPr lang="en-US" dirty="0" smtClean="0"/>
              <a:t>The public can not access the page.  </a:t>
            </a:r>
            <a:endParaRPr lang="en-US" dirty="0"/>
          </a:p>
        </p:txBody>
      </p:sp>
      <p:sp>
        <p:nvSpPr>
          <p:cNvPr id="6" name="Rounded Rectangular Callout 5"/>
          <p:cNvSpPr/>
          <p:nvPr/>
        </p:nvSpPr>
        <p:spPr>
          <a:xfrm>
            <a:off x="5920740" y="2617470"/>
            <a:ext cx="3045460" cy="1975366"/>
          </a:xfrm>
          <a:prstGeom prst="wedgeRoundRectCallout">
            <a:avLst>
              <a:gd name="adj1" fmla="val 35885"/>
              <a:gd name="adj2" fmla="val 69267"/>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smtClean="0">
                <a:latin typeface="Calibri" panose="020F0502020204030204" pitchFamily="34" charset="0"/>
              </a:rPr>
              <a:t>Consider marking any page that is not finished as inactive. It will not be visible until you have completed </a:t>
            </a:r>
            <a:r>
              <a:rPr lang="en-US" dirty="0" smtClean="0">
                <a:latin typeface="Calibri" panose="020F0502020204030204" pitchFamily="34" charset="0"/>
              </a:rPr>
              <a:t>editing the page</a:t>
            </a:r>
            <a:r>
              <a:rPr lang="en-US" dirty="0" smtClean="0">
                <a:latin typeface="Calibri" panose="020F0502020204030204" pitchFamily="34" charset="0"/>
              </a:rPr>
              <a:t>.</a:t>
            </a:r>
            <a:endParaRPr lang="en-US" dirty="0">
              <a:latin typeface="Calibri" panose="020F0502020204030204" pitchFamily="34" charset="0"/>
            </a:endParaRPr>
          </a:p>
        </p:txBody>
      </p:sp>
      <p:sp>
        <p:nvSpPr>
          <p:cNvPr id="7" name="Right Arrow 6"/>
          <p:cNvSpPr/>
          <p:nvPr/>
        </p:nvSpPr>
        <p:spPr>
          <a:xfrm>
            <a:off x="774714" y="328041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13977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Components of a Page</a:t>
            </a:r>
            <a:endParaRPr lang="en-US" dirty="0"/>
          </a:p>
        </p:txBody>
      </p:sp>
      <p:sp>
        <p:nvSpPr>
          <p:cNvPr id="4" name="Text Placeholder 3"/>
          <p:cNvSpPr>
            <a:spLocks noGrp="1"/>
          </p:cNvSpPr>
          <p:nvPr>
            <p:ph type="body" sz="quarter" idx="10"/>
          </p:nvPr>
        </p:nvSpPr>
        <p:spPr/>
        <p:txBody>
          <a:bodyPr/>
          <a:lstStyle/>
          <a:p>
            <a:r>
              <a:rPr lang="en-US" dirty="0" smtClean="0"/>
              <a:t>To edit a page, click Actions and then select Edit Page. </a:t>
            </a:r>
            <a:endParaRPr lang="en-US" dirty="0"/>
          </a:p>
        </p:txBody>
      </p:sp>
      <p:sp>
        <p:nvSpPr>
          <p:cNvPr id="6" name="Right Arrow 5"/>
          <p:cNvSpPr/>
          <p:nvPr/>
        </p:nvSpPr>
        <p:spPr>
          <a:xfrm>
            <a:off x="2957844" y="347472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10969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Components of a Page</a:t>
            </a:r>
            <a:endParaRPr lang="en-US" dirty="0"/>
          </a:p>
        </p:txBody>
      </p:sp>
      <p:sp>
        <p:nvSpPr>
          <p:cNvPr id="4" name="Text Placeholder 3"/>
          <p:cNvSpPr>
            <a:spLocks noGrp="1"/>
          </p:cNvSpPr>
          <p:nvPr>
            <p:ph type="body" sz="quarter" idx="10"/>
          </p:nvPr>
        </p:nvSpPr>
        <p:spPr/>
        <p:txBody>
          <a:bodyPr/>
          <a:lstStyle/>
          <a:p>
            <a:r>
              <a:rPr lang="en-US" sz="2600" dirty="0" smtClean="0"/>
              <a:t>The workspace shows the current layout for the page, and all of the apps on the page. On the page we created we see a Flex Editor App. Apps are blocks were we will put our content. We can reposition the apps to different locations on the page. </a:t>
            </a:r>
            <a:endParaRPr lang="en-US" sz="2600" dirty="0"/>
          </a:p>
        </p:txBody>
      </p:sp>
      <p:sp>
        <p:nvSpPr>
          <p:cNvPr id="6" name="Rectangle 5"/>
          <p:cNvSpPr/>
          <p:nvPr/>
        </p:nvSpPr>
        <p:spPr>
          <a:xfrm>
            <a:off x="1299830" y="1994376"/>
            <a:ext cx="3077860" cy="623094"/>
          </a:xfrm>
          <a:prstGeom prst="rect">
            <a:avLst/>
          </a:prstGeom>
          <a:solidFill>
            <a:srgbClr val="FF151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32426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Site Manager Overview</a:t>
            </a:r>
            <a:endParaRPr lang="en-US" dirty="0"/>
          </a:p>
        </p:txBody>
      </p:sp>
      <p:sp>
        <p:nvSpPr>
          <p:cNvPr id="4" name="Text Placeholder 3"/>
          <p:cNvSpPr>
            <a:spLocks noGrp="1"/>
          </p:cNvSpPr>
          <p:nvPr>
            <p:ph type="body" sz="quarter" idx="10"/>
          </p:nvPr>
        </p:nvSpPr>
        <p:spPr/>
        <p:txBody>
          <a:bodyPr/>
          <a:lstStyle/>
          <a:p>
            <a:r>
              <a:rPr lang="en-US" dirty="0" smtClean="0"/>
              <a:t>The preview is shown in the same window as Site Manager. Clicking the white X on the black bar closes the preview and returns users to Site Manager. </a:t>
            </a:r>
            <a:endParaRPr lang="en-US" dirty="0"/>
          </a:p>
        </p:txBody>
      </p:sp>
      <p:sp>
        <p:nvSpPr>
          <p:cNvPr id="6" name="Right Arrow 5"/>
          <p:cNvSpPr/>
          <p:nvPr/>
        </p:nvSpPr>
        <p:spPr>
          <a:xfrm rot="10800000">
            <a:off x="7248546" y="83439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16021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Components of a Page</a:t>
            </a:r>
            <a:endParaRPr lang="en-US" dirty="0"/>
          </a:p>
        </p:txBody>
      </p:sp>
      <p:sp>
        <p:nvSpPr>
          <p:cNvPr id="4" name="Text Placeholder 3"/>
          <p:cNvSpPr>
            <a:spLocks noGrp="1"/>
          </p:cNvSpPr>
          <p:nvPr>
            <p:ph type="body" sz="quarter" idx="10"/>
          </p:nvPr>
        </p:nvSpPr>
        <p:spPr/>
        <p:txBody>
          <a:bodyPr/>
          <a:lstStyle/>
          <a:p>
            <a:r>
              <a:rPr lang="en-US" dirty="0" smtClean="0"/>
              <a:t>The bottom section shows the Total Visits for this page. </a:t>
            </a:r>
            <a:endParaRPr lang="en-US" dirty="0"/>
          </a:p>
        </p:txBody>
      </p:sp>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6" name="Rectangle 5"/>
          <p:cNvSpPr/>
          <p:nvPr/>
        </p:nvSpPr>
        <p:spPr>
          <a:xfrm>
            <a:off x="1299830" y="2954496"/>
            <a:ext cx="3077860" cy="1651794"/>
          </a:xfrm>
          <a:prstGeom prst="rect">
            <a:avLst/>
          </a:prstGeom>
          <a:solidFill>
            <a:srgbClr val="FF151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8248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Components of a Page</a:t>
            </a:r>
            <a:endParaRPr lang="en-US" dirty="0"/>
          </a:p>
        </p:txBody>
      </p:sp>
      <p:sp>
        <p:nvSpPr>
          <p:cNvPr id="4" name="Text Placeholder 3"/>
          <p:cNvSpPr>
            <a:spLocks noGrp="1"/>
          </p:cNvSpPr>
          <p:nvPr>
            <p:ph type="body" sz="quarter" idx="10"/>
          </p:nvPr>
        </p:nvSpPr>
        <p:spPr/>
        <p:txBody>
          <a:bodyPr/>
          <a:lstStyle/>
          <a:p>
            <a:r>
              <a:rPr lang="en-US" dirty="0" smtClean="0"/>
              <a:t>To add new content blocks, called apps, and reposition the blocks on your page, click Manage Apps and Layout. </a:t>
            </a:r>
            <a:endParaRPr lang="en-US" dirty="0"/>
          </a:p>
        </p:txBody>
      </p:sp>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6" name="Right Arrow 5"/>
          <p:cNvSpPr/>
          <p:nvPr/>
        </p:nvSpPr>
        <p:spPr>
          <a:xfrm flipH="1">
            <a:off x="5529594" y="180594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57812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Components of a Page</a:t>
            </a:r>
            <a:endParaRPr lang="en-US" dirty="0"/>
          </a:p>
        </p:txBody>
      </p:sp>
      <p:sp>
        <p:nvSpPr>
          <p:cNvPr id="4" name="Text Placeholder 3"/>
          <p:cNvSpPr>
            <a:spLocks noGrp="1"/>
          </p:cNvSpPr>
          <p:nvPr>
            <p:ph type="body" sz="quarter" idx="10"/>
          </p:nvPr>
        </p:nvSpPr>
        <p:spPr/>
        <p:txBody>
          <a:bodyPr/>
          <a:lstStyle/>
          <a:p>
            <a:r>
              <a:rPr lang="en-US" sz="2500" dirty="0"/>
              <a:t>Any page you add to your section consists of three core components; a Page Layout, Columns and Apps. A page consists of apps within columns. You have a choice of different Page Layouts from which to select for your page. You add apps to your columns. </a:t>
            </a:r>
          </a:p>
        </p:txBody>
      </p:sp>
      <p:sp>
        <p:nvSpPr>
          <p:cNvPr id="6" name="Rectangle 5"/>
          <p:cNvSpPr/>
          <p:nvPr/>
        </p:nvSpPr>
        <p:spPr>
          <a:xfrm>
            <a:off x="1275517" y="805657"/>
            <a:ext cx="6592968" cy="38976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457326" y="937260"/>
            <a:ext cx="6229350" cy="880110"/>
          </a:xfrm>
          <a:prstGeom prst="rect">
            <a:avLst/>
          </a:prstGeom>
        </p:spPr>
        <p:style>
          <a:lnRef idx="0">
            <a:schemeClr val="accent3"/>
          </a:lnRef>
          <a:fillRef idx="3">
            <a:schemeClr val="accent3"/>
          </a:fillRef>
          <a:effectRef idx="3">
            <a:schemeClr val="accent3"/>
          </a:effectRef>
          <a:fontRef idx="minor">
            <a:schemeClr val="lt1"/>
          </a:fontRef>
        </p:style>
        <p:txBody>
          <a:bodyPr rtlCol="0" anchor="t"/>
          <a:lstStyle/>
          <a:p>
            <a:pPr algn="ctr"/>
            <a:r>
              <a:rPr lang="en-US" sz="2400" b="1" dirty="0" smtClean="0">
                <a:latin typeface="Calibri" panose="020F0502020204030204" pitchFamily="34" charset="0"/>
              </a:rPr>
              <a:t>Column</a:t>
            </a:r>
            <a:endParaRPr lang="en-US" sz="2400" b="1" dirty="0">
              <a:latin typeface="Calibri" panose="020F0502020204030204" pitchFamily="34" charset="0"/>
            </a:endParaRPr>
          </a:p>
        </p:txBody>
      </p:sp>
      <p:sp>
        <p:nvSpPr>
          <p:cNvPr id="8" name="Rectangle 7"/>
          <p:cNvSpPr/>
          <p:nvPr/>
        </p:nvSpPr>
        <p:spPr>
          <a:xfrm>
            <a:off x="1551135" y="1377315"/>
            <a:ext cx="6041731" cy="3429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latin typeface="Calibri" panose="020F0502020204030204" pitchFamily="34" charset="0"/>
              </a:rPr>
              <a:t>APP</a:t>
            </a:r>
            <a:endParaRPr lang="en-US" sz="2400" b="1" dirty="0">
              <a:latin typeface="Calibri" panose="020F0502020204030204" pitchFamily="34" charset="0"/>
            </a:endParaRPr>
          </a:p>
        </p:txBody>
      </p:sp>
      <p:sp>
        <p:nvSpPr>
          <p:cNvPr id="9" name="Rectangle 8"/>
          <p:cNvSpPr/>
          <p:nvPr/>
        </p:nvSpPr>
        <p:spPr>
          <a:xfrm>
            <a:off x="1457326" y="1948972"/>
            <a:ext cx="2943224" cy="1582897"/>
          </a:xfrm>
          <a:prstGeom prst="rect">
            <a:avLst/>
          </a:prstGeom>
        </p:spPr>
        <p:style>
          <a:lnRef idx="0">
            <a:schemeClr val="accent3"/>
          </a:lnRef>
          <a:fillRef idx="3">
            <a:schemeClr val="accent3"/>
          </a:fillRef>
          <a:effectRef idx="3">
            <a:schemeClr val="accent3"/>
          </a:effectRef>
          <a:fontRef idx="minor">
            <a:schemeClr val="lt1"/>
          </a:fontRef>
        </p:style>
        <p:txBody>
          <a:bodyPr rtlCol="0" anchor="t"/>
          <a:lstStyle/>
          <a:p>
            <a:pPr algn="ctr"/>
            <a:r>
              <a:rPr lang="en-US" sz="2400" b="1" dirty="0" smtClean="0">
                <a:latin typeface="Calibri" panose="020F0502020204030204" pitchFamily="34" charset="0"/>
              </a:rPr>
              <a:t>Column</a:t>
            </a:r>
            <a:endParaRPr lang="en-US" sz="2400" b="1" dirty="0">
              <a:latin typeface="Calibri" panose="020F0502020204030204" pitchFamily="34" charset="0"/>
            </a:endParaRPr>
          </a:p>
        </p:txBody>
      </p:sp>
      <p:sp>
        <p:nvSpPr>
          <p:cNvPr id="10" name="Rectangle 9"/>
          <p:cNvSpPr/>
          <p:nvPr/>
        </p:nvSpPr>
        <p:spPr>
          <a:xfrm>
            <a:off x="1551135" y="2389028"/>
            <a:ext cx="2748810" cy="3429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latin typeface="Calibri" panose="020F0502020204030204" pitchFamily="34" charset="0"/>
              </a:rPr>
              <a:t>APP</a:t>
            </a:r>
            <a:endParaRPr lang="en-US" sz="2400" b="1" dirty="0">
              <a:latin typeface="Calibri" panose="020F0502020204030204" pitchFamily="34" charset="0"/>
            </a:endParaRPr>
          </a:p>
        </p:txBody>
      </p:sp>
      <p:sp>
        <p:nvSpPr>
          <p:cNvPr id="11" name="Rectangle 10"/>
          <p:cNvSpPr/>
          <p:nvPr/>
        </p:nvSpPr>
        <p:spPr>
          <a:xfrm>
            <a:off x="1457326" y="3677523"/>
            <a:ext cx="6229350" cy="880110"/>
          </a:xfrm>
          <a:prstGeom prst="rect">
            <a:avLst/>
          </a:prstGeom>
        </p:spPr>
        <p:style>
          <a:lnRef idx="0">
            <a:schemeClr val="accent3"/>
          </a:lnRef>
          <a:fillRef idx="3">
            <a:schemeClr val="accent3"/>
          </a:fillRef>
          <a:effectRef idx="3">
            <a:schemeClr val="accent3"/>
          </a:effectRef>
          <a:fontRef idx="minor">
            <a:schemeClr val="lt1"/>
          </a:fontRef>
        </p:style>
        <p:txBody>
          <a:bodyPr rtlCol="0" anchor="t"/>
          <a:lstStyle/>
          <a:p>
            <a:pPr algn="ctr"/>
            <a:r>
              <a:rPr lang="en-US" sz="2400" b="1" dirty="0" smtClean="0">
                <a:latin typeface="Calibri" panose="020F0502020204030204" pitchFamily="34" charset="0"/>
              </a:rPr>
              <a:t>Column</a:t>
            </a:r>
            <a:endParaRPr lang="en-US" sz="2400" b="1" dirty="0">
              <a:latin typeface="Calibri" panose="020F0502020204030204" pitchFamily="34" charset="0"/>
            </a:endParaRPr>
          </a:p>
        </p:txBody>
      </p:sp>
      <p:sp>
        <p:nvSpPr>
          <p:cNvPr id="12" name="Rectangle 11"/>
          <p:cNvSpPr/>
          <p:nvPr/>
        </p:nvSpPr>
        <p:spPr>
          <a:xfrm>
            <a:off x="1551135" y="4117578"/>
            <a:ext cx="6041731" cy="3429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latin typeface="Calibri" panose="020F0502020204030204" pitchFamily="34" charset="0"/>
              </a:rPr>
              <a:t>APP</a:t>
            </a:r>
            <a:endParaRPr lang="en-US" sz="2400" b="1" dirty="0">
              <a:latin typeface="Calibri" panose="020F0502020204030204" pitchFamily="34" charset="0"/>
            </a:endParaRPr>
          </a:p>
        </p:txBody>
      </p:sp>
      <p:sp>
        <p:nvSpPr>
          <p:cNvPr id="13" name="Rectangle 12"/>
          <p:cNvSpPr/>
          <p:nvPr/>
        </p:nvSpPr>
        <p:spPr>
          <a:xfrm>
            <a:off x="1551135" y="2788998"/>
            <a:ext cx="2748810" cy="3429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latin typeface="Calibri" panose="020F0502020204030204" pitchFamily="34" charset="0"/>
              </a:rPr>
              <a:t>APP</a:t>
            </a:r>
            <a:endParaRPr lang="en-US" sz="2400" b="1" dirty="0">
              <a:latin typeface="Calibri" panose="020F0502020204030204" pitchFamily="34" charset="0"/>
            </a:endParaRPr>
          </a:p>
        </p:txBody>
      </p:sp>
      <p:sp>
        <p:nvSpPr>
          <p:cNvPr id="14" name="Rectangle 13"/>
          <p:cNvSpPr/>
          <p:nvPr/>
        </p:nvSpPr>
        <p:spPr>
          <a:xfrm>
            <a:off x="4709160" y="1963024"/>
            <a:ext cx="2977516" cy="1582897"/>
          </a:xfrm>
          <a:prstGeom prst="rect">
            <a:avLst/>
          </a:prstGeom>
        </p:spPr>
        <p:style>
          <a:lnRef idx="0">
            <a:schemeClr val="accent3"/>
          </a:lnRef>
          <a:fillRef idx="3">
            <a:schemeClr val="accent3"/>
          </a:fillRef>
          <a:effectRef idx="3">
            <a:schemeClr val="accent3"/>
          </a:effectRef>
          <a:fontRef idx="minor">
            <a:schemeClr val="lt1"/>
          </a:fontRef>
        </p:style>
        <p:txBody>
          <a:bodyPr rtlCol="0" anchor="t"/>
          <a:lstStyle/>
          <a:p>
            <a:pPr algn="ctr"/>
            <a:r>
              <a:rPr lang="en-US" sz="2400" b="1" dirty="0" smtClean="0">
                <a:latin typeface="Calibri" panose="020F0502020204030204" pitchFamily="34" charset="0"/>
              </a:rPr>
              <a:t>Column</a:t>
            </a:r>
            <a:endParaRPr lang="en-US" sz="2400" b="1" dirty="0">
              <a:latin typeface="Calibri" panose="020F0502020204030204" pitchFamily="34" charset="0"/>
            </a:endParaRPr>
          </a:p>
        </p:txBody>
      </p:sp>
      <p:sp>
        <p:nvSpPr>
          <p:cNvPr id="15" name="Rectangle 14"/>
          <p:cNvSpPr/>
          <p:nvPr/>
        </p:nvSpPr>
        <p:spPr>
          <a:xfrm>
            <a:off x="4812029" y="2403080"/>
            <a:ext cx="2780837" cy="3429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latin typeface="Calibri" panose="020F0502020204030204" pitchFamily="34" charset="0"/>
              </a:rPr>
              <a:t>APP</a:t>
            </a:r>
            <a:endParaRPr lang="en-US" sz="2400" b="1" dirty="0">
              <a:latin typeface="Calibri" panose="020F0502020204030204" pitchFamily="34" charset="0"/>
            </a:endParaRPr>
          </a:p>
        </p:txBody>
      </p:sp>
    </p:spTree>
    <p:extLst>
      <p:ext uri="{BB962C8B-B14F-4D97-AF65-F5344CB8AC3E}">
        <p14:creationId xmlns:p14="http://schemas.microsoft.com/office/powerpoint/2010/main" val="200114770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Components of a Page</a:t>
            </a:r>
            <a:endParaRPr lang="en-US" dirty="0"/>
          </a:p>
        </p:txBody>
      </p:sp>
      <p:sp>
        <p:nvSpPr>
          <p:cNvPr id="4" name="Text Placeholder 3"/>
          <p:cNvSpPr>
            <a:spLocks noGrp="1"/>
          </p:cNvSpPr>
          <p:nvPr>
            <p:ph type="body" sz="quarter" idx="10"/>
          </p:nvPr>
        </p:nvSpPr>
        <p:spPr/>
        <p:txBody>
          <a:bodyPr/>
          <a:lstStyle/>
          <a:p>
            <a:r>
              <a:rPr lang="en-US" dirty="0" smtClean="0"/>
              <a:t>By default a page contains one column that fills the entire page. To change the layout click the Change Layout button. </a:t>
            </a:r>
            <a:endParaRPr lang="en-US" dirty="0"/>
          </a:p>
        </p:txBody>
      </p:sp>
      <p:sp>
        <p:nvSpPr>
          <p:cNvPr id="5" name="Right Arrow 4"/>
          <p:cNvSpPr/>
          <p:nvPr/>
        </p:nvSpPr>
        <p:spPr>
          <a:xfrm rot="16200000">
            <a:off x="1780554" y="281178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4435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Components of a Page</a:t>
            </a:r>
            <a:endParaRPr lang="en-US" dirty="0"/>
          </a:p>
        </p:txBody>
      </p:sp>
      <p:sp>
        <p:nvSpPr>
          <p:cNvPr id="4" name="Text Placeholder 3"/>
          <p:cNvSpPr>
            <a:spLocks noGrp="1"/>
          </p:cNvSpPr>
          <p:nvPr>
            <p:ph type="body" sz="quarter" idx="10"/>
          </p:nvPr>
        </p:nvSpPr>
        <p:spPr/>
        <p:txBody>
          <a:bodyPr/>
          <a:lstStyle/>
          <a:p>
            <a:r>
              <a:rPr lang="en-US" dirty="0" smtClean="0"/>
              <a:t>To select a new layout click a new layout from the list of pictures. The green check mark indicates the selected layout. Click Apply to save your changes. </a:t>
            </a:r>
            <a:endParaRPr lang="en-US" dirty="0"/>
          </a:p>
        </p:txBody>
      </p:sp>
      <p:sp>
        <p:nvSpPr>
          <p:cNvPr id="6" name="Right Arrow 5"/>
          <p:cNvSpPr/>
          <p:nvPr/>
        </p:nvSpPr>
        <p:spPr>
          <a:xfrm>
            <a:off x="1757694" y="2457134"/>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Right Arrow 6"/>
          <p:cNvSpPr/>
          <p:nvPr/>
        </p:nvSpPr>
        <p:spPr>
          <a:xfrm rot="16200000">
            <a:off x="4204976" y="252587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97771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Components of a Page</a:t>
            </a:r>
            <a:endParaRPr lang="en-US" dirty="0"/>
          </a:p>
        </p:txBody>
      </p:sp>
      <p:sp>
        <p:nvSpPr>
          <p:cNvPr id="4" name="Text Placeholder 3"/>
          <p:cNvSpPr>
            <a:spLocks noGrp="1"/>
          </p:cNvSpPr>
          <p:nvPr>
            <p:ph type="body" sz="quarter" idx="10"/>
          </p:nvPr>
        </p:nvSpPr>
        <p:spPr/>
        <p:txBody>
          <a:bodyPr/>
          <a:lstStyle/>
          <a:p>
            <a:r>
              <a:rPr lang="en-US" dirty="0" smtClean="0"/>
              <a:t>To reposition content on a page, drag and drop an app to a new column.</a:t>
            </a:r>
            <a:endParaRPr lang="en-US" dirty="0"/>
          </a:p>
        </p:txBody>
      </p:sp>
      <p:pic>
        <p:nvPicPr>
          <p:cNvPr id="7" name="Content Placeholder 6"/>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5" name="Right Arrow 4"/>
          <p:cNvSpPr/>
          <p:nvPr/>
        </p:nvSpPr>
        <p:spPr>
          <a:xfrm>
            <a:off x="786144" y="2617154"/>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49421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Components of a Page</a:t>
            </a:r>
            <a:endParaRPr lang="en-US" dirty="0"/>
          </a:p>
        </p:txBody>
      </p:sp>
      <p:sp>
        <p:nvSpPr>
          <p:cNvPr id="4" name="Text Placeholder 3"/>
          <p:cNvSpPr>
            <a:spLocks noGrp="1"/>
          </p:cNvSpPr>
          <p:nvPr>
            <p:ph type="body" sz="quarter" idx="10"/>
          </p:nvPr>
        </p:nvSpPr>
        <p:spPr/>
        <p:txBody>
          <a:bodyPr/>
          <a:lstStyle/>
          <a:p>
            <a:r>
              <a:rPr lang="en-US" dirty="0" smtClean="0"/>
              <a:t>The app will appear in the new column when you release the mouse button. </a:t>
            </a:r>
            <a:endParaRPr lang="en-US" dirty="0"/>
          </a:p>
        </p:txBody>
      </p:sp>
      <p:sp>
        <p:nvSpPr>
          <p:cNvPr id="6" name="Right Arrow 5"/>
          <p:cNvSpPr/>
          <p:nvPr/>
        </p:nvSpPr>
        <p:spPr>
          <a:xfrm>
            <a:off x="2203464" y="275431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59866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Components of a Page</a:t>
            </a:r>
            <a:endParaRPr lang="en-US" dirty="0"/>
          </a:p>
        </p:txBody>
      </p:sp>
      <p:sp>
        <p:nvSpPr>
          <p:cNvPr id="4" name="Text Placeholder 3"/>
          <p:cNvSpPr>
            <a:spLocks noGrp="1"/>
          </p:cNvSpPr>
          <p:nvPr>
            <p:ph type="body" sz="quarter" idx="10"/>
          </p:nvPr>
        </p:nvSpPr>
        <p:spPr/>
        <p:txBody>
          <a:bodyPr/>
          <a:lstStyle/>
          <a:p>
            <a:r>
              <a:rPr lang="en-US" sz="2400" dirty="0"/>
              <a:t>Apps are the content building blocks of a page. You can have one or more apps on a page. </a:t>
            </a:r>
            <a:r>
              <a:rPr lang="en-US" sz="2400" dirty="0" smtClean="0"/>
              <a:t>Some </a:t>
            </a:r>
            <a:r>
              <a:rPr lang="en-US" sz="2400" dirty="0"/>
              <a:t>available apps include the Flex Editor App, Calendar App, Photo Gallery App and Article Library </a:t>
            </a:r>
            <a:r>
              <a:rPr lang="en-US" sz="2400" dirty="0" smtClean="0"/>
              <a:t>App. </a:t>
            </a:r>
            <a:endParaRPr lang="en-US" sz="2500" dirty="0"/>
          </a:p>
        </p:txBody>
      </p:sp>
      <p:sp>
        <p:nvSpPr>
          <p:cNvPr id="6" name="Rectangle 5"/>
          <p:cNvSpPr/>
          <p:nvPr/>
        </p:nvSpPr>
        <p:spPr>
          <a:xfrm>
            <a:off x="1275517" y="805657"/>
            <a:ext cx="6592968" cy="38976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457326" y="937260"/>
            <a:ext cx="6229350" cy="880110"/>
          </a:xfrm>
          <a:prstGeom prst="rect">
            <a:avLst/>
          </a:prstGeom>
        </p:spPr>
        <p:style>
          <a:lnRef idx="0">
            <a:schemeClr val="accent3"/>
          </a:lnRef>
          <a:fillRef idx="3">
            <a:schemeClr val="accent3"/>
          </a:fillRef>
          <a:effectRef idx="3">
            <a:schemeClr val="accent3"/>
          </a:effectRef>
          <a:fontRef idx="minor">
            <a:schemeClr val="lt1"/>
          </a:fontRef>
        </p:style>
        <p:txBody>
          <a:bodyPr rtlCol="0" anchor="t"/>
          <a:lstStyle/>
          <a:p>
            <a:pPr algn="ctr"/>
            <a:r>
              <a:rPr lang="en-US" sz="2400" b="1" dirty="0" smtClean="0">
                <a:latin typeface="Calibri" panose="020F0502020204030204" pitchFamily="34" charset="0"/>
              </a:rPr>
              <a:t>Column</a:t>
            </a:r>
            <a:endParaRPr lang="en-US" sz="2400" b="1" dirty="0">
              <a:latin typeface="Calibri" panose="020F0502020204030204" pitchFamily="34" charset="0"/>
            </a:endParaRPr>
          </a:p>
        </p:txBody>
      </p:sp>
      <p:sp>
        <p:nvSpPr>
          <p:cNvPr id="8" name="Rectangle 7"/>
          <p:cNvSpPr/>
          <p:nvPr/>
        </p:nvSpPr>
        <p:spPr>
          <a:xfrm>
            <a:off x="1551135" y="1377315"/>
            <a:ext cx="6041731" cy="3429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latin typeface="Calibri" panose="020F0502020204030204" pitchFamily="34" charset="0"/>
              </a:rPr>
              <a:t>APP</a:t>
            </a:r>
            <a:endParaRPr lang="en-US" sz="2400" b="1" dirty="0">
              <a:latin typeface="Calibri" panose="020F0502020204030204" pitchFamily="34" charset="0"/>
            </a:endParaRPr>
          </a:p>
        </p:txBody>
      </p:sp>
      <p:sp>
        <p:nvSpPr>
          <p:cNvPr id="9" name="Rectangle 8"/>
          <p:cNvSpPr/>
          <p:nvPr/>
        </p:nvSpPr>
        <p:spPr>
          <a:xfrm>
            <a:off x="1457326" y="1948972"/>
            <a:ext cx="2943224" cy="1582897"/>
          </a:xfrm>
          <a:prstGeom prst="rect">
            <a:avLst/>
          </a:prstGeom>
        </p:spPr>
        <p:style>
          <a:lnRef idx="0">
            <a:schemeClr val="accent3"/>
          </a:lnRef>
          <a:fillRef idx="3">
            <a:schemeClr val="accent3"/>
          </a:fillRef>
          <a:effectRef idx="3">
            <a:schemeClr val="accent3"/>
          </a:effectRef>
          <a:fontRef idx="minor">
            <a:schemeClr val="lt1"/>
          </a:fontRef>
        </p:style>
        <p:txBody>
          <a:bodyPr rtlCol="0" anchor="t"/>
          <a:lstStyle/>
          <a:p>
            <a:pPr algn="ctr"/>
            <a:r>
              <a:rPr lang="en-US" sz="2400" b="1" dirty="0" smtClean="0">
                <a:latin typeface="Calibri" panose="020F0502020204030204" pitchFamily="34" charset="0"/>
              </a:rPr>
              <a:t>Column</a:t>
            </a:r>
            <a:endParaRPr lang="en-US" sz="2400" b="1" dirty="0">
              <a:latin typeface="Calibri" panose="020F0502020204030204" pitchFamily="34" charset="0"/>
            </a:endParaRPr>
          </a:p>
        </p:txBody>
      </p:sp>
      <p:sp>
        <p:nvSpPr>
          <p:cNvPr id="10" name="Rectangle 9"/>
          <p:cNvSpPr/>
          <p:nvPr/>
        </p:nvSpPr>
        <p:spPr>
          <a:xfrm>
            <a:off x="1551135" y="2389028"/>
            <a:ext cx="2748810" cy="3429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latin typeface="Calibri" panose="020F0502020204030204" pitchFamily="34" charset="0"/>
              </a:rPr>
              <a:t>APP</a:t>
            </a:r>
            <a:endParaRPr lang="en-US" sz="2400" b="1" dirty="0">
              <a:latin typeface="Calibri" panose="020F0502020204030204" pitchFamily="34" charset="0"/>
            </a:endParaRPr>
          </a:p>
        </p:txBody>
      </p:sp>
      <p:sp>
        <p:nvSpPr>
          <p:cNvPr id="11" name="Rectangle 10"/>
          <p:cNvSpPr/>
          <p:nvPr/>
        </p:nvSpPr>
        <p:spPr>
          <a:xfrm>
            <a:off x="1457326" y="3677523"/>
            <a:ext cx="6229350" cy="880110"/>
          </a:xfrm>
          <a:prstGeom prst="rect">
            <a:avLst/>
          </a:prstGeom>
        </p:spPr>
        <p:style>
          <a:lnRef idx="0">
            <a:schemeClr val="accent3"/>
          </a:lnRef>
          <a:fillRef idx="3">
            <a:schemeClr val="accent3"/>
          </a:fillRef>
          <a:effectRef idx="3">
            <a:schemeClr val="accent3"/>
          </a:effectRef>
          <a:fontRef idx="minor">
            <a:schemeClr val="lt1"/>
          </a:fontRef>
        </p:style>
        <p:txBody>
          <a:bodyPr rtlCol="0" anchor="t"/>
          <a:lstStyle/>
          <a:p>
            <a:pPr algn="ctr"/>
            <a:r>
              <a:rPr lang="en-US" sz="2400" b="1" dirty="0" smtClean="0">
                <a:latin typeface="Calibri" panose="020F0502020204030204" pitchFamily="34" charset="0"/>
              </a:rPr>
              <a:t>Column</a:t>
            </a:r>
            <a:endParaRPr lang="en-US" sz="2400" b="1" dirty="0">
              <a:latin typeface="Calibri" panose="020F0502020204030204" pitchFamily="34" charset="0"/>
            </a:endParaRPr>
          </a:p>
        </p:txBody>
      </p:sp>
      <p:sp>
        <p:nvSpPr>
          <p:cNvPr id="12" name="Rectangle 11"/>
          <p:cNvSpPr/>
          <p:nvPr/>
        </p:nvSpPr>
        <p:spPr>
          <a:xfrm>
            <a:off x="1551135" y="4117578"/>
            <a:ext cx="6041731" cy="3429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latin typeface="Calibri" panose="020F0502020204030204" pitchFamily="34" charset="0"/>
              </a:rPr>
              <a:t>APP</a:t>
            </a:r>
            <a:endParaRPr lang="en-US" sz="2400" b="1" dirty="0">
              <a:latin typeface="Calibri" panose="020F0502020204030204" pitchFamily="34" charset="0"/>
            </a:endParaRPr>
          </a:p>
        </p:txBody>
      </p:sp>
      <p:sp>
        <p:nvSpPr>
          <p:cNvPr id="13" name="Rectangle 12"/>
          <p:cNvSpPr/>
          <p:nvPr/>
        </p:nvSpPr>
        <p:spPr>
          <a:xfrm>
            <a:off x="1551135" y="2788998"/>
            <a:ext cx="2748810" cy="3429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latin typeface="Calibri" panose="020F0502020204030204" pitchFamily="34" charset="0"/>
              </a:rPr>
              <a:t>APP</a:t>
            </a:r>
            <a:endParaRPr lang="en-US" sz="2400" b="1" dirty="0">
              <a:latin typeface="Calibri" panose="020F0502020204030204" pitchFamily="34" charset="0"/>
            </a:endParaRPr>
          </a:p>
        </p:txBody>
      </p:sp>
      <p:sp>
        <p:nvSpPr>
          <p:cNvPr id="14" name="Rectangle 13"/>
          <p:cNvSpPr/>
          <p:nvPr/>
        </p:nvSpPr>
        <p:spPr>
          <a:xfrm>
            <a:off x="4709160" y="1963024"/>
            <a:ext cx="2977516" cy="1582897"/>
          </a:xfrm>
          <a:prstGeom prst="rect">
            <a:avLst/>
          </a:prstGeom>
        </p:spPr>
        <p:style>
          <a:lnRef idx="0">
            <a:schemeClr val="accent3"/>
          </a:lnRef>
          <a:fillRef idx="3">
            <a:schemeClr val="accent3"/>
          </a:fillRef>
          <a:effectRef idx="3">
            <a:schemeClr val="accent3"/>
          </a:effectRef>
          <a:fontRef idx="minor">
            <a:schemeClr val="lt1"/>
          </a:fontRef>
        </p:style>
        <p:txBody>
          <a:bodyPr rtlCol="0" anchor="t"/>
          <a:lstStyle/>
          <a:p>
            <a:pPr algn="ctr"/>
            <a:r>
              <a:rPr lang="en-US" sz="2400" b="1" dirty="0" smtClean="0">
                <a:latin typeface="Calibri" panose="020F0502020204030204" pitchFamily="34" charset="0"/>
              </a:rPr>
              <a:t>Column</a:t>
            </a:r>
            <a:endParaRPr lang="en-US" sz="2400" b="1" dirty="0">
              <a:latin typeface="Calibri" panose="020F0502020204030204" pitchFamily="34" charset="0"/>
            </a:endParaRPr>
          </a:p>
        </p:txBody>
      </p:sp>
      <p:sp>
        <p:nvSpPr>
          <p:cNvPr id="15" name="Rectangle 14"/>
          <p:cNvSpPr/>
          <p:nvPr/>
        </p:nvSpPr>
        <p:spPr>
          <a:xfrm>
            <a:off x="4812029" y="2403080"/>
            <a:ext cx="2780837" cy="3429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latin typeface="Calibri" panose="020F0502020204030204" pitchFamily="34" charset="0"/>
              </a:rPr>
              <a:t>APP</a:t>
            </a:r>
            <a:endParaRPr lang="en-US" sz="2400" b="1" dirty="0">
              <a:latin typeface="Calibri" panose="020F0502020204030204" pitchFamily="34" charset="0"/>
            </a:endParaRPr>
          </a:p>
        </p:txBody>
      </p:sp>
    </p:spTree>
    <p:extLst>
      <p:ext uri="{BB962C8B-B14F-4D97-AF65-F5344CB8AC3E}">
        <p14:creationId xmlns:p14="http://schemas.microsoft.com/office/powerpoint/2010/main" val="29586295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Adding a New App</a:t>
            </a:r>
            <a:endParaRPr lang="en-US" dirty="0"/>
          </a:p>
        </p:txBody>
      </p:sp>
      <p:sp>
        <p:nvSpPr>
          <p:cNvPr id="4" name="Text Placeholder 3"/>
          <p:cNvSpPr>
            <a:spLocks noGrp="1"/>
          </p:cNvSpPr>
          <p:nvPr>
            <p:ph type="body" sz="quarter" idx="10"/>
          </p:nvPr>
        </p:nvSpPr>
        <p:spPr/>
        <p:txBody>
          <a:bodyPr/>
          <a:lstStyle/>
          <a:p>
            <a:r>
              <a:rPr lang="en-US" dirty="0" smtClean="0"/>
              <a:t>To add a new, click </a:t>
            </a:r>
            <a:r>
              <a:rPr lang="en-US" dirty="0" smtClean="0"/>
              <a:t>Add </a:t>
            </a:r>
            <a:r>
              <a:rPr lang="en-US" dirty="0" smtClean="0"/>
              <a:t>App on the layout page. </a:t>
            </a:r>
            <a:endParaRPr lang="en-US" dirty="0"/>
          </a:p>
        </p:txBody>
      </p:sp>
      <p:sp>
        <p:nvSpPr>
          <p:cNvPr id="5" name="Right Arrow 4"/>
          <p:cNvSpPr/>
          <p:nvPr/>
        </p:nvSpPr>
        <p:spPr>
          <a:xfrm>
            <a:off x="843294" y="229727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39422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Adding a New App</a:t>
            </a:r>
            <a:endParaRPr lang="en-US" dirty="0"/>
          </a:p>
        </p:txBody>
      </p:sp>
      <p:sp>
        <p:nvSpPr>
          <p:cNvPr id="4" name="Text Placeholder 3"/>
          <p:cNvSpPr>
            <a:spLocks noGrp="1"/>
          </p:cNvSpPr>
          <p:nvPr>
            <p:ph type="body" sz="quarter" idx="10"/>
          </p:nvPr>
        </p:nvSpPr>
        <p:spPr/>
        <p:txBody>
          <a:bodyPr/>
          <a:lstStyle/>
          <a:p>
            <a:r>
              <a:rPr lang="en-US" dirty="0" smtClean="0"/>
              <a:t>A list of available apps will appear. Each app has a unique purpose. The Flex Editor app is a generic app that can serve multiple purposes. </a:t>
            </a:r>
            <a:endParaRPr lang="en-US" dirty="0"/>
          </a:p>
        </p:txBody>
      </p:sp>
    </p:spTree>
    <p:extLst>
      <p:ext uri="{BB962C8B-B14F-4D97-AF65-F5344CB8AC3E}">
        <p14:creationId xmlns:p14="http://schemas.microsoft.com/office/powerpoint/2010/main" val="21503145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Site Manager Overview</a:t>
            </a:r>
            <a:endParaRPr lang="en-US" dirty="0"/>
          </a:p>
        </p:txBody>
      </p:sp>
      <p:sp>
        <p:nvSpPr>
          <p:cNvPr id="4" name="Text Placeholder 3"/>
          <p:cNvSpPr>
            <a:spLocks noGrp="1"/>
          </p:cNvSpPr>
          <p:nvPr>
            <p:ph type="body" sz="quarter" idx="10"/>
          </p:nvPr>
        </p:nvSpPr>
        <p:spPr/>
        <p:txBody>
          <a:bodyPr/>
          <a:lstStyle/>
          <a:p>
            <a:r>
              <a:rPr lang="en-US" dirty="0" smtClean="0"/>
              <a:t>Community </a:t>
            </a:r>
            <a:r>
              <a:rPr lang="en-US" dirty="0"/>
              <a:t>&amp; </a:t>
            </a:r>
            <a:r>
              <a:rPr lang="en-US" dirty="0" smtClean="0"/>
              <a:t>Support links </a:t>
            </a:r>
            <a:r>
              <a:rPr lang="en-US" dirty="0"/>
              <a:t>to the Schoolwires </a:t>
            </a:r>
            <a:r>
              <a:rPr lang="en-US" dirty="0" smtClean="0"/>
              <a:t>share </a:t>
            </a:r>
            <a:r>
              <a:rPr lang="en-US" dirty="0"/>
              <a:t>site where you can access other resources. </a:t>
            </a:r>
            <a:r>
              <a:rPr lang="en-US" dirty="0" smtClean="0"/>
              <a:t>There are videos, tutorials, help cards, and discussion boards. Schoolwires is referred to as Centricity 2 on the share site. </a:t>
            </a:r>
            <a:endParaRPr lang="en-US" dirty="0"/>
          </a:p>
          <a:p>
            <a:endParaRPr lang="en-US" dirty="0"/>
          </a:p>
        </p:txBody>
      </p:sp>
      <p:sp>
        <p:nvSpPr>
          <p:cNvPr id="6" name="Right Arrow 5"/>
          <p:cNvSpPr/>
          <p:nvPr/>
        </p:nvSpPr>
        <p:spPr>
          <a:xfrm rot="16200000">
            <a:off x="2859426" y="125730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38695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Adding a New App</a:t>
            </a:r>
            <a:endParaRPr lang="en-US" dirty="0"/>
          </a:p>
        </p:txBody>
      </p:sp>
      <p:sp>
        <p:nvSpPr>
          <p:cNvPr id="4" name="Text Placeholder 3"/>
          <p:cNvSpPr>
            <a:spLocks noGrp="1"/>
          </p:cNvSpPr>
          <p:nvPr>
            <p:ph type="body" sz="quarter" idx="10"/>
          </p:nvPr>
        </p:nvSpPr>
        <p:spPr/>
        <p:txBody>
          <a:bodyPr/>
          <a:lstStyle/>
          <a:p>
            <a:r>
              <a:rPr lang="en-US" dirty="0" smtClean="0"/>
              <a:t>Click on an app title to select an app. In this example, we clicked a Flex Editor App. </a:t>
            </a:r>
            <a:endParaRPr lang="en-US" dirty="0"/>
          </a:p>
        </p:txBody>
      </p:sp>
      <p:sp>
        <p:nvSpPr>
          <p:cNvPr id="6" name="Right Arrow 5"/>
          <p:cNvSpPr/>
          <p:nvPr/>
        </p:nvSpPr>
        <p:spPr>
          <a:xfrm>
            <a:off x="1734834" y="1977074"/>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5262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Adding a New App</a:t>
            </a:r>
            <a:endParaRPr lang="en-US" dirty="0"/>
          </a:p>
        </p:txBody>
      </p:sp>
      <p:sp>
        <p:nvSpPr>
          <p:cNvPr id="4" name="Text Placeholder 3"/>
          <p:cNvSpPr>
            <a:spLocks noGrp="1"/>
          </p:cNvSpPr>
          <p:nvPr>
            <p:ph type="body" sz="quarter" idx="10"/>
          </p:nvPr>
        </p:nvSpPr>
        <p:spPr/>
        <p:txBody>
          <a:bodyPr/>
          <a:lstStyle/>
          <a:p>
            <a:r>
              <a:rPr lang="en-US" dirty="0" smtClean="0"/>
              <a:t>You must choose to either create a new app, or link to an existing app on another page. </a:t>
            </a:r>
            <a:r>
              <a:rPr lang="en-US" dirty="0" smtClean="0"/>
              <a:t>The majority of time, you will </a:t>
            </a:r>
            <a:r>
              <a:rPr lang="en-US" dirty="0" smtClean="0"/>
              <a:t>choose the Create New button to create a new app.</a:t>
            </a:r>
            <a:endParaRPr lang="en-US" dirty="0"/>
          </a:p>
        </p:txBody>
      </p:sp>
      <p:sp>
        <p:nvSpPr>
          <p:cNvPr id="6" name="Right Arrow 5"/>
          <p:cNvSpPr/>
          <p:nvPr/>
        </p:nvSpPr>
        <p:spPr>
          <a:xfrm flipH="1">
            <a:off x="4466604" y="1462724"/>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94522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Adding a New App</a:t>
            </a:r>
            <a:endParaRPr lang="en-US" dirty="0"/>
          </a:p>
        </p:txBody>
      </p:sp>
      <p:sp>
        <p:nvSpPr>
          <p:cNvPr id="4" name="Text Placeholder 3"/>
          <p:cNvSpPr>
            <a:spLocks noGrp="1"/>
          </p:cNvSpPr>
          <p:nvPr>
            <p:ph type="body" sz="quarter" idx="10"/>
          </p:nvPr>
        </p:nvSpPr>
        <p:spPr/>
        <p:txBody>
          <a:bodyPr/>
          <a:lstStyle/>
          <a:p>
            <a:r>
              <a:rPr lang="en-US" dirty="0" smtClean="0"/>
              <a:t>If you click an existing app, a copy of that app and it’s content will be placed on your page. When you update one copy, all the other copies will update. </a:t>
            </a:r>
            <a:endParaRPr lang="en-US" dirty="0"/>
          </a:p>
        </p:txBody>
      </p:sp>
      <p:sp>
        <p:nvSpPr>
          <p:cNvPr id="6" name="Rounded Rectangular Callout 5"/>
          <p:cNvSpPr/>
          <p:nvPr/>
        </p:nvSpPr>
        <p:spPr>
          <a:xfrm>
            <a:off x="177801" y="2733159"/>
            <a:ext cx="4542790" cy="1975366"/>
          </a:xfrm>
          <a:prstGeom prst="wedgeRoundRectCallout">
            <a:avLst>
              <a:gd name="adj1" fmla="val -34817"/>
              <a:gd name="adj2" fmla="val 62902"/>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smtClean="0">
                <a:latin typeface="Calibri" panose="020F0502020204030204" pitchFamily="34" charset="0"/>
              </a:rPr>
              <a:t>Consider linking to an existing app if you have multiple pages that need to display the same information. Example, three biology periods, each with separate pages. You may wish to duplicate some of the content.</a:t>
            </a:r>
            <a:endParaRPr lang="en-US" dirty="0">
              <a:latin typeface="Calibri" panose="020F0502020204030204" pitchFamily="34" charset="0"/>
            </a:endParaRPr>
          </a:p>
        </p:txBody>
      </p:sp>
      <p:sp>
        <p:nvSpPr>
          <p:cNvPr id="8" name="Rectangle 7"/>
          <p:cNvSpPr/>
          <p:nvPr/>
        </p:nvSpPr>
        <p:spPr>
          <a:xfrm>
            <a:off x="3883010" y="2077166"/>
            <a:ext cx="2757820" cy="655994"/>
          </a:xfrm>
          <a:prstGeom prst="rect">
            <a:avLst/>
          </a:prstGeom>
          <a:solidFill>
            <a:srgbClr val="FF151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81674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Adding a New App</a:t>
            </a:r>
            <a:endParaRPr lang="en-US" dirty="0"/>
          </a:p>
        </p:txBody>
      </p:sp>
      <p:sp>
        <p:nvSpPr>
          <p:cNvPr id="4" name="Text Placeholder 3"/>
          <p:cNvSpPr>
            <a:spLocks noGrp="1"/>
          </p:cNvSpPr>
          <p:nvPr>
            <p:ph type="body" sz="quarter" idx="10"/>
          </p:nvPr>
        </p:nvSpPr>
        <p:spPr/>
        <p:txBody>
          <a:bodyPr/>
          <a:lstStyle/>
          <a:p>
            <a:r>
              <a:rPr lang="en-US" dirty="0" smtClean="0"/>
              <a:t>Click the Create New button to create a new app that isn’t linked. You must give the app a name.  </a:t>
            </a:r>
            <a:endParaRPr lang="en-US" dirty="0"/>
          </a:p>
        </p:txBody>
      </p:sp>
      <p:sp>
        <p:nvSpPr>
          <p:cNvPr id="6" name="Rounded Rectangular Callout 5"/>
          <p:cNvSpPr/>
          <p:nvPr/>
        </p:nvSpPr>
        <p:spPr>
          <a:xfrm>
            <a:off x="4657091" y="2641719"/>
            <a:ext cx="4309110" cy="1975366"/>
          </a:xfrm>
          <a:prstGeom prst="wedgeRoundRectCallout">
            <a:avLst>
              <a:gd name="adj1" fmla="val 40876"/>
              <a:gd name="adj2" fmla="val 64638"/>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smtClean="0">
                <a:latin typeface="Calibri" panose="020F0502020204030204" pitchFamily="34" charset="0"/>
              </a:rPr>
              <a:t>App names have the ability to become headings on the page for the content contained within the app. Name your app with an appropriate heading/description for the content it will contain. </a:t>
            </a:r>
            <a:endParaRPr lang="en-US" dirty="0">
              <a:latin typeface="Calibri" panose="020F0502020204030204" pitchFamily="34" charset="0"/>
            </a:endParaRPr>
          </a:p>
        </p:txBody>
      </p:sp>
      <p:sp>
        <p:nvSpPr>
          <p:cNvPr id="7" name="Right Arrow 6"/>
          <p:cNvSpPr/>
          <p:nvPr/>
        </p:nvSpPr>
        <p:spPr>
          <a:xfrm rot="16200000" flipH="1">
            <a:off x="3849384" y="938523"/>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Right Arrow 7"/>
          <p:cNvSpPr/>
          <p:nvPr/>
        </p:nvSpPr>
        <p:spPr>
          <a:xfrm flipH="1">
            <a:off x="6589095" y="1870034"/>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73175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Adding a New App</a:t>
            </a:r>
            <a:endParaRPr lang="en-US" dirty="0"/>
          </a:p>
        </p:txBody>
      </p:sp>
      <p:sp>
        <p:nvSpPr>
          <p:cNvPr id="4" name="Text Placeholder 3"/>
          <p:cNvSpPr>
            <a:spLocks noGrp="1"/>
          </p:cNvSpPr>
          <p:nvPr>
            <p:ph type="body" sz="quarter" idx="10"/>
          </p:nvPr>
        </p:nvSpPr>
        <p:spPr/>
        <p:txBody>
          <a:bodyPr/>
          <a:lstStyle/>
          <a:p>
            <a:r>
              <a:rPr lang="en-US" dirty="0" smtClean="0"/>
              <a:t>By default, all new apps are added to the first column. You can drag the app to a new column, or change the ordering of apps in a column if there is more than one. </a:t>
            </a:r>
            <a:endParaRPr lang="en-US" dirty="0"/>
          </a:p>
        </p:txBody>
      </p:sp>
      <p:pic>
        <p:nvPicPr>
          <p:cNvPr id="7" name="Content Placeholder 6"/>
          <p:cNvPicPr>
            <a:picLocks noGrp="1" noChangeAspect="1"/>
          </p:cNvPicPr>
          <p:nvPr>
            <p:ph idx="1"/>
          </p:nvPr>
        </p:nvPicPr>
        <p:blipFill>
          <a:blip r:embed="rId2"/>
          <a:stretch>
            <a:fillRect/>
          </a:stretch>
        </p:blipFill>
        <p:spPr>
          <a:xfrm>
            <a:off x="1299830" y="800100"/>
            <a:ext cx="6544339" cy="3908425"/>
          </a:xfrm>
          <a:prstGeom prst="rect">
            <a:avLst/>
          </a:prstGeom>
        </p:spPr>
      </p:pic>
    </p:spTree>
    <p:extLst>
      <p:ext uri="{BB962C8B-B14F-4D97-AF65-F5344CB8AC3E}">
        <p14:creationId xmlns:p14="http://schemas.microsoft.com/office/powerpoint/2010/main" val="14930601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Deleting an App</a:t>
            </a:r>
            <a:endParaRPr lang="en-US" dirty="0"/>
          </a:p>
        </p:txBody>
      </p:sp>
      <p:sp>
        <p:nvSpPr>
          <p:cNvPr id="4" name="Text Placeholder 3"/>
          <p:cNvSpPr>
            <a:spLocks noGrp="1"/>
          </p:cNvSpPr>
          <p:nvPr>
            <p:ph type="body" sz="quarter" idx="10"/>
          </p:nvPr>
        </p:nvSpPr>
        <p:spPr/>
        <p:txBody>
          <a:bodyPr/>
          <a:lstStyle/>
          <a:p>
            <a:r>
              <a:rPr lang="en-US" dirty="0" smtClean="0"/>
              <a:t>To remove an app click the x in the circle located at the upper right corner of the app. The circle turns from gray to red when you hover of it. </a:t>
            </a:r>
            <a:endParaRPr lang="en-US" dirty="0"/>
          </a:p>
        </p:txBody>
      </p:sp>
      <p:sp>
        <p:nvSpPr>
          <p:cNvPr id="6" name="Right Arrow 5"/>
          <p:cNvSpPr/>
          <p:nvPr/>
        </p:nvSpPr>
        <p:spPr>
          <a:xfrm flipH="1">
            <a:off x="4193546" y="254873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9452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Deleting an App</a:t>
            </a:r>
            <a:endParaRPr lang="en-US" dirty="0"/>
          </a:p>
        </p:txBody>
      </p:sp>
      <p:sp>
        <p:nvSpPr>
          <p:cNvPr id="4" name="Text Placeholder 3"/>
          <p:cNvSpPr>
            <a:spLocks noGrp="1"/>
          </p:cNvSpPr>
          <p:nvPr>
            <p:ph type="body" sz="quarter" idx="10"/>
          </p:nvPr>
        </p:nvSpPr>
        <p:spPr/>
        <p:txBody>
          <a:bodyPr/>
          <a:lstStyle/>
          <a:p>
            <a:r>
              <a:rPr lang="en-US" dirty="0" smtClean="0"/>
              <a:t>You must confirm to delete an app. </a:t>
            </a:r>
            <a:endParaRPr lang="en-US" dirty="0"/>
          </a:p>
        </p:txBody>
      </p:sp>
      <p:sp>
        <p:nvSpPr>
          <p:cNvPr id="6" name="Rounded Rectangular Callout 5"/>
          <p:cNvSpPr/>
          <p:nvPr/>
        </p:nvSpPr>
        <p:spPr>
          <a:xfrm>
            <a:off x="6583680" y="468631"/>
            <a:ext cx="2382521" cy="1919604"/>
          </a:xfrm>
          <a:prstGeom prst="wedgeRoundRectCallout">
            <a:avLst>
              <a:gd name="adj1" fmla="val 47703"/>
              <a:gd name="adj2" fmla="val 65065"/>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smtClean="0">
                <a:latin typeface="Calibri" panose="020F0502020204030204" pitchFamily="34" charset="0"/>
              </a:rPr>
              <a:t>There is no recycle bin for apps. When you delete an app the app and all of the content is removed.</a:t>
            </a:r>
            <a:endParaRPr lang="en-US" dirty="0">
              <a:latin typeface="Calibri" panose="020F0502020204030204" pitchFamily="34" charset="0"/>
            </a:endParaRPr>
          </a:p>
        </p:txBody>
      </p:sp>
      <p:sp>
        <p:nvSpPr>
          <p:cNvPr id="7" name="Right Arrow 6"/>
          <p:cNvSpPr/>
          <p:nvPr/>
        </p:nvSpPr>
        <p:spPr>
          <a:xfrm rot="5400000" flipH="1" flipV="1">
            <a:off x="4672344" y="2790183"/>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79373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Closing Manage Apps &amp; Layout</a:t>
            </a:r>
            <a:endParaRPr lang="en-US" dirty="0"/>
          </a:p>
        </p:txBody>
      </p:sp>
      <p:sp>
        <p:nvSpPr>
          <p:cNvPr id="4" name="Text Placeholder 3"/>
          <p:cNvSpPr>
            <a:spLocks noGrp="1"/>
          </p:cNvSpPr>
          <p:nvPr>
            <p:ph type="body" sz="quarter" idx="10"/>
          </p:nvPr>
        </p:nvSpPr>
        <p:spPr/>
        <p:txBody>
          <a:bodyPr/>
          <a:lstStyle/>
          <a:p>
            <a:r>
              <a:rPr lang="en-US" dirty="0" smtClean="0"/>
              <a:t>You must exit Manage Apps and Layout, before you can edit any content within the apps. Click the I’m Done button to close Manage Apps and Layout. </a:t>
            </a:r>
            <a:endParaRPr lang="en-US" dirty="0"/>
          </a:p>
        </p:txBody>
      </p:sp>
      <p:sp>
        <p:nvSpPr>
          <p:cNvPr id="6" name="Right Arrow 5"/>
          <p:cNvSpPr/>
          <p:nvPr/>
        </p:nvSpPr>
        <p:spPr>
          <a:xfrm rot="5400000" flipH="1" flipV="1">
            <a:off x="3746514" y="2424423"/>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540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4000" dirty="0" smtClean="0"/>
              <a:t>Exercise 7 – Apps and Layout</a:t>
            </a:r>
          </a:p>
          <a:p>
            <a:endParaRPr lang="en-US" dirty="0"/>
          </a:p>
        </p:txBody>
      </p:sp>
      <p:sp>
        <p:nvSpPr>
          <p:cNvPr id="5" name="Title 4"/>
          <p:cNvSpPr>
            <a:spLocks noGrp="1"/>
          </p:cNvSpPr>
          <p:nvPr>
            <p:ph type="title"/>
          </p:nvPr>
        </p:nvSpPr>
        <p:spPr/>
        <p:txBody>
          <a:bodyPr/>
          <a:lstStyle/>
          <a:p>
            <a:r>
              <a:rPr lang="en-US" dirty="0" smtClean="0"/>
              <a:t>Check for Understanding</a:t>
            </a:r>
            <a:endParaRPr lang="en-US" dirty="0"/>
          </a:p>
        </p:txBody>
      </p:sp>
    </p:spTree>
    <p:extLst>
      <p:ext uri="{BB962C8B-B14F-4D97-AF65-F5344CB8AC3E}">
        <p14:creationId xmlns:p14="http://schemas.microsoft.com/office/powerpoint/2010/main" val="35235803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Editing Content</a:t>
            </a:r>
            <a:endParaRPr lang="en-US" dirty="0"/>
          </a:p>
        </p:txBody>
      </p:sp>
      <p:sp>
        <p:nvSpPr>
          <p:cNvPr id="4" name="Text Placeholder 3"/>
          <p:cNvSpPr>
            <a:spLocks noGrp="1"/>
          </p:cNvSpPr>
          <p:nvPr>
            <p:ph type="body" sz="quarter" idx="10"/>
          </p:nvPr>
        </p:nvSpPr>
        <p:spPr/>
        <p:txBody>
          <a:bodyPr/>
          <a:lstStyle/>
          <a:p>
            <a:r>
              <a:rPr lang="en-US" dirty="0" smtClean="0"/>
              <a:t>Click the app that you would like to edit. Lets choose a Flex Editor to work with. </a:t>
            </a:r>
            <a:endParaRPr lang="en-US" dirty="0"/>
          </a:p>
        </p:txBody>
      </p:sp>
      <p:pic>
        <p:nvPicPr>
          <p:cNvPr id="12" name="Content Placeholder 11"/>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5" name="Right Arrow 4"/>
          <p:cNvSpPr/>
          <p:nvPr/>
        </p:nvSpPr>
        <p:spPr>
          <a:xfrm rot="10800000" flipH="1">
            <a:off x="728994" y="1864353"/>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9116246"/>
      </p:ext>
    </p:extLst>
  </p:cSld>
  <p:clrMapOvr>
    <a:masterClrMapping/>
  </p:clrMapOvr>
  <p:transition xmlns:p14="http://schemas.microsoft.com/office/powerpoint/2010/mai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2" y="800102"/>
            <a:ext cx="6544339" cy="3908425"/>
          </a:xfrm>
          <a:prstGeom prst="rect">
            <a:avLst/>
          </a:prstGeom>
        </p:spPr>
      </p:pic>
      <p:sp>
        <p:nvSpPr>
          <p:cNvPr id="3" name="Title 2"/>
          <p:cNvSpPr>
            <a:spLocks noGrp="1"/>
          </p:cNvSpPr>
          <p:nvPr>
            <p:ph type="title"/>
          </p:nvPr>
        </p:nvSpPr>
        <p:spPr/>
        <p:txBody>
          <a:bodyPr/>
          <a:lstStyle/>
          <a:p>
            <a:r>
              <a:rPr lang="en-US" dirty="0" smtClean="0"/>
              <a:t>Site Manager Overview</a:t>
            </a:r>
            <a:endParaRPr lang="en-US" dirty="0"/>
          </a:p>
        </p:txBody>
      </p:sp>
      <p:sp>
        <p:nvSpPr>
          <p:cNvPr id="4" name="Text Placeholder 3"/>
          <p:cNvSpPr>
            <a:spLocks noGrp="1"/>
          </p:cNvSpPr>
          <p:nvPr>
            <p:ph type="body" sz="quarter" idx="10"/>
          </p:nvPr>
        </p:nvSpPr>
        <p:spPr/>
        <p:txBody>
          <a:bodyPr/>
          <a:lstStyle/>
          <a:p>
            <a:r>
              <a:rPr lang="en-US" dirty="0" smtClean="0"/>
              <a:t>Sign Out allows </a:t>
            </a:r>
            <a:r>
              <a:rPr lang="en-US" dirty="0"/>
              <a:t>you to sign out of </a:t>
            </a:r>
            <a:r>
              <a:rPr lang="en-US" i="1" dirty="0"/>
              <a:t>Site Manager</a:t>
            </a:r>
            <a:r>
              <a:rPr lang="en-US" dirty="0"/>
              <a:t>. </a:t>
            </a:r>
          </a:p>
          <a:p>
            <a:endParaRPr lang="en-US" dirty="0"/>
          </a:p>
        </p:txBody>
      </p:sp>
      <p:sp>
        <p:nvSpPr>
          <p:cNvPr id="6" name="Right Arrow 5"/>
          <p:cNvSpPr/>
          <p:nvPr/>
        </p:nvSpPr>
        <p:spPr>
          <a:xfrm rot="16200000">
            <a:off x="7054236" y="1257300"/>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150446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r>
              <a:rPr lang="en-US" dirty="0" smtClean="0"/>
              <a:t>You can return to the previous screen by following the breadcrumbs at the top of the screen.  </a:t>
            </a:r>
            <a:endParaRPr lang="en-US" dirty="0"/>
          </a:p>
        </p:txBody>
      </p:sp>
      <p:sp>
        <p:nvSpPr>
          <p:cNvPr id="6" name="Right Arrow 5"/>
          <p:cNvSpPr/>
          <p:nvPr/>
        </p:nvSpPr>
        <p:spPr>
          <a:xfrm rot="5400000" flipH="1" flipV="1">
            <a:off x="1620534" y="1801835"/>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642564"/>
      </p:ext>
    </p:extLst>
  </p:cSld>
  <p:clrMapOvr>
    <a:masterClrMapping/>
  </p:clrMapOvr>
  <p:transition xmlns:p14="http://schemas.microsoft.com/office/powerpoint/2010/mai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r>
              <a:rPr lang="en-US" dirty="0" smtClean="0"/>
              <a:t>All apps have an Options button at the top right. Click the button to change app properties. </a:t>
            </a:r>
            <a:endParaRPr lang="en-US" dirty="0"/>
          </a:p>
        </p:txBody>
      </p:sp>
      <p:sp>
        <p:nvSpPr>
          <p:cNvPr id="6" name="Right Arrow 5"/>
          <p:cNvSpPr/>
          <p:nvPr/>
        </p:nvSpPr>
        <p:spPr>
          <a:xfrm rot="5400000" flipH="1" flipV="1">
            <a:off x="6101094" y="2158689"/>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5428367"/>
      </p:ext>
    </p:extLst>
  </p:cSld>
  <p:clrMapOvr>
    <a:masterClrMapping/>
  </p:clrMapOvr>
  <p:transition xmlns:p14="http://schemas.microsoft.com/office/powerpoint/2010/mai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r>
              <a:rPr lang="en-US" dirty="0" smtClean="0"/>
              <a:t>You can rename an app by entering a new name in the App Name field. </a:t>
            </a:r>
            <a:endParaRPr lang="en-US" dirty="0"/>
          </a:p>
        </p:txBody>
      </p:sp>
      <p:sp>
        <p:nvSpPr>
          <p:cNvPr id="6" name="Right Arrow 5"/>
          <p:cNvSpPr/>
          <p:nvPr/>
        </p:nvSpPr>
        <p:spPr>
          <a:xfrm rot="10800000" flipH="1">
            <a:off x="1849134" y="1224273"/>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577810"/>
      </p:ext>
    </p:extLst>
  </p:cSld>
  <p:clrMapOvr>
    <a:masterClrMapping/>
  </p:clrMapOvr>
  <p:transition xmlns:p14="http://schemas.microsoft.com/office/powerpoint/2010/mai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r>
              <a:rPr lang="en-US" dirty="0" smtClean="0"/>
              <a:t>Apps have different options depending on the purpose of the app. All apps have a Show the app name on my page checkbox. Check the box now. </a:t>
            </a:r>
            <a:endParaRPr lang="en-US" dirty="0"/>
          </a:p>
        </p:txBody>
      </p:sp>
      <p:sp>
        <p:nvSpPr>
          <p:cNvPr id="6" name="Right Arrow 5"/>
          <p:cNvSpPr/>
          <p:nvPr/>
        </p:nvSpPr>
        <p:spPr>
          <a:xfrm rot="10800000" flipH="1">
            <a:off x="1871994" y="227441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201770"/>
      </p:ext>
    </p:extLst>
  </p:cSld>
  <p:clrMapOvr>
    <a:masterClrMapping/>
  </p:clrMapOvr>
  <p:transition xmlns:p14="http://schemas.microsoft.com/office/powerpoint/2010/mai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r>
              <a:rPr lang="en-US" dirty="0" smtClean="0"/>
              <a:t>When you are finished changing your options, click the green Save button. </a:t>
            </a:r>
            <a:endParaRPr lang="en-US" dirty="0"/>
          </a:p>
        </p:txBody>
      </p:sp>
      <p:sp>
        <p:nvSpPr>
          <p:cNvPr id="6" name="Right Arrow 5"/>
          <p:cNvSpPr/>
          <p:nvPr/>
        </p:nvSpPr>
        <p:spPr>
          <a:xfrm rot="10800000" flipH="1">
            <a:off x="1849134" y="336026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14352"/>
      </p:ext>
    </p:extLst>
  </p:cSld>
  <p:clrMapOvr>
    <a:masterClrMapping/>
  </p:clrMapOvr>
  <p:transition xmlns:p14="http://schemas.microsoft.com/office/powerpoint/2010/mai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r>
              <a:rPr lang="en-US" dirty="0" smtClean="0"/>
              <a:t>Click the View Website button to see a preview of an app that is showing its name. The View Website button takes you to your homepage. You may have to navigate to the page that you just edited to see the change. </a:t>
            </a:r>
            <a:endParaRPr lang="en-US" dirty="0"/>
          </a:p>
        </p:txBody>
      </p:sp>
      <p:sp>
        <p:nvSpPr>
          <p:cNvPr id="6" name="Right Arrow 5"/>
          <p:cNvSpPr/>
          <p:nvPr/>
        </p:nvSpPr>
        <p:spPr>
          <a:xfrm rot="5400000" flipH="1">
            <a:off x="2169174" y="122285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625950"/>
      </p:ext>
    </p:extLst>
  </p:cSld>
  <p:clrMapOvr>
    <a:masterClrMapping/>
  </p:clrMapOvr>
  <p:transition xmlns:p14="http://schemas.microsoft.com/office/powerpoint/2010/mai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r>
              <a:rPr lang="en-US" dirty="0" smtClean="0"/>
              <a:t>The preview shows our test page with the app name displayed. Close the preview by clicking the white x. </a:t>
            </a:r>
            <a:endParaRPr lang="en-US" dirty="0"/>
          </a:p>
        </p:txBody>
      </p:sp>
      <p:pic>
        <p:nvPicPr>
          <p:cNvPr id="7" name="Content Placeholder 6"/>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9" name="Rounded Rectangular Callout 8"/>
          <p:cNvSpPr/>
          <p:nvPr/>
        </p:nvSpPr>
        <p:spPr>
          <a:xfrm>
            <a:off x="177801" y="2640331"/>
            <a:ext cx="2668269" cy="1919604"/>
          </a:xfrm>
          <a:prstGeom prst="wedgeRoundRectCallout">
            <a:avLst>
              <a:gd name="adj1" fmla="val -39959"/>
              <a:gd name="adj2" fmla="val 65065"/>
              <a:gd name="adj3" fmla="val 16667"/>
            </a:avLst>
          </a:prstGeom>
          <a:gradFill>
            <a:gsLst>
              <a:gs pos="0">
                <a:srgbClr val="4EC000"/>
              </a:gs>
              <a:gs pos="100000">
                <a:srgbClr val="027405"/>
              </a:gs>
            </a:gsLst>
          </a:gradFill>
          <a:ln w="44450">
            <a:solidFill>
              <a:schemeClr val="bg1"/>
            </a:solidFill>
          </a:ln>
          <a:effectLst>
            <a:outerShdw blurRad="50800" dist="635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t"/>
          <a:lstStyle/>
          <a:p>
            <a:r>
              <a:rPr lang="en-US" sz="2000" b="1" i="1" dirty="0">
                <a:effectLst>
                  <a:outerShdw blurRad="38100" dist="38100" dir="2700000" algn="tl">
                    <a:srgbClr val="000000">
                      <a:alpha val="43137"/>
                    </a:srgbClr>
                  </a:outerShdw>
                </a:effectLst>
                <a:latin typeface="Calibri" panose="020F0502020204030204" pitchFamily="34" charset="0"/>
              </a:rPr>
              <a:t>Pointer</a:t>
            </a:r>
          </a:p>
          <a:p>
            <a:r>
              <a:rPr lang="en-US" dirty="0" smtClean="0">
                <a:latin typeface="Calibri" panose="020F0502020204030204" pitchFamily="34" charset="0"/>
              </a:rPr>
              <a:t>Consider using the Show the app name on my page option with all or most apps to create a consistent look and feel. </a:t>
            </a:r>
            <a:endParaRPr lang="en-US" dirty="0">
              <a:latin typeface="Calibri" panose="020F0502020204030204" pitchFamily="34" charset="0"/>
            </a:endParaRPr>
          </a:p>
        </p:txBody>
      </p:sp>
      <p:sp>
        <p:nvSpPr>
          <p:cNvPr id="6" name="Right Arrow 5"/>
          <p:cNvSpPr/>
          <p:nvPr/>
        </p:nvSpPr>
        <p:spPr>
          <a:xfrm rot="10800000" flipH="1">
            <a:off x="2683524" y="2068672"/>
            <a:ext cx="734046" cy="457200"/>
          </a:xfrm>
          <a:prstGeom prst="rightArrow">
            <a:avLst/>
          </a:prstGeom>
          <a:gradFill>
            <a:gsLst>
              <a:gs pos="0">
                <a:srgbClr val="FFA7A7"/>
              </a:gs>
              <a:gs pos="100000">
                <a:srgbClr val="FF1515"/>
              </a:gs>
            </a:gsLst>
          </a:gradFill>
          <a:ln w="1905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049911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9830" y="800100"/>
            <a:ext cx="6544339" cy="3908425"/>
          </a:xfrm>
          <a:prstGeom prst="rect">
            <a:avLst/>
          </a:prstGeom>
        </p:spPr>
      </p:pic>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smtClean="0"/>
              <a:t>When you edit </a:t>
            </a:r>
            <a:r>
              <a:rPr lang="en-US" dirty="0"/>
              <a:t>content contained in a flex editor, you will see the flex editor toolbar and a page area that you can</a:t>
            </a:r>
          </a:p>
          <a:p>
            <a:pPr>
              <a:spcBef>
                <a:spcPts val="0"/>
              </a:spcBef>
            </a:pPr>
            <a:r>
              <a:rPr lang="en-US" dirty="0"/>
              <a:t>type </a:t>
            </a:r>
            <a:r>
              <a:rPr lang="en-US" dirty="0" smtClean="0"/>
              <a:t>into, insert </a:t>
            </a:r>
            <a:r>
              <a:rPr lang="en-US" dirty="0"/>
              <a:t>images, </a:t>
            </a:r>
            <a:r>
              <a:rPr lang="en-US" dirty="0" smtClean="0"/>
              <a:t>tables, links</a:t>
            </a:r>
            <a:r>
              <a:rPr lang="en-US" dirty="0"/>
              <a:t>, etc.</a:t>
            </a:r>
          </a:p>
        </p:txBody>
      </p:sp>
      <p:sp>
        <p:nvSpPr>
          <p:cNvPr id="6" name="Rectangle 5"/>
          <p:cNvSpPr/>
          <p:nvPr/>
        </p:nvSpPr>
        <p:spPr>
          <a:xfrm>
            <a:off x="1531620" y="2754312"/>
            <a:ext cx="4983480" cy="1154748"/>
          </a:xfrm>
          <a:prstGeom prst="rect">
            <a:avLst/>
          </a:prstGeom>
          <a:solidFill>
            <a:srgbClr val="FF151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8528304"/>
      </p:ext>
    </p:extLst>
  </p:cSld>
  <p:clrMapOvr>
    <a:masterClrMapping/>
  </p:clrMapOvr>
  <p:transition xmlns:p14="http://schemas.microsoft.com/office/powerpoint/2010/mai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a:t>You can type directly into the white area and use the toolbar buttons like you would in Word to align,</a:t>
            </a:r>
          </a:p>
          <a:p>
            <a:pPr>
              <a:spcBef>
                <a:spcPts val="0"/>
              </a:spcBef>
            </a:pPr>
            <a:r>
              <a:rPr lang="en-US" dirty="0"/>
              <a:t>indent, or add bold, italic, or underline text.</a:t>
            </a:r>
          </a:p>
        </p:txBody>
      </p:sp>
      <p:pic>
        <p:nvPicPr>
          <p:cNvPr id="11" name="Content Placeholder 10"/>
          <p:cNvPicPr>
            <a:picLocks noGrp="1" noChangeAspect="1"/>
          </p:cNvPicPr>
          <p:nvPr>
            <p:ph idx="1"/>
          </p:nvPr>
        </p:nvPicPr>
        <p:blipFill rotWithShape="1">
          <a:blip r:embed="rId2"/>
          <a:srcRect r="23591" b="23591"/>
          <a:stretch/>
        </p:blipFill>
        <p:spPr>
          <a:xfrm>
            <a:off x="1321429" y="800100"/>
            <a:ext cx="6501142" cy="3908425"/>
          </a:xfrm>
          <a:prstGeom prst="rect">
            <a:avLst/>
          </a:prstGeom>
        </p:spPr>
      </p:pic>
    </p:spTree>
    <p:extLst>
      <p:ext uri="{BB962C8B-B14F-4D97-AF65-F5344CB8AC3E}">
        <p14:creationId xmlns:p14="http://schemas.microsoft.com/office/powerpoint/2010/main" val="4233238864"/>
      </p:ext>
    </p:extLst>
  </p:cSld>
  <p:clrMapOvr>
    <a:masterClrMapping/>
  </p:clrMapOvr>
  <p:transition xmlns:p14="http://schemas.microsoft.com/office/powerpoint/2010/mai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Flex Editor</a:t>
            </a:r>
            <a:endParaRPr lang="en-US" dirty="0"/>
          </a:p>
        </p:txBody>
      </p:sp>
      <p:sp>
        <p:nvSpPr>
          <p:cNvPr id="4" name="Text Placeholder 3"/>
          <p:cNvSpPr>
            <a:spLocks noGrp="1"/>
          </p:cNvSpPr>
          <p:nvPr>
            <p:ph type="body" sz="quarter" idx="10"/>
          </p:nvPr>
        </p:nvSpPr>
        <p:spPr/>
        <p:txBody>
          <a:bodyPr/>
          <a:lstStyle/>
          <a:p>
            <a:pPr>
              <a:spcBef>
                <a:spcPts val="0"/>
              </a:spcBef>
            </a:pPr>
            <a:r>
              <a:rPr lang="en-US" dirty="0"/>
              <a:t>You can </a:t>
            </a:r>
            <a:r>
              <a:rPr lang="en-US" dirty="0" smtClean="0"/>
              <a:t>paste content from websites, word documents, etc. directly into the white space. You have three available when pasting. </a:t>
            </a:r>
            <a:endParaRPr lang="en-US" dirty="0"/>
          </a:p>
        </p:txBody>
      </p:sp>
      <p:pic>
        <p:nvPicPr>
          <p:cNvPr id="11" name="Content Placeholder 10"/>
          <p:cNvPicPr>
            <a:picLocks noGrp="1" noChangeAspect="1"/>
          </p:cNvPicPr>
          <p:nvPr>
            <p:ph idx="1"/>
          </p:nvPr>
        </p:nvPicPr>
        <p:blipFill rotWithShape="1">
          <a:blip r:embed="rId2"/>
          <a:srcRect r="31611" b="31611"/>
          <a:stretch/>
        </p:blipFill>
        <p:spPr>
          <a:xfrm>
            <a:off x="1321429" y="800100"/>
            <a:ext cx="6501142" cy="3908425"/>
          </a:xfrm>
          <a:prstGeom prst="rect">
            <a:avLst/>
          </a:prstGeom>
        </p:spPr>
      </p:pic>
      <p:sp>
        <p:nvSpPr>
          <p:cNvPr id="5" name="Rectangle 4"/>
          <p:cNvSpPr/>
          <p:nvPr/>
        </p:nvSpPr>
        <p:spPr>
          <a:xfrm>
            <a:off x="2651760" y="3086100"/>
            <a:ext cx="548640" cy="182880"/>
          </a:xfrm>
          <a:prstGeom prst="rect">
            <a:avLst/>
          </a:prstGeom>
          <a:solidFill>
            <a:srgbClr val="FF151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056632"/>
      </p:ext>
    </p:extLst>
  </p:cSld>
  <p:clrMapOvr>
    <a:masterClrMapping/>
  </p:clrMapOvr>
  <p:transition xmlns:p14="http://schemas.microsoft.com/office/powerpoint/2010/mai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5528</TotalTime>
  <Words>5762</Words>
  <Application>Microsoft Macintosh PowerPoint</Application>
  <PresentationFormat>On-screen Show (4:3)</PresentationFormat>
  <Paragraphs>475</Paragraphs>
  <Slides>193</Slides>
  <Notes>0</Notes>
  <HiddenSlides>0</HiddenSlides>
  <MMClips>0</MMClips>
  <ScaleCrop>false</ScaleCrop>
  <HeadingPairs>
    <vt:vector size="4" baseType="variant">
      <vt:variant>
        <vt:lpstr>Theme</vt:lpstr>
      </vt:variant>
      <vt:variant>
        <vt:i4>1</vt:i4>
      </vt:variant>
      <vt:variant>
        <vt:lpstr>Slide Titles</vt:lpstr>
      </vt:variant>
      <vt:variant>
        <vt:i4>193</vt:i4>
      </vt:variant>
    </vt:vector>
  </HeadingPairs>
  <TitlesOfParts>
    <vt:vector size="194" baseType="lpstr">
      <vt:lpstr>Ion</vt:lpstr>
      <vt:lpstr>Teacher Websites in schoolwires</vt:lpstr>
      <vt:lpstr>Access Your Section Workspace</vt:lpstr>
      <vt:lpstr>Access Your Section Workspace</vt:lpstr>
      <vt:lpstr>Access Your Section Workspace</vt:lpstr>
      <vt:lpstr>Site Manager Overview</vt:lpstr>
      <vt:lpstr>Site Manager Overview</vt:lpstr>
      <vt:lpstr>Site Manager Overview</vt:lpstr>
      <vt:lpstr>Site Manager Overview</vt:lpstr>
      <vt:lpstr>Site Manager Overview</vt:lpstr>
      <vt:lpstr>Site Manager Overview</vt:lpstr>
      <vt:lpstr>Site Manager Overview</vt:lpstr>
      <vt:lpstr>Section Workspace: Summary Tab</vt:lpstr>
      <vt:lpstr>Section Workspace: Tools Tab</vt:lpstr>
      <vt:lpstr>Section Workspace: Statistics Tab</vt:lpstr>
      <vt:lpstr>Section Workspace: How do I…?</vt:lpstr>
      <vt:lpstr>Section Workspace: How do I…?</vt:lpstr>
      <vt:lpstr>Check for Understanding</vt:lpstr>
      <vt:lpstr>Adding a Page to a Section</vt:lpstr>
      <vt:lpstr>Adding a Page to a Section</vt:lpstr>
      <vt:lpstr>Adding a Page to a Section</vt:lpstr>
      <vt:lpstr>Adding a Page to a Section</vt:lpstr>
      <vt:lpstr>Adding a Page to a Section</vt:lpstr>
      <vt:lpstr>Adding a Page to a Section</vt:lpstr>
      <vt:lpstr>Adding a Page to a Section</vt:lpstr>
      <vt:lpstr>Adding a Page to a Section</vt:lpstr>
      <vt:lpstr>Organizing Pages</vt:lpstr>
      <vt:lpstr>Organizing Pages</vt:lpstr>
      <vt:lpstr>Organizing Pages</vt:lpstr>
      <vt:lpstr>Organizing Pages</vt:lpstr>
      <vt:lpstr>Check for Understanding</vt:lpstr>
      <vt:lpstr>Organizing Pages</vt:lpstr>
      <vt:lpstr>Check for Understanding</vt:lpstr>
      <vt:lpstr>Organizing Pages</vt:lpstr>
      <vt:lpstr>Organizing Pages</vt:lpstr>
      <vt:lpstr>Managing Page Options</vt:lpstr>
      <vt:lpstr>Managing Page Options</vt:lpstr>
      <vt:lpstr>Managing Page Options</vt:lpstr>
      <vt:lpstr>Managing Page Options</vt:lpstr>
      <vt:lpstr>Managing Page Options</vt:lpstr>
      <vt:lpstr>Managing Page Options</vt:lpstr>
      <vt:lpstr>Managing Page Options</vt:lpstr>
      <vt:lpstr>Managing Page Options</vt:lpstr>
      <vt:lpstr>Managing Page Options</vt:lpstr>
      <vt:lpstr>Managing Page Options</vt:lpstr>
      <vt:lpstr>Managing Page Options</vt:lpstr>
      <vt:lpstr>Managing Page Options</vt:lpstr>
      <vt:lpstr>Managing Page Options</vt:lpstr>
      <vt:lpstr>Managing Page Options</vt:lpstr>
      <vt:lpstr>Page Actions: Get Link</vt:lpstr>
      <vt:lpstr>Page Actions: Get Link</vt:lpstr>
      <vt:lpstr>Page Actions: Copy Page</vt:lpstr>
      <vt:lpstr>Page Actions: Copy Page</vt:lpstr>
      <vt:lpstr>Page Actions: Copy Page</vt:lpstr>
      <vt:lpstr>Page Actions: Move Page</vt:lpstr>
      <vt:lpstr>Page Actions: Move Page</vt:lpstr>
      <vt:lpstr>Page Actions: Delete Page</vt:lpstr>
      <vt:lpstr>Page Actions: Delete Page</vt:lpstr>
      <vt:lpstr>Recycle Bin</vt:lpstr>
      <vt:lpstr>Recycle Bin</vt:lpstr>
      <vt:lpstr>Recycle Bin</vt:lpstr>
      <vt:lpstr>Recycle Bin</vt:lpstr>
      <vt:lpstr>Recycle Bin</vt:lpstr>
      <vt:lpstr>Recycle Bin</vt:lpstr>
      <vt:lpstr>Recycle Bin </vt:lpstr>
      <vt:lpstr>Check for Understanding</vt:lpstr>
      <vt:lpstr>Active and Inactive Pages</vt:lpstr>
      <vt:lpstr>Active and Inactive Pages</vt:lpstr>
      <vt:lpstr>Components of a Page</vt:lpstr>
      <vt:lpstr>Components of a Page</vt:lpstr>
      <vt:lpstr>Components of a Page</vt:lpstr>
      <vt:lpstr>Components of a Page</vt:lpstr>
      <vt:lpstr>Components of a Page</vt:lpstr>
      <vt:lpstr>Components of a Page</vt:lpstr>
      <vt:lpstr>Components of a Page</vt:lpstr>
      <vt:lpstr>Components of a Page</vt:lpstr>
      <vt:lpstr>Components of a Page</vt:lpstr>
      <vt:lpstr>Components of a Page</vt:lpstr>
      <vt:lpstr>Adding a New App</vt:lpstr>
      <vt:lpstr>Adding a New App</vt:lpstr>
      <vt:lpstr>Adding a New App</vt:lpstr>
      <vt:lpstr>Adding a New App</vt:lpstr>
      <vt:lpstr>Adding a New App</vt:lpstr>
      <vt:lpstr>Adding a New App</vt:lpstr>
      <vt:lpstr>Adding a New App</vt:lpstr>
      <vt:lpstr>Deleting an App</vt:lpstr>
      <vt:lpstr>Deleting an App</vt:lpstr>
      <vt:lpstr>Closing Manage Apps &amp; Layout</vt:lpstr>
      <vt:lpstr>Check for Understanding</vt:lpstr>
      <vt:lpstr>Editing Content</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Flex Editor</vt:lpstr>
      <vt:lpstr>Calendar</vt:lpstr>
      <vt:lpstr>Calendar</vt:lpstr>
      <vt:lpstr>Calendar</vt:lpstr>
      <vt:lpstr>Calendar</vt:lpstr>
      <vt:lpstr>Calendar</vt:lpstr>
      <vt:lpstr>Calendar</vt:lpstr>
      <vt:lpstr>Calendar</vt:lpstr>
      <vt:lpstr>Calendar</vt:lpstr>
      <vt:lpstr>Calendar</vt:lpstr>
      <vt:lpstr>Calendar</vt:lpstr>
      <vt:lpstr>Calendar</vt:lpstr>
      <vt:lpstr>Calendar</vt:lpstr>
      <vt:lpstr>Calendar</vt:lpstr>
      <vt:lpstr>Check for Understanding</vt:lpstr>
      <vt:lpstr>Calendar</vt:lpstr>
      <vt:lpstr>Calendar</vt:lpstr>
      <vt:lpstr>Calendar</vt:lpstr>
      <vt:lpstr>Calendar</vt:lpstr>
      <vt:lpstr>Calendar</vt:lpstr>
      <vt:lpstr>Calendar</vt:lpstr>
      <vt:lpstr>Calendar</vt:lpstr>
      <vt:lpstr>Calendar</vt:lpstr>
      <vt:lpstr>Calendar</vt:lpstr>
      <vt:lpstr>Calendar</vt:lpstr>
      <vt:lpstr>Calendar</vt:lpstr>
      <vt:lpstr>Calendar</vt:lpstr>
      <vt:lpstr>Calendar</vt:lpstr>
      <vt:lpstr>Calendar</vt:lpstr>
      <vt:lpstr>Calendar</vt:lpstr>
      <vt:lpstr>Calendar</vt:lpstr>
      <vt:lpstr>Calendar</vt:lpstr>
      <vt:lpstr>Calendar</vt:lpstr>
      <vt:lpstr>Calendar</vt:lpstr>
      <vt:lpstr>Calendar</vt:lpstr>
      <vt:lpstr>Calendar</vt:lpstr>
      <vt:lpstr>Calendar</vt:lpstr>
      <vt:lpstr>Calendar</vt:lpstr>
      <vt:lpstr>Calendar</vt:lpstr>
      <vt:lpstr>Calendar</vt:lpstr>
      <vt:lpstr>Calendar</vt:lpstr>
      <vt:lpstr>Calendar</vt:lpstr>
      <vt:lpstr>Calendar</vt:lpstr>
      <vt:lpstr>Reports</vt:lpstr>
      <vt:lpstr>Reports</vt:lpstr>
      <vt:lpstr>Reports</vt:lpstr>
      <vt:lpstr>Reports</vt:lpstr>
      <vt:lpstr>Reports</vt:lpstr>
      <vt:lpstr>Reports</vt:lpstr>
      <vt:lpstr>Reports</vt:lpstr>
      <vt:lpstr>Reports</vt:lpstr>
      <vt:lpstr>Reports</vt:lpstr>
      <vt:lpstr>Subscribing to Content</vt:lpstr>
      <vt:lpstr>Subscribing to Content</vt:lpstr>
      <vt:lpstr>Subscribing to Content</vt:lpstr>
      <vt:lpstr>Subscribing to Content</vt:lpstr>
      <vt:lpstr>Subscribing to Content</vt:lpstr>
      <vt:lpstr>Subscribing to Content</vt:lpstr>
      <vt:lpstr>Subscribing to Content</vt:lpstr>
      <vt:lpstr>Subscribing to Content</vt:lpstr>
      <vt:lpstr>Subscribing to Content</vt:lpstr>
      <vt:lpstr>Subscribing to Content</vt:lpstr>
      <vt:lpstr>Subscribing to Content</vt:lpstr>
      <vt:lpstr>Subscribing to Content</vt:lpstr>
      <vt:lpstr>Your URL</vt:lpstr>
      <vt:lpstr>Your URL</vt:lpstr>
    </vt:vector>
  </TitlesOfParts>
  <Company>Leon County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Williamson, Justin</dc:creator>
  <cp:lastModifiedBy>Williamson, Justin</cp:lastModifiedBy>
  <cp:revision>138</cp:revision>
  <cp:lastPrinted>2015-06-01T17:53:58Z</cp:lastPrinted>
  <dcterms:created xsi:type="dcterms:W3CDTF">2015-05-05T13:26:19Z</dcterms:created>
  <dcterms:modified xsi:type="dcterms:W3CDTF">2015-06-02T18:56:27Z</dcterms:modified>
</cp:coreProperties>
</file>