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6" r:id="rId16"/>
    <p:sldId id="277" r:id="rId17"/>
    <p:sldId id="278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4"/>
    <p:restoredTop sz="94681"/>
  </p:normalViewPr>
  <p:slideViewPr>
    <p:cSldViewPr snapToGrid="0" snapToObjects="1">
      <p:cViewPr>
        <p:scale>
          <a:sx n="84" d="100"/>
          <a:sy n="84" d="100"/>
        </p:scale>
        <p:origin x="144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4/26/20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4/26/20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4/26/20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4/26/20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4/26/20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66C7A97A-A7DE-4DFB-8542-1E4BF24C7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E111DB0-3D73-4D20-9D57-CEF5A0D86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9"/>
            <a:ext cx="4642228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90C4F3-DA77-1548-BAC0-4B397F96DF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1298448"/>
            <a:ext cx="3685070" cy="325526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Unit 4 Week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F92AAB-A4C3-344F-A0D8-8D5E759CC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4670246"/>
            <a:ext cx="3685070" cy="9144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Second Grade: Week 5</a:t>
            </a:r>
          </a:p>
          <a:p>
            <a:pPr algn="ctr"/>
            <a:r>
              <a:rPr lang="en-US" dirty="0"/>
              <a:t>April 27- May 1</a:t>
            </a:r>
          </a:p>
        </p:txBody>
      </p:sp>
      <p:pic>
        <p:nvPicPr>
          <p:cNvPr id="7" name="Picture 6" descr="A picture containing food, table, piece, cake&#10;&#10;Description automatically generated">
            <a:extLst>
              <a:ext uri="{FF2B5EF4-FFF2-40B4-BE49-F238E27FC236}">
                <a16:creationId xmlns:a16="http://schemas.microsoft.com/office/drawing/2014/main" id="{B7876ED0-50C8-CD43-BD7E-991FEF7573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64" r="27248" b="1"/>
          <a:stretch/>
        </p:blipFill>
        <p:spPr>
          <a:xfrm>
            <a:off x="5120640" y="759599"/>
            <a:ext cx="6367271" cy="533065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027ADCA0-A066-4B16-8E1F-3C2483947B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82517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625AA7AB-334B-0349-8DCD-A1DB92516D3E}"/>
              </a:ext>
            </a:extLst>
          </p:cNvPr>
          <p:cNvSpPr/>
          <p:nvPr/>
        </p:nvSpPr>
        <p:spPr>
          <a:xfrm>
            <a:off x="6096000" y="1321622"/>
            <a:ext cx="5901559" cy="43854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80FBD5A-A000-7940-BE29-29F10F7ACF15}"/>
              </a:ext>
            </a:extLst>
          </p:cNvPr>
          <p:cNvSpPr/>
          <p:nvPr/>
        </p:nvSpPr>
        <p:spPr>
          <a:xfrm>
            <a:off x="6095999" y="1636932"/>
            <a:ext cx="5901559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The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simile</a:t>
            </a:r>
            <a:r>
              <a:rPr lang="en-US" sz="2000" dirty="0">
                <a:solidFill>
                  <a:schemeClr val="bg1"/>
                </a:solidFill>
              </a:rPr>
              <a:t> is “It’s bright, bright white, just like cold milk.”  She is comparing snow to cold milk.</a:t>
            </a:r>
          </a:p>
          <a:p>
            <a:pPr algn="ctr"/>
            <a:endParaRPr lang="en-US" sz="2000" dirty="0">
              <a:solidFill>
                <a:schemeClr val="bg1"/>
              </a:solidFill>
            </a:endParaRP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Poets often use sensory words to help their readers understand their poem.  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Sensory words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are words that appeal to our senses: sight, hearing, taste, touch and smell.  </a:t>
            </a:r>
          </a:p>
          <a:p>
            <a:pPr algn="ctr"/>
            <a:endParaRPr lang="en-US" sz="2000" dirty="0">
              <a:solidFill>
                <a:schemeClr val="bg1"/>
              </a:solidFill>
            </a:endParaRP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The snow feels like cold milk. If feels soft and smooth.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The snow looks bright, bright white.</a:t>
            </a:r>
          </a:p>
          <a:p>
            <a:pPr algn="ctr"/>
            <a:endParaRPr lang="en-US" sz="2000" dirty="0">
              <a:solidFill>
                <a:schemeClr val="bg1"/>
              </a:solidFill>
            </a:endParaRP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Is this a rhyming poem?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FFC8833-05D8-5243-857A-EED8DA8D3F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879" y="170769"/>
            <a:ext cx="5426888" cy="6482279"/>
          </a:xfrm>
          <a:prstGeom prst="rect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712361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91D664-7782-7145-8A8B-559E3CFA8802}"/>
              </a:ext>
            </a:extLst>
          </p:cNvPr>
          <p:cNvSpPr/>
          <p:nvPr/>
        </p:nvSpPr>
        <p:spPr>
          <a:xfrm>
            <a:off x="6370235" y="1843950"/>
            <a:ext cx="542688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Is this a rhyming poem?</a:t>
            </a:r>
          </a:p>
          <a:p>
            <a:pPr algn="ctr"/>
            <a:r>
              <a:rPr lang="en-US" sz="3200" b="1" dirty="0">
                <a:solidFill>
                  <a:schemeClr val="tx2">
                    <a:lumMod val="75000"/>
                  </a:schemeClr>
                </a:solidFill>
              </a:rPr>
              <a:t>NO</a:t>
            </a:r>
          </a:p>
          <a:p>
            <a:pPr algn="ctr"/>
            <a:endParaRPr lang="en-US" sz="2400" b="1" dirty="0"/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This is a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free verse </a:t>
            </a:r>
            <a:r>
              <a:rPr lang="en-US" sz="2400" dirty="0"/>
              <a:t>poem.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dirty="0"/>
              <a:t>A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free verse </a:t>
            </a:r>
            <a:r>
              <a:rPr lang="en-US" sz="2400" dirty="0"/>
              <a:t>poem tells a poet’s thoughts or feelings, but it does not rhyme.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885BB60-31D7-864F-9C46-D0B9005027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879" y="170769"/>
            <a:ext cx="5426888" cy="6434983"/>
          </a:xfrm>
          <a:prstGeom prst="rect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942277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D9A176-01F8-6E48-BA0B-71A7D6EE484B}"/>
              </a:ext>
            </a:extLst>
          </p:cNvPr>
          <p:cNvSpPr/>
          <p:nvPr/>
        </p:nvSpPr>
        <p:spPr>
          <a:xfrm>
            <a:off x="5821680" y="579120"/>
            <a:ext cx="5577840" cy="52273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BCD60F8-A80B-184A-A0CB-1E1D4498C1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4824" y="785541"/>
            <a:ext cx="5328248" cy="485761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DFB29C4-4153-124B-A826-E0383BE3D01F}"/>
              </a:ext>
            </a:extLst>
          </p:cNvPr>
          <p:cNvSpPr/>
          <p:nvPr/>
        </p:nvSpPr>
        <p:spPr>
          <a:xfrm>
            <a:off x="240536" y="1230085"/>
            <a:ext cx="55778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What is poet describing in this poem?</a:t>
            </a:r>
          </a:p>
          <a:p>
            <a:r>
              <a:rPr lang="en-US" sz="3600" dirty="0">
                <a:solidFill>
                  <a:schemeClr val="tx2">
                    <a:lumMod val="75000"/>
                  </a:schemeClr>
                </a:solidFill>
              </a:rPr>
              <a:t>         CLOUDS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How do you know?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They are in the sky.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They can look like different things.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They change shape.</a:t>
            </a:r>
          </a:p>
          <a:p>
            <a:endParaRPr lang="en-US" sz="2400" dirty="0"/>
          </a:p>
          <a:p>
            <a:r>
              <a:rPr lang="en-US" sz="2400" b="1" dirty="0"/>
              <a:t>Have you ever watched clouds?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343147E7-B93E-CF46-8120-8059EEA10E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8883" y="1689002"/>
            <a:ext cx="1454150" cy="1534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029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1CDC49E-015B-F749-ABAB-7D684B19D26B}"/>
              </a:ext>
            </a:extLst>
          </p:cNvPr>
          <p:cNvSpPr/>
          <p:nvPr/>
        </p:nvSpPr>
        <p:spPr>
          <a:xfrm>
            <a:off x="5821680" y="579120"/>
            <a:ext cx="5577840" cy="526297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EE89779-5B82-344B-B4AB-B69B53C5D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4824" y="785541"/>
            <a:ext cx="5328248" cy="485761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40B7517-FE43-5A47-857F-1757BEC68746}"/>
              </a:ext>
            </a:extLst>
          </p:cNvPr>
          <p:cNvSpPr/>
          <p:nvPr/>
        </p:nvSpPr>
        <p:spPr>
          <a:xfrm>
            <a:off x="182268" y="785541"/>
            <a:ext cx="55778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Poets sometimes use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repetition</a:t>
            </a:r>
            <a:r>
              <a:rPr lang="en-US" sz="2800" dirty="0"/>
              <a:t> in their poems.</a:t>
            </a:r>
          </a:p>
          <a:p>
            <a:endParaRPr lang="en-US" sz="2800" dirty="0"/>
          </a:p>
          <a:p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Repetition</a:t>
            </a:r>
            <a:r>
              <a:rPr lang="en-US" sz="2800" b="1" dirty="0"/>
              <a:t> </a:t>
            </a:r>
            <a:r>
              <a:rPr lang="en-US" sz="2800" dirty="0"/>
              <a:t>means using the same word or phrases over and over in a poem.  It helps give the poem rhythm and makes it sound like a song.  It helps stress the poem’s meaning.  </a:t>
            </a:r>
          </a:p>
          <a:p>
            <a:endParaRPr lang="en-US" sz="2800" b="1" dirty="0"/>
          </a:p>
          <a:p>
            <a:r>
              <a:rPr lang="en-US" sz="2800" dirty="0"/>
              <a:t>What words are repeated in this poem?</a:t>
            </a:r>
          </a:p>
        </p:txBody>
      </p:sp>
    </p:spTree>
    <p:extLst>
      <p:ext uri="{BB962C8B-B14F-4D97-AF65-F5344CB8AC3E}">
        <p14:creationId xmlns:p14="http://schemas.microsoft.com/office/powerpoint/2010/main" val="372225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C105CB-E93C-0F49-B23B-297201FEB5A3}"/>
              </a:ext>
            </a:extLst>
          </p:cNvPr>
          <p:cNvSpPr/>
          <p:nvPr/>
        </p:nvSpPr>
        <p:spPr>
          <a:xfrm>
            <a:off x="182880" y="982176"/>
            <a:ext cx="52882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What words are repeated in this poem?</a:t>
            </a:r>
            <a:endParaRPr lang="en-US" sz="2400" b="1" dirty="0"/>
          </a:p>
          <a:p>
            <a:pPr algn="ctr"/>
            <a:endParaRPr lang="en-US" sz="24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Look!  I see a   ____________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We could easily adapt this poem by changing the things she sees.  </a:t>
            </a:r>
          </a:p>
          <a:p>
            <a:pPr algn="ctr"/>
            <a:r>
              <a:rPr lang="en-US" sz="2400" dirty="0"/>
              <a:t>What shapes have you seen in the clouds?</a:t>
            </a:r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r>
              <a:rPr lang="en-US" sz="2400" dirty="0"/>
              <a:t>Is this a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rhyming poem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/>
              <a:t>or a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free verse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/>
              <a:t>poem?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CA56E64-B4A2-8142-9C7B-59413996D008}"/>
              </a:ext>
            </a:extLst>
          </p:cNvPr>
          <p:cNvSpPr/>
          <p:nvPr/>
        </p:nvSpPr>
        <p:spPr>
          <a:xfrm>
            <a:off x="5821680" y="579120"/>
            <a:ext cx="5577840" cy="53187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9E0554-F80F-D44B-8FA0-DFDC594BF5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4824" y="785541"/>
            <a:ext cx="5328248" cy="485761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29C36F5-69D9-634C-AE24-3D4B1FC48280}"/>
              </a:ext>
            </a:extLst>
          </p:cNvPr>
          <p:cNvSpPr/>
          <p:nvPr/>
        </p:nvSpPr>
        <p:spPr>
          <a:xfrm>
            <a:off x="0" y="6278880"/>
            <a:ext cx="12192000" cy="579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44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3E43193-67B7-FE44-86B6-8B514451E8CC}"/>
              </a:ext>
            </a:extLst>
          </p:cNvPr>
          <p:cNvSpPr/>
          <p:nvPr/>
        </p:nvSpPr>
        <p:spPr>
          <a:xfrm>
            <a:off x="5821680" y="579120"/>
            <a:ext cx="5577840" cy="5257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72D8E84-02B9-7A48-A81C-E5B5E33FE9F5}"/>
              </a:ext>
            </a:extLst>
          </p:cNvPr>
          <p:cNvSpPr/>
          <p:nvPr/>
        </p:nvSpPr>
        <p:spPr>
          <a:xfrm>
            <a:off x="381000" y="2939594"/>
            <a:ext cx="4800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I can feel the poet’s excitement about clouds, but she does not use rhyming words.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C1497E-8D07-E645-BE28-CFBDAE38BD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4824" y="785541"/>
            <a:ext cx="5328248" cy="4857614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93C4AA1-C1CB-3840-B629-32BBAA370480}"/>
              </a:ext>
            </a:extLst>
          </p:cNvPr>
          <p:cNvSpPr/>
          <p:nvPr/>
        </p:nvSpPr>
        <p:spPr>
          <a:xfrm>
            <a:off x="609600" y="899160"/>
            <a:ext cx="4282440" cy="1783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Rockwell" panose="02060603020205020403" pitchFamily="18" charset="77"/>
              </a:rPr>
              <a:t>Free Verse</a:t>
            </a:r>
          </a:p>
        </p:txBody>
      </p:sp>
    </p:spTree>
    <p:extLst>
      <p:ext uri="{BB962C8B-B14F-4D97-AF65-F5344CB8AC3E}">
        <p14:creationId xmlns:p14="http://schemas.microsoft.com/office/powerpoint/2010/main" val="1392983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F1AD0C6-6347-5347-882F-F8578A74F682}"/>
              </a:ext>
            </a:extLst>
          </p:cNvPr>
          <p:cNvSpPr txBox="1"/>
          <p:nvPr/>
        </p:nvSpPr>
        <p:spPr>
          <a:xfrm>
            <a:off x="2200000" y="926512"/>
            <a:ext cx="7791995" cy="646331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/>
              <a:t>drops		excite		outdoors			pale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C0F637-2548-9043-AFF7-C0F94910029C}"/>
              </a:ext>
            </a:extLst>
          </p:cNvPr>
          <p:cNvSpPr txBox="1"/>
          <p:nvPr/>
        </p:nvSpPr>
        <p:spPr>
          <a:xfrm>
            <a:off x="3437296" y="218626"/>
            <a:ext cx="49000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solidFill>
                  <a:schemeClr val="tx2">
                    <a:lumMod val="75000"/>
                  </a:schemeClr>
                </a:solidFill>
                <a:latin typeface="Rockwell" panose="02060603020205020403" pitchFamily="18" charset="77"/>
              </a:rPr>
              <a:t>Vocabulary Practice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602116-23FB-7046-A6BF-65DA328BEE80}"/>
              </a:ext>
            </a:extLst>
          </p:cNvPr>
          <p:cNvSpPr txBox="1"/>
          <p:nvPr/>
        </p:nvSpPr>
        <p:spPr>
          <a:xfrm>
            <a:off x="1463038" y="2042667"/>
            <a:ext cx="88485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Do you like to wear ____________ or dark colors?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4FF1EE-8FA9-244A-9528-C712F37761EE}"/>
              </a:ext>
            </a:extLst>
          </p:cNvPr>
          <p:cNvSpPr txBox="1"/>
          <p:nvPr/>
        </p:nvSpPr>
        <p:spPr>
          <a:xfrm>
            <a:off x="1463039" y="4092058"/>
            <a:ext cx="88485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When the roof leaked, ____________ of water splashed on the floor.</a:t>
            </a:r>
          </a:p>
        </p:txBody>
      </p:sp>
    </p:spTree>
    <p:extLst>
      <p:ext uri="{BB962C8B-B14F-4D97-AF65-F5344CB8AC3E}">
        <p14:creationId xmlns:p14="http://schemas.microsoft.com/office/powerpoint/2010/main" val="1658468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B692014D-5800-0141-B017-9E29690DB437}"/>
              </a:ext>
            </a:extLst>
          </p:cNvPr>
          <p:cNvSpPr/>
          <p:nvPr/>
        </p:nvSpPr>
        <p:spPr>
          <a:xfrm>
            <a:off x="2301240" y="5760720"/>
            <a:ext cx="7254240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1B95B85-EE7F-F440-85FC-A50B2ADB10C7}"/>
              </a:ext>
            </a:extLst>
          </p:cNvPr>
          <p:cNvSpPr txBox="1"/>
          <p:nvPr/>
        </p:nvSpPr>
        <p:spPr>
          <a:xfrm>
            <a:off x="1861789" y="858520"/>
            <a:ext cx="8051075" cy="646331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/>
              <a:t>drops		excite		outdoors			pale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734386-947A-FB4C-AFDA-A3641221D09C}"/>
              </a:ext>
            </a:extLst>
          </p:cNvPr>
          <p:cNvSpPr txBox="1"/>
          <p:nvPr/>
        </p:nvSpPr>
        <p:spPr>
          <a:xfrm>
            <a:off x="1671709" y="2006748"/>
            <a:ext cx="8848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It’s cold ____________, so wear a coat!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2AB12B-B429-FB42-A67C-B8B938EDD73A}"/>
              </a:ext>
            </a:extLst>
          </p:cNvPr>
          <p:cNvSpPr txBox="1"/>
          <p:nvPr/>
        </p:nvSpPr>
        <p:spPr>
          <a:xfrm>
            <a:off x="1671709" y="3450869"/>
            <a:ext cx="88485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That book is really good and will ___________ anyone who reads it</a:t>
            </a:r>
            <a:r>
              <a:rPr lang="en-US" sz="4400" dirty="0"/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F4C86D-E41A-504C-A7A3-E28FA53AAFFC}"/>
              </a:ext>
            </a:extLst>
          </p:cNvPr>
          <p:cNvSpPr txBox="1"/>
          <p:nvPr/>
        </p:nvSpPr>
        <p:spPr>
          <a:xfrm>
            <a:off x="3645969" y="67304"/>
            <a:ext cx="49000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tx2">
                    <a:lumMod val="75000"/>
                  </a:schemeClr>
                </a:solidFill>
                <a:latin typeface="Rockwell" panose="02060603020205020403" pitchFamily="18" charset="77"/>
              </a:rPr>
              <a:t>Vocabulary Practice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E531AD-22FD-C042-BBA9-28F3559B663B}"/>
              </a:ext>
            </a:extLst>
          </p:cNvPr>
          <p:cNvSpPr txBox="1"/>
          <p:nvPr/>
        </p:nvSpPr>
        <p:spPr>
          <a:xfrm>
            <a:off x="2450706" y="5932989"/>
            <a:ext cx="6873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Rockwell" panose="02060603020205020403" pitchFamily="18" charset="77"/>
              </a:rPr>
              <a:t>Use the words in a sentence of your own!</a:t>
            </a:r>
          </a:p>
        </p:txBody>
      </p:sp>
    </p:spTree>
    <p:extLst>
      <p:ext uri="{BB962C8B-B14F-4D97-AF65-F5344CB8AC3E}">
        <p14:creationId xmlns:p14="http://schemas.microsoft.com/office/powerpoint/2010/main" val="3551093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91D46-8860-E74E-AA68-C7FDE91B7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US" dirty="0">
                <a:latin typeface="Rockwell" panose="02060603020205020403" pitchFamily="18" charset="77"/>
              </a:rPr>
              <a:t>Essential Question</a:t>
            </a:r>
            <a:endParaRPr lang="en-US">
              <a:latin typeface="Rockwell" panose="02060603020205020403" pitchFamily="18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10873-7421-0648-9A1A-4D8475038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1401" y="864108"/>
            <a:ext cx="4236720" cy="5612892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What excites us about nature?</a:t>
            </a:r>
          </a:p>
          <a:p>
            <a:r>
              <a:rPr lang="en-US" sz="2800" dirty="0"/>
              <a:t>Observing things in nature can be spectacular. </a:t>
            </a:r>
          </a:p>
          <a:p>
            <a:pPr lvl="1"/>
            <a:r>
              <a:rPr lang="en-US" sz="2400" dirty="0"/>
              <a:t>Trees</a:t>
            </a:r>
          </a:p>
          <a:p>
            <a:pPr lvl="1"/>
            <a:r>
              <a:rPr lang="en-US" sz="2400" dirty="0"/>
              <a:t>Plants/Flowers</a:t>
            </a:r>
          </a:p>
          <a:p>
            <a:pPr lvl="1"/>
            <a:r>
              <a:rPr lang="en-US" sz="2400" dirty="0"/>
              <a:t>Animals</a:t>
            </a:r>
          </a:p>
          <a:p>
            <a:pPr lvl="1"/>
            <a:r>
              <a:rPr lang="en-US" sz="2400" dirty="0"/>
              <a:t>Waterfalls</a:t>
            </a:r>
          </a:p>
          <a:p>
            <a:pPr lvl="1"/>
            <a:r>
              <a:rPr lang="en-US" sz="2400" dirty="0"/>
              <a:t>Mountains</a:t>
            </a:r>
          </a:p>
          <a:p>
            <a:r>
              <a:rPr lang="en-US" sz="2800" dirty="0"/>
              <a:t>Poems about nature can help express h0w we or an author feels about nature.</a:t>
            </a:r>
          </a:p>
          <a:p>
            <a:endParaRPr lang="en-US" dirty="0"/>
          </a:p>
        </p:txBody>
      </p:sp>
      <p:pic>
        <p:nvPicPr>
          <p:cNvPr id="7" name="Picture 6" descr="A tree with a mountain in the background&#10;&#10;Description automatically generated">
            <a:extLst>
              <a:ext uri="{FF2B5EF4-FFF2-40B4-BE49-F238E27FC236}">
                <a16:creationId xmlns:a16="http://schemas.microsoft.com/office/drawing/2014/main" id="{558FC321-1434-0E41-9DA0-8496BCDF18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895" r="1" b="1"/>
          <a:stretch/>
        </p:blipFill>
        <p:spPr>
          <a:xfrm>
            <a:off x="7818120" y="758952"/>
            <a:ext cx="3617432" cy="533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985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E201E-FF72-BC40-9CA3-0A3818177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Rockwell" panose="02060603020205020403" pitchFamily="18" charset="77"/>
              </a:rPr>
              <a:t>Spelling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40BB7-AC4A-7E4F-9D44-A5ABA1C04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/>
              <a:t>Dare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Stare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Fare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Hair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Pair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Chair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Bear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Pear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Where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There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Dear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Cheers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Knew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Never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Talk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FB5414E9-4A3D-BD47-ADC0-B20C7C60D2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4960" y="4357907"/>
            <a:ext cx="2331139" cy="2194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173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4BFC1-D5DC-8645-886E-08B4A7131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Rockwell" panose="02060603020205020403" pitchFamily="18" charset="77"/>
              </a:rPr>
              <a:t>Vocabulary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2C0EA-8A10-5C4C-AC1C-BEBC4069E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0"/>
            <a:ext cx="7911252" cy="6858000"/>
          </a:xfrm>
        </p:spPr>
        <p:txBody>
          <a:bodyPr>
            <a:normAutofit/>
          </a:bodyPr>
          <a:lstStyle/>
          <a:p>
            <a:r>
              <a:rPr lang="en-US" sz="2800" u="sng" dirty="0">
                <a:solidFill>
                  <a:schemeClr val="tx2">
                    <a:lumMod val="75000"/>
                  </a:schemeClr>
                </a:solidFill>
              </a:rPr>
              <a:t>Pale</a:t>
            </a:r>
            <a:r>
              <a:rPr lang="en-US" sz="2800" dirty="0"/>
              <a:t>:</a:t>
            </a:r>
          </a:p>
          <a:p>
            <a:pPr lvl="1"/>
            <a:r>
              <a:rPr lang="en-US" sz="2400" dirty="0"/>
              <a:t>Define: Something that is pale is very light in color.</a:t>
            </a:r>
          </a:p>
          <a:p>
            <a:pPr lvl="1"/>
            <a:r>
              <a:rPr lang="en-US" sz="2400" dirty="0"/>
              <a:t>Example: Sam enjoyed looking at the pale yellow flowers. </a:t>
            </a:r>
          </a:p>
          <a:p>
            <a:r>
              <a:rPr lang="en-US" sz="2800" u="sng" dirty="0">
                <a:solidFill>
                  <a:schemeClr val="tx2">
                    <a:lumMod val="75000"/>
                  </a:schemeClr>
                </a:solidFill>
              </a:rPr>
              <a:t>Drops</a:t>
            </a:r>
            <a:r>
              <a:rPr lang="en-US" sz="2800" dirty="0"/>
              <a:t>:</a:t>
            </a:r>
          </a:p>
          <a:p>
            <a:pPr lvl="1"/>
            <a:r>
              <a:rPr lang="en-US" sz="2400" dirty="0"/>
              <a:t>Define: Drops are small amounts of liquid that fall in a round shape. </a:t>
            </a:r>
          </a:p>
          <a:p>
            <a:pPr lvl="1"/>
            <a:r>
              <a:rPr lang="en-US" sz="2400" dirty="0"/>
              <a:t>Example: There are drops of water on the plant. </a:t>
            </a:r>
          </a:p>
          <a:p>
            <a:r>
              <a:rPr lang="en-US" sz="2800" u="sng" dirty="0">
                <a:solidFill>
                  <a:schemeClr val="tx2">
                    <a:lumMod val="75000"/>
                  </a:schemeClr>
                </a:solidFill>
              </a:rPr>
              <a:t>Excite</a:t>
            </a:r>
            <a:r>
              <a:rPr lang="en-US" sz="2800" dirty="0"/>
              <a:t>:</a:t>
            </a:r>
          </a:p>
          <a:p>
            <a:pPr lvl="1"/>
            <a:r>
              <a:rPr lang="en-US" sz="2400" dirty="0"/>
              <a:t>Define: Things that excite make a person feel happy or eager. </a:t>
            </a:r>
          </a:p>
          <a:p>
            <a:pPr lvl="1"/>
            <a:r>
              <a:rPr lang="en-US" sz="2400" dirty="0"/>
              <a:t>Example: Getting to play on the playground excites me. </a:t>
            </a:r>
          </a:p>
          <a:p>
            <a:r>
              <a:rPr lang="en-US" sz="2800" u="sng" dirty="0">
                <a:solidFill>
                  <a:schemeClr val="tx2">
                    <a:lumMod val="75000"/>
                  </a:schemeClr>
                </a:solidFill>
              </a:rPr>
              <a:t>Outdoors</a:t>
            </a:r>
            <a:r>
              <a:rPr lang="en-US" sz="2800" dirty="0"/>
              <a:t>:</a:t>
            </a:r>
          </a:p>
          <a:p>
            <a:pPr lvl="1"/>
            <a:r>
              <a:rPr lang="en-US" sz="2400" dirty="0"/>
              <a:t>Define: When something is outdoors, it is outside and not inside the building. </a:t>
            </a:r>
          </a:p>
          <a:p>
            <a:pPr lvl="1"/>
            <a:r>
              <a:rPr lang="en-US" sz="2400" dirty="0"/>
              <a:t>Example: We played soccer outdoors. </a:t>
            </a:r>
          </a:p>
        </p:txBody>
      </p:sp>
    </p:spTree>
    <p:extLst>
      <p:ext uri="{BB962C8B-B14F-4D97-AF65-F5344CB8AC3E}">
        <p14:creationId xmlns:p14="http://schemas.microsoft.com/office/powerpoint/2010/main" val="2424817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FC883-CC2A-8740-8546-9DE45CBE6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Rockwell" panose="02060603020205020403" pitchFamily="18" charset="77"/>
              </a:rPr>
              <a:t>R-controlled vowels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E22B4-8CAF-5A4E-BBC6-A923545A4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letters </a:t>
            </a:r>
            <a:r>
              <a:rPr lang="en-US" sz="3200" i="1" dirty="0">
                <a:solidFill>
                  <a:schemeClr val="tx2">
                    <a:lumMod val="75000"/>
                  </a:schemeClr>
                </a:solidFill>
              </a:rPr>
              <a:t>are</a:t>
            </a:r>
            <a:r>
              <a:rPr lang="en-US" sz="3200" dirty="0"/>
              <a:t>, </a:t>
            </a:r>
            <a:r>
              <a:rPr lang="en-US" sz="3200" i="1" dirty="0">
                <a:solidFill>
                  <a:schemeClr val="tx2">
                    <a:lumMod val="75000"/>
                  </a:schemeClr>
                </a:solidFill>
              </a:rPr>
              <a:t>air</a:t>
            </a:r>
            <a:r>
              <a:rPr lang="en-US" sz="3200" dirty="0"/>
              <a:t>, </a:t>
            </a:r>
            <a:r>
              <a:rPr lang="en-US" sz="3200" i="1" dirty="0">
                <a:solidFill>
                  <a:schemeClr val="tx2">
                    <a:lumMod val="75000"/>
                  </a:schemeClr>
                </a:solidFill>
              </a:rPr>
              <a:t>ear</a:t>
            </a:r>
            <a:r>
              <a:rPr lang="en-US" sz="3200" dirty="0"/>
              <a:t>, and </a:t>
            </a:r>
            <a:r>
              <a:rPr lang="en-US" sz="3200" i="1" dirty="0">
                <a:solidFill>
                  <a:schemeClr val="tx2">
                    <a:lumMod val="75000"/>
                  </a:schemeClr>
                </a:solidFill>
              </a:rPr>
              <a:t>ere</a:t>
            </a:r>
            <a:r>
              <a:rPr lang="en-US" sz="3200" dirty="0"/>
              <a:t> can stand for the vowel sound you hear in air. </a:t>
            </a:r>
          </a:p>
          <a:p>
            <a:r>
              <a:rPr lang="en-US" sz="3200" dirty="0"/>
              <a:t>Say each of the words out loud to hear the r-controlled sound:</a:t>
            </a:r>
          </a:p>
          <a:p>
            <a:pPr algn="ctr"/>
            <a:r>
              <a:rPr lang="en-US" sz="3200" dirty="0"/>
              <a:t>Care</a:t>
            </a:r>
          </a:p>
          <a:p>
            <a:pPr algn="ctr"/>
            <a:r>
              <a:rPr lang="en-US" sz="3200" dirty="0"/>
              <a:t>Chair</a:t>
            </a:r>
          </a:p>
          <a:p>
            <a:pPr algn="ctr"/>
            <a:r>
              <a:rPr lang="en-US" sz="3200" dirty="0"/>
              <a:t>Pear</a:t>
            </a:r>
          </a:p>
          <a:p>
            <a:pPr algn="ctr"/>
            <a:r>
              <a:rPr lang="en-US" sz="3200" dirty="0"/>
              <a:t>Where</a:t>
            </a:r>
          </a:p>
        </p:txBody>
      </p:sp>
    </p:spTree>
    <p:extLst>
      <p:ext uri="{BB962C8B-B14F-4D97-AF65-F5344CB8AC3E}">
        <p14:creationId xmlns:p14="http://schemas.microsoft.com/office/powerpoint/2010/main" val="1103614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0A24A-99A2-EF47-9D23-6045C5766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Rockwell" panose="02060603020205020403" pitchFamily="18" charset="77"/>
              </a:rPr>
              <a:t>Contractions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6ABD1-E31E-604D-998A-206505B33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394138"/>
            <a:ext cx="7923339" cy="6085490"/>
          </a:xfrm>
        </p:spPr>
        <p:txBody>
          <a:bodyPr>
            <a:normAutofit/>
          </a:bodyPr>
          <a:lstStyle/>
          <a:p>
            <a:r>
              <a:rPr lang="en-US" sz="3200" dirty="0"/>
              <a:t>A 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contraction</a:t>
            </a:r>
            <a:r>
              <a:rPr lang="en-US" sz="3200" dirty="0"/>
              <a:t> is a short form of two words. </a:t>
            </a:r>
          </a:p>
          <a:p>
            <a:r>
              <a:rPr lang="en-US" sz="3200" dirty="0"/>
              <a:t>An 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apostrophe</a:t>
            </a:r>
            <a:r>
              <a:rPr lang="en-US" sz="3200" dirty="0"/>
              <a:t> shows where one or more letters have been left out. </a:t>
            </a:r>
          </a:p>
          <a:p>
            <a:r>
              <a:rPr lang="en-US" sz="3200" dirty="0"/>
              <a:t>Examples:</a:t>
            </a:r>
          </a:p>
          <a:p>
            <a:pPr lvl="1"/>
            <a:r>
              <a:rPr lang="en-US" sz="2800" dirty="0"/>
              <a:t>is + not 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</a:t>
            </a:r>
            <a:r>
              <a:rPr lang="en-US" sz="2800" dirty="0">
                <a:sym typeface="Wingdings" pitchFamily="2" charset="2"/>
              </a:rPr>
              <a:t> isn’t </a:t>
            </a:r>
          </a:p>
          <a:p>
            <a:pPr lvl="1"/>
            <a:r>
              <a:rPr lang="en-US" sz="2800" dirty="0">
                <a:sym typeface="Wingdings" pitchFamily="2" charset="2"/>
              </a:rPr>
              <a:t>has + not 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</a:t>
            </a:r>
            <a:r>
              <a:rPr lang="en-US" sz="2800" dirty="0">
                <a:sym typeface="Wingdings" pitchFamily="2" charset="2"/>
              </a:rPr>
              <a:t> hasn’t</a:t>
            </a:r>
          </a:p>
          <a:p>
            <a:pPr lvl="1"/>
            <a:r>
              <a:rPr lang="en-US" sz="2800" dirty="0">
                <a:sym typeface="Wingdings" pitchFamily="2" charset="2"/>
              </a:rPr>
              <a:t>do + not 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</a:t>
            </a:r>
            <a:r>
              <a:rPr lang="en-US" sz="2800" dirty="0">
                <a:sym typeface="Wingdings" pitchFamily="2" charset="2"/>
              </a:rPr>
              <a:t> don’t</a:t>
            </a:r>
          </a:p>
          <a:p>
            <a:pPr lvl="1"/>
            <a:r>
              <a:rPr lang="en-US" sz="2800" dirty="0">
                <a:sym typeface="Wingdings" pitchFamily="2" charset="2"/>
              </a:rPr>
              <a:t>there + is 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</a:t>
            </a:r>
            <a:r>
              <a:rPr lang="en-US" sz="2800" dirty="0">
                <a:sym typeface="Wingdings" pitchFamily="2" charset="2"/>
              </a:rPr>
              <a:t> there’s</a:t>
            </a:r>
          </a:p>
          <a:p>
            <a:pPr lvl="1"/>
            <a:r>
              <a:rPr lang="en-US" sz="2800" dirty="0">
                <a:sym typeface="Wingdings" pitchFamily="2" charset="2"/>
              </a:rPr>
              <a:t>could + not 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</a:t>
            </a:r>
            <a:r>
              <a:rPr lang="en-US" sz="2800" dirty="0">
                <a:sym typeface="Wingdings" pitchFamily="2" charset="2"/>
              </a:rPr>
              <a:t> couldn’t</a:t>
            </a:r>
          </a:p>
          <a:p>
            <a:pPr lvl="1"/>
            <a:r>
              <a:rPr lang="en-US" sz="2800" dirty="0">
                <a:sym typeface="Wingdings" pitchFamily="2" charset="2"/>
              </a:rPr>
              <a:t>she + had 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</a:t>
            </a:r>
            <a:r>
              <a:rPr lang="en-US" sz="2800" dirty="0">
                <a:sym typeface="Wingdings" pitchFamily="2" charset="2"/>
              </a:rPr>
              <a:t> she’d</a:t>
            </a:r>
            <a:endParaRPr lang="en-US" sz="2800" dirty="0"/>
          </a:p>
        </p:txBody>
      </p:sp>
      <p:pic>
        <p:nvPicPr>
          <p:cNvPr id="5" name="Picture 4" descr="A drawing of a person&#10;&#10;Description automatically generated">
            <a:extLst>
              <a:ext uri="{FF2B5EF4-FFF2-40B4-BE49-F238E27FC236}">
                <a16:creationId xmlns:a16="http://schemas.microsoft.com/office/drawing/2014/main" id="{45655D17-FFA2-3C44-AF1B-751F96FDB6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400" y="3507273"/>
            <a:ext cx="3430270" cy="2634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35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6697E-9B29-584E-8663-D5F2F1DAE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latin typeface="Rockwell" panose="02060603020205020403" pitchFamily="18" charset="77"/>
              </a:rPr>
              <a:t>Genre:</a:t>
            </a:r>
            <a:br>
              <a:rPr lang="en-US" sz="4400" dirty="0">
                <a:latin typeface="Rockwell" panose="02060603020205020403" pitchFamily="18" charset="77"/>
              </a:rPr>
            </a:br>
            <a:r>
              <a:rPr lang="en-US" sz="4400" dirty="0">
                <a:latin typeface="Rockwell" panose="02060603020205020403" pitchFamily="18" charset="77"/>
              </a:rPr>
              <a:t>Poem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09BB2-84B9-7041-B8F5-DD105046B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563880"/>
            <a:ext cx="7758852" cy="57150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Poems</a:t>
            </a:r>
            <a:r>
              <a:rPr lang="en-US" sz="2800" dirty="0"/>
              <a:t> express feelings and ideas. Some poems rhyme, but some do not. 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Some features of a poem include:</a:t>
            </a:r>
          </a:p>
          <a:p>
            <a:pPr lvl="1">
              <a:lnSpc>
                <a:spcPct val="100000"/>
              </a:lnSpc>
            </a:pPr>
            <a:r>
              <a:rPr lang="en-US" sz="2800" dirty="0"/>
              <a:t>Expressing feelings and ideas</a:t>
            </a:r>
          </a:p>
          <a:p>
            <a:pPr lvl="1">
              <a:lnSpc>
                <a:spcPct val="100000"/>
              </a:lnSpc>
            </a:pPr>
            <a:r>
              <a:rPr lang="en-US" sz="2800" dirty="0"/>
              <a:t>It may rhyme</a:t>
            </a:r>
          </a:p>
          <a:p>
            <a:pPr lvl="1">
              <a:lnSpc>
                <a:spcPct val="100000"/>
              </a:lnSpc>
            </a:pPr>
            <a:r>
              <a:rPr lang="en-US" sz="2800" dirty="0"/>
              <a:t>Use figurative language such as similes</a:t>
            </a:r>
          </a:p>
          <a:p>
            <a:pPr lvl="1">
              <a:lnSpc>
                <a:spcPct val="100000"/>
              </a:lnSpc>
            </a:pPr>
            <a:r>
              <a:rPr lang="en-US" sz="2800" dirty="0"/>
              <a:t>Use describing words and sensory words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In a poem, focusing on a poet’s feelings and how they express them can help us identify the poem’s theme. 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Let’s take a look at a poem about nature!</a:t>
            </a:r>
          </a:p>
        </p:txBody>
      </p:sp>
    </p:spTree>
    <p:extLst>
      <p:ext uri="{BB962C8B-B14F-4D97-AF65-F5344CB8AC3E}">
        <p14:creationId xmlns:p14="http://schemas.microsoft.com/office/powerpoint/2010/main" val="1893754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DE0AB8-B862-104A-A4FD-A4A0ED7AD4CD}"/>
              </a:ext>
            </a:extLst>
          </p:cNvPr>
          <p:cNvSpPr/>
          <p:nvPr/>
        </p:nvSpPr>
        <p:spPr>
          <a:xfrm>
            <a:off x="5135880" y="2090172"/>
            <a:ext cx="668686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This is a poem by Dana Williams.  In the poem she describes something in nature that </a:t>
            </a:r>
            <a:r>
              <a:rPr lang="en-US" sz="2400" b="1" dirty="0"/>
              <a:t>excites </a:t>
            </a:r>
            <a:r>
              <a:rPr lang="en-US" sz="2400" dirty="0"/>
              <a:t>her.  I left out the word in the poem that tells what she is writing about.  </a:t>
            </a:r>
          </a:p>
          <a:p>
            <a:endParaRPr lang="en-US" sz="2400" dirty="0"/>
          </a:p>
          <a:p>
            <a:r>
              <a:rPr lang="en-US" sz="2400" dirty="0"/>
              <a:t>Listen as I read the poem and see if you can figure out the missing word.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905A5A-60D9-8745-8628-F64EE7735EB2}"/>
              </a:ext>
            </a:extLst>
          </p:cNvPr>
          <p:cNvSpPr/>
          <p:nvPr/>
        </p:nvSpPr>
        <p:spPr>
          <a:xfrm>
            <a:off x="0" y="6339840"/>
            <a:ext cx="12192000" cy="518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 screenshot of a cell phone&#10;&#10;Description automatically generated">
            <a:extLst>
              <a:ext uri="{FF2B5EF4-FFF2-40B4-BE49-F238E27FC236}">
                <a16:creationId xmlns:a16="http://schemas.microsoft.com/office/drawing/2014/main" id="{F865A8DE-72E8-6C41-8A2C-0D97C768A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663" y="355897"/>
            <a:ext cx="4172606" cy="5661906"/>
          </a:xfrm>
          <a:prstGeom prst="rect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690891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857C2BF-13BB-584B-A940-8B438F8378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879" y="170769"/>
            <a:ext cx="5055857" cy="6040845"/>
          </a:xfrm>
          <a:prstGeom prst="rect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50EE2FC-E5DF-B940-A71D-82E38783B62F}"/>
              </a:ext>
            </a:extLst>
          </p:cNvPr>
          <p:cNvSpPr/>
          <p:nvPr/>
        </p:nvSpPr>
        <p:spPr>
          <a:xfrm>
            <a:off x="5821767" y="474345"/>
            <a:ext cx="6096000" cy="32932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SNOW!  </a:t>
            </a:r>
          </a:p>
          <a:p>
            <a:endParaRPr lang="en-US" sz="2000" dirty="0"/>
          </a:p>
          <a:p>
            <a:r>
              <a:rPr lang="en-US" sz="2000" dirty="0"/>
              <a:t>Did you figure out the missing word?</a:t>
            </a:r>
          </a:p>
          <a:p>
            <a:endParaRPr lang="en-US" sz="2000" dirty="0"/>
          </a:p>
          <a:p>
            <a:r>
              <a:rPr lang="en-US" sz="2000" dirty="0"/>
              <a:t>What clues did you use to figure out that the author was writing about snow?</a:t>
            </a:r>
          </a:p>
          <a:p>
            <a:endParaRPr lang="en-US" sz="2000" dirty="0"/>
          </a:p>
          <a:p>
            <a:r>
              <a:rPr lang="en-US" sz="2000" dirty="0"/>
              <a:t>How does the author feel about snow?  Does she like it?</a:t>
            </a:r>
          </a:p>
          <a:p>
            <a:endParaRPr lang="en-US" sz="2000" dirty="0"/>
          </a:p>
          <a:p>
            <a:r>
              <a:rPr lang="en-US" sz="2000" dirty="0"/>
              <a:t>This poet uses a 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simile</a:t>
            </a:r>
            <a:r>
              <a:rPr lang="en-US" sz="2000" dirty="0"/>
              <a:t> in her poem.  Can you find it?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99E581-F130-214C-9EE1-C900166169D6}"/>
              </a:ext>
            </a:extLst>
          </p:cNvPr>
          <p:cNvSpPr/>
          <p:nvPr/>
        </p:nvSpPr>
        <p:spPr>
          <a:xfrm>
            <a:off x="0" y="6383655"/>
            <a:ext cx="12192000" cy="4743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picture containing room&#10;&#10;Description automatically generated">
            <a:extLst>
              <a:ext uri="{FF2B5EF4-FFF2-40B4-BE49-F238E27FC236}">
                <a16:creationId xmlns:a16="http://schemas.microsoft.com/office/drawing/2014/main" id="{6DCE7E4B-7741-9745-AB86-00DF2DF17A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9842" y="3939595"/>
            <a:ext cx="2019849" cy="2145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13521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Custom 3">
      <a:dk1>
        <a:sysClr val="windowText" lastClr="000000"/>
      </a:dk1>
      <a:lt1>
        <a:sysClr val="window" lastClr="FFFFFF"/>
      </a:lt1>
      <a:dk2>
        <a:srgbClr val="A2A3D1"/>
      </a:dk2>
      <a:lt2>
        <a:srgbClr val="7BB7EB"/>
      </a:lt2>
      <a:accent1>
        <a:srgbClr val="96C1C0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802</Words>
  <Application>Microsoft Macintosh PowerPoint</Application>
  <PresentationFormat>Widescreen</PresentationFormat>
  <Paragraphs>130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Corbel</vt:lpstr>
      <vt:lpstr>Rockwell</vt:lpstr>
      <vt:lpstr>Wingdings 2</vt:lpstr>
      <vt:lpstr>Frame</vt:lpstr>
      <vt:lpstr>Unit 4 Week 5</vt:lpstr>
      <vt:lpstr>Essential Question</vt:lpstr>
      <vt:lpstr>Spelling Words</vt:lpstr>
      <vt:lpstr>Vocabulary</vt:lpstr>
      <vt:lpstr>R-controlled vowels</vt:lpstr>
      <vt:lpstr>Contractions </vt:lpstr>
      <vt:lpstr>Genre: Poem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4 Week 5</dc:title>
  <dc:creator>Mary Hayes</dc:creator>
  <cp:lastModifiedBy>Mary Hayes</cp:lastModifiedBy>
  <cp:revision>2</cp:revision>
  <dcterms:created xsi:type="dcterms:W3CDTF">2020-04-26T20:00:02Z</dcterms:created>
  <dcterms:modified xsi:type="dcterms:W3CDTF">2020-04-26T20:07:37Z</dcterms:modified>
</cp:coreProperties>
</file>