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handoutMasterIdLst>
    <p:handoutMasterId r:id="rId18"/>
  </p:handoutMasterIdLst>
  <p:sldIdLst>
    <p:sldId id="256" r:id="rId2"/>
    <p:sldId id="292" r:id="rId3"/>
    <p:sldId id="258" r:id="rId4"/>
    <p:sldId id="293" r:id="rId5"/>
    <p:sldId id="276" r:id="rId6"/>
    <p:sldId id="291" r:id="rId7"/>
    <p:sldId id="277" r:id="rId8"/>
    <p:sldId id="294" r:id="rId9"/>
    <p:sldId id="287" r:id="rId10"/>
    <p:sldId id="288" r:id="rId11"/>
    <p:sldId id="280" r:id="rId12"/>
    <p:sldId id="295" r:id="rId13"/>
    <p:sldId id="296" r:id="rId14"/>
    <p:sldId id="290" r:id="rId15"/>
    <p:sldId id="279" r:id="rId16"/>
    <p:sldId id="297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ekton Pro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ekton Pro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ekton Pro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ekton Pro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ekton Pro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ekton Pro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ekton Pro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ekton Pro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ekton Pro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CCCC"/>
    <a:srgbClr val="FF99CC"/>
    <a:srgbClr val="5A6947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038" autoAdjust="0"/>
  </p:normalViewPr>
  <p:slideViewPr>
    <p:cSldViewPr>
      <p:cViewPr varScale="1">
        <p:scale>
          <a:sx n="83" d="100"/>
          <a:sy n="83" d="100"/>
        </p:scale>
        <p:origin x="161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027" y="1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027" y="8829675"/>
            <a:ext cx="2972421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21" tIns="45610" rIns="91221" bIns="4561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0C8FC701-ECED-4588-82FA-ABC91C1DD3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675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2283C4-67C2-47AE-91E5-EB906CD2C1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FE6121-A7E7-45FF-A37D-48A889747A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BF5AB2-0E99-437B-94D8-6A335BA06FE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F4C23-86D8-4703-AFFD-2E19BF29D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06864E-E0B5-4E7E-9C44-C7D2AF5266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7AE63-D3D7-40D4-B997-966CD6F60C1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7CFAEC-ED32-4CBF-83E4-3E70F3A4E37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13D9B2-E4E1-4037-82BC-C033FC62671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5C2AD5-D7DA-47A9-9F94-72143374AE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84AA96-05A7-4458-815B-44E2EBC1173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518472-A5AD-4032-BFB3-9A2F657821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120077-74F7-47A3-98C3-E33E5F90AA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785F9D-F856-4B3A-A4D5-CB618ECEF9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.wmf"/><Relationship Id="rId4" Type="http://schemas.openxmlformats.org/officeDocument/2006/relationships/image" Target="../media/image1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9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1.wmf"/><Relationship Id="rId4" Type="http://schemas.openxmlformats.org/officeDocument/2006/relationships/image" Target="../media/image2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3.bin"/><Relationship Id="rId5" Type="http://schemas.openxmlformats.org/officeDocument/2006/relationships/image" Target="../media/image1.wmf"/><Relationship Id="rId4" Type="http://schemas.openxmlformats.org/officeDocument/2006/relationships/image" Target="../media/image2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5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0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.wmf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wmf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.wmf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image" Target="../media/image1.wmf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3.bin"/><Relationship Id="rId9" Type="http://schemas.openxmlformats.org/officeDocument/2006/relationships/image" Target="../media/image1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262419"/>
            <a:ext cx="8062912" cy="1470025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US" sz="4000" dirty="0" smtClean="0">
                <a:solidFill>
                  <a:srgbClr val="3333FF"/>
                </a:solidFill>
              </a:rPr>
              <a:t/>
            </a:r>
            <a:br>
              <a:rPr lang="en-US" sz="4000" dirty="0" smtClean="0">
                <a:solidFill>
                  <a:srgbClr val="3333FF"/>
                </a:solidFill>
              </a:rPr>
            </a:br>
            <a:r>
              <a:rPr lang="en-US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4.5 </a:t>
            </a:r>
            <a:r>
              <a:rPr lang="en-US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&amp; </a:t>
            </a:r>
            <a:r>
              <a:rPr lang="en-US" sz="5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4.6</a:t>
            </a:r>
            <a:r>
              <a:rPr lang="en-US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/>
            </a:r>
            <a:br>
              <a:rPr lang="en-US" sz="4000" dirty="0" smtClean="0">
                <a:solidFill>
                  <a:schemeClr val="bg1"/>
                </a:solidFill>
              </a:rPr>
            </a:br>
            <a:r>
              <a:rPr lang="en-US" sz="3100" dirty="0" smtClean="0">
                <a:solidFill>
                  <a:schemeClr val="bg1"/>
                </a:solidFill>
              </a:rPr>
              <a:t/>
            </a:r>
            <a:br>
              <a:rPr lang="en-US" sz="3100" dirty="0" smtClean="0">
                <a:solidFill>
                  <a:schemeClr val="bg1"/>
                </a:solidFill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</a:rPr>
              <a:t>Factoring Polynomials</a:t>
            </a:r>
            <a:br>
              <a:rPr lang="en-US" sz="4000" b="1" dirty="0" smtClean="0">
                <a:solidFill>
                  <a:schemeClr val="bg1"/>
                </a:solidFill>
                <a:effectLst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</a:rPr>
              <a:t>&amp; Solving by Factoring</a:t>
            </a:r>
          </a:p>
        </p:txBody>
      </p:sp>
      <p:pic>
        <p:nvPicPr>
          <p:cNvPr id="12292" name="Picture 4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 rot="21021520">
            <a:off x="4225020" y="2308622"/>
            <a:ext cx="4410710" cy="2598174"/>
          </a:xfrm>
          <a:prstGeom prst="roundRect">
            <a:avLst>
              <a:gd name="adj" fmla="val 0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TextBox 1"/>
          <p:cNvSpPr txBox="1"/>
          <p:nvPr/>
        </p:nvSpPr>
        <p:spPr>
          <a:xfrm>
            <a:off x="685800" y="4572000"/>
            <a:ext cx="7391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solidFill>
                  <a:schemeClr val="accent1">
                    <a:lumMod val="75000"/>
                  </a:schemeClr>
                </a:solidFill>
              </a:rPr>
              <a:t>Learning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find common and binomial factors of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special quadratic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factor cubic expressions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solve quadratic equations by factoring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" y="1066800"/>
            <a:ext cx="595195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8 – Perfect Square Trinomials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7170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548241246"/>
              </p:ext>
            </p:extLst>
          </p:nvPr>
        </p:nvGraphicFramePr>
        <p:xfrm>
          <a:off x="152400" y="1905000"/>
          <a:ext cx="3357563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4" name="Equation" r:id="rId3" imgW="1104840" imgH="203040" progId="Equation.DSMT4">
                  <p:embed/>
                </p:oleObj>
              </mc:Choice>
              <mc:Fallback>
                <p:oleObj name="Equation" r:id="rId3" imgW="110484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905000"/>
                        <a:ext cx="3357563" cy="617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176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654050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2969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945141"/>
              </p:ext>
            </p:extLst>
          </p:nvPr>
        </p:nvGraphicFramePr>
        <p:xfrm>
          <a:off x="4794250" y="1905000"/>
          <a:ext cx="3670300" cy="61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5" name="Equation" r:id="rId6" imgW="1206360" imgH="203040" progId="Equation.DSMT4">
                  <p:embed/>
                </p:oleObj>
              </mc:Choice>
              <mc:Fallback>
                <p:oleObj name="Equation" r:id="rId6" imgW="120636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4250" y="1905000"/>
                        <a:ext cx="3670300" cy="61753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57200" y="1007975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9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8874878"/>
              </p:ext>
            </p:extLst>
          </p:nvPr>
        </p:nvGraphicFramePr>
        <p:xfrm>
          <a:off x="533400" y="1619250"/>
          <a:ext cx="2517775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0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619250"/>
                        <a:ext cx="2517775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016240"/>
              </p:ext>
            </p:extLst>
          </p:nvPr>
        </p:nvGraphicFramePr>
        <p:xfrm>
          <a:off x="4953000" y="1752600"/>
          <a:ext cx="2847975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Equation" r:id="rId5" imgW="876240" imgH="203040" progId="Equation.DSMT4">
                  <p:embed/>
                </p:oleObj>
              </mc:Choice>
              <mc:Fallback>
                <p:oleObj name="Equation" r:id="rId5" imgW="87624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1752600"/>
                        <a:ext cx="2847975" cy="6604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3747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72831335"/>
              </p:ext>
            </p:extLst>
          </p:nvPr>
        </p:nvGraphicFramePr>
        <p:xfrm>
          <a:off x="4800600" y="2456689"/>
          <a:ext cx="3762375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Equation" r:id="rId3" imgW="1206360" imgH="203040" progId="Equation.DSMT4">
                  <p:embed/>
                </p:oleObj>
              </mc:Choice>
              <mc:Fallback>
                <p:oleObj name="Equation" r:id="rId3" imgW="1206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456689"/>
                        <a:ext cx="3762375" cy="633412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8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907669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64752"/>
            <a:ext cx="113845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10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2422442"/>
              </p:ext>
            </p:extLst>
          </p:nvPr>
        </p:nvGraphicFramePr>
        <p:xfrm>
          <a:off x="457200" y="2424112"/>
          <a:ext cx="2713038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Equation" r:id="rId6" imgW="787320" imgH="203040" progId="Equation.DSMT4">
                  <p:embed/>
                </p:oleObj>
              </mc:Choice>
              <mc:Fallback>
                <p:oleObj name="Equation" r:id="rId6" imgW="787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24112"/>
                        <a:ext cx="2713038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0809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027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762858797"/>
              </p:ext>
            </p:extLst>
          </p:nvPr>
        </p:nvGraphicFramePr>
        <p:xfrm>
          <a:off x="4800600" y="2510839"/>
          <a:ext cx="37623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2" name="Equation" r:id="rId3" imgW="1130040" imgH="203040" progId="Equation.DSMT4">
                  <p:embed/>
                </p:oleObj>
              </mc:Choice>
              <mc:Fallback>
                <p:oleObj name="Equation" r:id="rId3" imgW="11300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510839"/>
                        <a:ext cx="3762375" cy="67627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8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743752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30002"/>
            <a:ext cx="113845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11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9755563"/>
              </p:ext>
            </p:extLst>
          </p:nvPr>
        </p:nvGraphicFramePr>
        <p:xfrm>
          <a:off x="489284" y="2500312"/>
          <a:ext cx="28860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3" name="Equation" r:id="rId6" imgW="838080" imgH="203040" progId="Equation.DSMT4">
                  <p:embed/>
                </p:oleObj>
              </mc:Choice>
              <mc:Fallback>
                <p:oleObj name="Equation" r:id="rId6" imgW="838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284" y="2500312"/>
                        <a:ext cx="28860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30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34091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effectLst/>
              </a:rPr>
              <a:t>Perfect Cubes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53201"/>
              </p:ext>
            </p:extLst>
          </p:nvPr>
        </p:nvGraphicFramePr>
        <p:xfrm>
          <a:off x="304800" y="1578653"/>
          <a:ext cx="3657600" cy="5549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Equation" r:id="rId3" imgW="1841400" imgH="279360" progId="Equation.DSMT4">
                  <p:embed/>
                </p:oleObj>
              </mc:Choice>
              <mc:Fallback>
                <p:oleObj name="Equation" r:id="rId3" imgW="1841400" imgH="2793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78653"/>
                        <a:ext cx="3657600" cy="554947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371157"/>
              </p:ext>
            </p:extLst>
          </p:nvPr>
        </p:nvGraphicFramePr>
        <p:xfrm>
          <a:off x="4800600" y="1578653"/>
          <a:ext cx="3505200" cy="531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Equation" r:id="rId5" imgW="1841400" imgH="279360" progId="Equation.DSMT4">
                  <p:embed/>
                </p:oleObj>
              </mc:Choice>
              <mc:Fallback>
                <p:oleObj name="Equation" r:id="rId5" imgW="1841400" imgH="2793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578653"/>
                        <a:ext cx="3505200" cy="531771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048000" y="2667000"/>
            <a:ext cx="685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500" smtClean="0">
                <a:solidFill>
                  <a:schemeClr val="accent1"/>
                </a:solidFill>
              </a:rPr>
              <a:t>SOAP</a:t>
            </a:r>
            <a:endParaRPr lang="en-US" sz="45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57200" y="1189038"/>
            <a:ext cx="113845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12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8194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26087205"/>
              </p:ext>
            </p:extLst>
          </p:nvPr>
        </p:nvGraphicFramePr>
        <p:xfrm>
          <a:off x="6400800" y="1919287"/>
          <a:ext cx="170180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9" name="Equation" r:id="rId3" imgW="520560" imgH="228600" progId="Equation.DSMT4">
                  <p:embed/>
                </p:oleObj>
              </mc:Choice>
              <mc:Fallback>
                <p:oleObj name="Equation" r:id="rId3" imgW="5205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919287"/>
                        <a:ext cx="1701800" cy="7477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0087801"/>
              </p:ext>
            </p:extLst>
          </p:nvPr>
        </p:nvGraphicFramePr>
        <p:xfrm>
          <a:off x="387350" y="1919287"/>
          <a:ext cx="1536700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0" name="Equation" r:id="rId5" imgW="469800" imgH="203040" progId="Equation.DSMT4">
                  <p:embed/>
                </p:oleObj>
              </mc:Choice>
              <mc:Fallback>
                <p:oleObj name="Equation" r:id="rId5" imgW="46980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" y="1919287"/>
                        <a:ext cx="1536700" cy="665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9055988"/>
              </p:ext>
            </p:extLst>
          </p:nvPr>
        </p:nvGraphicFramePr>
        <p:xfrm>
          <a:off x="3276600" y="1919287"/>
          <a:ext cx="1951038" cy="66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1" name="Equation" r:id="rId7" imgW="596880" imgH="203040" progId="Equation.DSMT4">
                  <p:embed/>
                </p:oleObj>
              </mc:Choice>
              <mc:Fallback>
                <p:oleObj name="Equation" r:id="rId7" imgW="5968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19287"/>
                        <a:ext cx="1951038" cy="66516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457200" y="1162050"/>
            <a:ext cx="113845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13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218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464023700"/>
              </p:ext>
            </p:extLst>
          </p:nvPr>
        </p:nvGraphicFramePr>
        <p:xfrm>
          <a:off x="605053" y="2000250"/>
          <a:ext cx="19812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6" name="Equation" r:id="rId3" imgW="609480" imgH="228600" progId="Equation.DSMT4">
                  <p:embed/>
                </p:oleObj>
              </mc:Choice>
              <mc:Fallback>
                <p:oleObj name="Equation" r:id="rId3" imgW="6094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053" y="2000250"/>
                        <a:ext cx="1981200" cy="74295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67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229600" cy="792162"/>
          </a:xfrm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chemeClr val="bg2">
                    <a:lumMod val="60000"/>
                    <a:lumOff val="40000"/>
                  </a:schemeClr>
                </a:solidFill>
                <a:effectLst/>
              </a:rPr>
              <a:t>FACTORING Questions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>
          <a:xfrm>
            <a:off x="2095500" y="1858962"/>
            <a:ext cx="4800600" cy="4038600"/>
          </a:xfrm>
        </p:spPr>
        <p:txBody>
          <a:bodyPr>
            <a:normAutofit fontScale="85000" lnSpcReduction="20000"/>
          </a:bodyPr>
          <a:lstStyle/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solidFill>
                  <a:schemeClr val="bg1"/>
                </a:solidFill>
                <a:latin typeface="Candara" pitchFamily="34" charset="0"/>
              </a:rPr>
              <a:t>Is there a GCF other than 1?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Tx/>
              <a:buAutoNum type="arabicPeriod"/>
            </a:pPr>
            <a:r>
              <a:rPr lang="en-US" sz="3000" dirty="0" smtClean="0">
                <a:solidFill>
                  <a:schemeClr val="bg1"/>
                </a:solidFill>
                <a:latin typeface="Candara" pitchFamily="34" charset="0"/>
              </a:rPr>
              <a:t>How many terms are there?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solidFill>
                  <a:schemeClr val="bg1"/>
                </a:solidFill>
                <a:latin typeface="Candara" pitchFamily="34" charset="0"/>
              </a:rPr>
              <a:t>  4 : grouping</a:t>
            </a:r>
          </a:p>
          <a:p>
            <a:pPr marL="609600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solidFill>
                  <a:schemeClr val="bg1"/>
                </a:solidFill>
                <a:latin typeface="Candara" pitchFamily="34" charset="0"/>
              </a:rPr>
              <a:t>  3 :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  <a:tabLst>
                <a:tab pos="1255713" algn="l"/>
              </a:tabLst>
            </a:pPr>
            <a:r>
              <a:rPr lang="en-US" sz="2600" dirty="0" smtClean="0">
                <a:solidFill>
                  <a:schemeClr val="bg1"/>
                </a:solidFill>
                <a:latin typeface="Candara" pitchFamily="34" charset="0"/>
              </a:rPr>
              <a:t>     perfect square trinomial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solidFill>
                  <a:schemeClr val="bg1"/>
                </a:solidFill>
                <a:latin typeface="Candara" pitchFamily="34" charset="0"/>
              </a:rPr>
              <a:t>     x-factor </a:t>
            </a:r>
          </a:p>
          <a:p>
            <a:pPr marL="1255713" lvl="1" indent="-1444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solidFill>
                  <a:schemeClr val="bg1"/>
                </a:solidFill>
                <a:latin typeface="Candara" pitchFamily="34" charset="0"/>
              </a:rPr>
              <a:t>     guess &amp; check</a:t>
            </a:r>
          </a:p>
          <a:p>
            <a:pPr marL="630238" indent="-155575">
              <a:lnSpc>
                <a:spcPct val="90000"/>
              </a:lnSpc>
              <a:buClr>
                <a:schemeClr val="accent1"/>
              </a:buClr>
            </a:pPr>
            <a:r>
              <a:rPr lang="en-US" sz="3000" dirty="0" smtClean="0">
                <a:solidFill>
                  <a:schemeClr val="bg1"/>
                </a:solidFill>
                <a:latin typeface="Candara" pitchFamily="34" charset="0"/>
              </a:rPr>
              <a:t>  2 : 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solidFill>
                  <a:schemeClr val="bg1"/>
                </a:solidFill>
                <a:latin typeface="Candara" pitchFamily="34" charset="0"/>
              </a:rPr>
              <a:t>difference of squares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solidFill>
                  <a:schemeClr val="bg1"/>
                </a:solidFill>
                <a:latin typeface="Candara" pitchFamily="34" charset="0"/>
              </a:rPr>
              <a:t>difference of cubes</a:t>
            </a:r>
          </a:p>
          <a:p>
            <a:pPr marL="1547813" lvl="1" indent="-461963">
              <a:lnSpc>
                <a:spcPct val="90000"/>
              </a:lnSpc>
              <a:buClr>
                <a:schemeClr val="accent1"/>
              </a:buClr>
            </a:pPr>
            <a:r>
              <a:rPr lang="en-US" sz="2600" dirty="0" smtClean="0">
                <a:solidFill>
                  <a:schemeClr val="bg1"/>
                </a:solidFill>
                <a:latin typeface="Candara" pitchFamily="34" charset="0"/>
              </a:rPr>
              <a:t>sum of cubes</a:t>
            </a:r>
          </a:p>
          <a:p>
            <a:pPr marL="609600" indent="-609600" eaLnBrk="1" hangingPunct="1">
              <a:lnSpc>
                <a:spcPct val="9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en-US" sz="3000" dirty="0" smtClean="0">
                <a:solidFill>
                  <a:schemeClr val="bg1"/>
                </a:solidFill>
                <a:latin typeface="Candara" pitchFamily="34" charset="0"/>
              </a:rPr>
              <a:t>Is it fully factored?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3" name="Text Box 30"/>
          <p:cNvSpPr txBox="1">
            <a:spLocks noChangeArrowheads="1"/>
          </p:cNvSpPr>
          <p:nvPr/>
        </p:nvSpPr>
        <p:spPr bwMode="auto">
          <a:xfrm>
            <a:off x="457200" y="931862"/>
            <a:ext cx="4235455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+mj-lt"/>
              </a:rPr>
              <a:t>1 – Pull out the GCF</a:t>
            </a:r>
            <a:endParaRPr lang="en-US" sz="3400" b="1" u="sng" dirty="0">
              <a:solidFill>
                <a:schemeClr val="bg2">
                  <a:lumMod val="60000"/>
                  <a:lumOff val="40000"/>
                </a:schemeClr>
              </a:solidFill>
              <a:latin typeface="+mj-lt"/>
            </a:endParaRPr>
          </a:p>
        </p:txBody>
      </p:sp>
      <p:graphicFrame>
        <p:nvGraphicFramePr>
          <p:cNvPr id="2050" name="Object 31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645823353"/>
              </p:ext>
            </p:extLst>
          </p:nvPr>
        </p:nvGraphicFramePr>
        <p:xfrm>
          <a:off x="1905000" y="1662112"/>
          <a:ext cx="463550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6" name="Equation" r:id="rId3" imgW="1346040" imgH="203040" progId="Equation.DSMT4">
                  <p:embed/>
                </p:oleObj>
              </mc:Choice>
              <mc:Fallback>
                <p:oleObj name="Equation" r:id="rId3" imgW="1346040" imgH="203040" progId="Equation.DSMT4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1662112"/>
                        <a:ext cx="4635500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Text Box 33"/>
          <p:cNvSpPr txBox="1">
            <a:spLocks noChangeArrowheads="1"/>
          </p:cNvSpPr>
          <p:nvPr/>
        </p:nvSpPr>
        <p:spPr bwMode="auto">
          <a:xfrm>
            <a:off x="609600" y="1585912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pic>
        <p:nvPicPr>
          <p:cNvPr id="2056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1052512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6206573"/>
              </p:ext>
            </p:extLst>
          </p:nvPr>
        </p:nvGraphicFramePr>
        <p:xfrm>
          <a:off x="1828800" y="4252912"/>
          <a:ext cx="40068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7" name="Equation" r:id="rId6" imgW="1307880" imgH="228600" progId="Equation.DSMT4">
                  <p:embed/>
                </p:oleObj>
              </mc:Choice>
              <mc:Fallback>
                <p:oleObj name="Equation" r:id="rId6" imgW="130788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4252912"/>
                        <a:ext cx="4006850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9503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3138855044"/>
              </p:ext>
            </p:extLst>
          </p:nvPr>
        </p:nvGraphicFramePr>
        <p:xfrm>
          <a:off x="5730875" y="2358439"/>
          <a:ext cx="190182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0" name="Equation" r:id="rId3" imgW="571320" imgH="203040" progId="Equation.DSMT4">
                  <p:embed/>
                </p:oleObj>
              </mc:Choice>
              <mc:Fallback>
                <p:oleObj name="Equation" r:id="rId3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2358439"/>
                        <a:ext cx="1901825" cy="676275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8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81787" y="574673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577602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2</a:t>
            </a: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6410290"/>
              </p:ext>
            </p:extLst>
          </p:nvPr>
        </p:nvGraphicFramePr>
        <p:xfrm>
          <a:off x="457200" y="2347912"/>
          <a:ext cx="33686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51" name="Equation" r:id="rId6" imgW="977760" imgH="203040" progId="Equation.DSMT4">
                  <p:embed/>
                </p:oleObj>
              </mc:Choice>
              <mc:Fallback>
                <p:oleObj name="Equation" r:id="rId6" imgW="977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347912"/>
                        <a:ext cx="33686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420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036605"/>
            <a:ext cx="454662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3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  Factor by Grouping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489108021"/>
              </p:ext>
            </p:extLst>
          </p:nvPr>
        </p:nvGraphicFramePr>
        <p:xfrm>
          <a:off x="304800" y="2266687"/>
          <a:ext cx="37623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3" imgW="1091880" imgH="203040" progId="Equation.DSMT4">
                  <p:embed/>
                </p:oleObj>
              </mc:Choice>
              <mc:Fallback>
                <p:oleObj name="Equation" r:id="rId3" imgW="109188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66687"/>
                        <a:ext cx="3762375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609600" y="1690655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pic>
        <p:nvPicPr>
          <p:cNvPr id="5128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677631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752519"/>
              </p:ext>
            </p:extLst>
          </p:nvPr>
        </p:nvGraphicFramePr>
        <p:xfrm>
          <a:off x="4800600" y="2271712"/>
          <a:ext cx="37623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6" imgW="1091880" imgH="203040" progId="Equation.DSMT4">
                  <p:embed/>
                </p:oleObj>
              </mc:Choice>
              <mc:Fallback>
                <p:oleObj name="Equation" r:id="rId6" imgW="10918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271712"/>
                        <a:ext cx="3762375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457200" y="1017644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4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4098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361745623"/>
              </p:ext>
            </p:extLst>
          </p:nvPr>
        </p:nvGraphicFramePr>
        <p:xfrm>
          <a:off x="432437" y="2195512"/>
          <a:ext cx="25812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8" name="Equation" r:id="rId3" imgW="749160" imgH="203040" progId="Equation.DSMT4">
                  <p:embed/>
                </p:oleObj>
              </mc:Choice>
              <mc:Fallback>
                <p:oleObj name="Equation" r:id="rId3" imgW="74916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7" y="2195512"/>
                        <a:ext cx="2581275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482601" y="1676399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pic>
        <p:nvPicPr>
          <p:cNvPr id="4104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1062094"/>
            <a:ext cx="2263775" cy="1333500"/>
          </a:xfrm>
          <a:prstGeom prst="rect">
            <a:avLst/>
          </a:prstGeom>
          <a:noFill/>
        </p:spPr>
      </p:pic>
      <p:graphicFrame>
        <p:nvGraphicFramePr>
          <p:cNvPr id="307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8139202"/>
              </p:ext>
            </p:extLst>
          </p:nvPr>
        </p:nvGraphicFramePr>
        <p:xfrm>
          <a:off x="4572000" y="2192163"/>
          <a:ext cx="28432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9" name="Equation" r:id="rId6" imgW="825480" imgH="203040" progId="Equation.DSMT4">
                  <p:embed/>
                </p:oleObj>
              </mc:Choice>
              <mc:Fallback>
                <p:oleObj name="Equation" r:id="rId6" imgW="8254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192163"/>
                        <a:ext cx="2843213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457200" y="1077517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5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6146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594499126"/>
              </p:ext>
            </p:extLst>
          </p:nvPr>
        </p:nvGraphicFramePr>
        <p:xfrm>
          <a:off x="381000" y="2347912"/>
          <a:ext cx="2373313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2" name="Equation" r:id="rId3" imgW="774360" imgH="228600" progId="Equation.DSMT4">
                  <p:embed/>
                </p:oleObj>
              </mc:Choice>
              <mc:Fallback>
                <p:oleObj name="Equation" r:id="rId3" imgW="774360" imgH="228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347912"/>
                        <a:ext cx="2373313" cy="700088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381000" y="1669654"/>
            <a:ext cx="2514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solidFill>
                  <a:schemeClr val="bg1"/>
                </a:solidFill>
                <a:latin typeface="+mn-lt"/>
              </a:rPr>
              <a:t>Factor</a:t>
            </a:r>
          </a:p>
        </p:txBody>
      </p:sp>
      <p:pic>
        <p:nvPicPr>
          <p:cNvPr id="6152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718543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4862639"/>
              </p:ext>
            </p:extLst>
          </p:nvPr>
        </p:nvGraphicFramePr>
        <p:xfrm>
          <a:off x="4419600" y="2347912"/>
          <a:ext cx="272415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3" name="Equation" r:id="rId6" imgW="888840" imgH="203040" progId="Equation.DSMT4">
                  <p:embed/>
                </p:oleObj>
              </mc:Choice>
              <mc:Fallback>
                <p:oleObj name="Equation" r:id="rId6" imgW="88884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347912"/>
                        <a:ext cx="2724150" cy="62230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57200" y="1102726"/>
            <a:ext cx="3459473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Solve by Factoring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5122" name="Object 5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005857176"/>
              </p:ext>
            </p:extLst>
          </p:nvPr>
        </p:nvGraphicFramePr>
        <p:xfrm>
          <a:off x="4889500" y="2499726"/>
          <a:ext cx="29749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4" name="Equation" r:id="rId3" imgW="863280" imgH="203040" progId="Equation.DSMT4">
                  <p:embed/>
                </p:oleObj>
              </mc:Choice>
              <mc:Fallback>
                <p:oleObj name="Equation" r:id="rId3" imgW="863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0" y="2499726"/>
                        <a:ext cx="29749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8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05600" y="743752"/>
            <a:ext cx="2263775" cy="1333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57200" y="1730002"/>
            <a:ext cx="917239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6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graphicFrame>
        <p:nvGraphicFramePr>
          <p:cNvPr id="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4755218"/>
              </p:ext>
            </p:extLst>
          </p:nvPr>
        </p:nvGraphicFramePr>
        <p:xfrm>
          <a:off x="469232" y="2500312"/>
          <a:ext cx="2886075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75" name="Equation" r:id="rId6" imgW="838080" imgH="203040" progId="Equation.DSMT4">
                  <p:embed/>
                </p:oleObj>
              </mc:Choice>
              <mc:Fallback>
                <p:oleObj name="Equation" r:id="rId6" imgW="838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9232" y="2500312"/>
                        <a:ext cx="2886075" cy="700088"/>
                      </a:xfrm>
                      <a:prstGeom prst="rect">
                        <a:avLst/>
                      </a:prstGeom>
                      <a:solidFill>
                        <a:srgbClr val="FFCCCC"/>
                      </a:solidFill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1583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457200" y="1343025"/>
            <a:ext cx="499066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400" b="1" u="sng" dirty="0">
                <a:solidFill>
                  <a:schemeClr val="accent1"/>
                </a:solidFill>
                <a:latin typeface="+mj-lt"/>
              </a:rPr>
              <a:t>Ex </a:t>
            </a:r>
            <a:r>
              <a:rPr lang="en-US" sz="3400" b="1" u="sng" dirty="0" smtClean="0">
                <a:solidFill>
                  <a:schemeClr val="accent1"/>
                </a:solidFill>
                <a:latin typeface="+mj-lt"/>
              </a:rPr>
              <a:t>7  Difference of Squares</a:t>
            </a:r>
            <a:endParaRPr lang="en-US" sz="3400" b="1" u="sng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7176" name="Picture 8" descr="C:\Documents and Settings\nelsons2\Local Settings\Temporary Internet Files\Content.IE5\M6GPZZ00\MC900441888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9000" y="1235075"/>
            <a:ext cx="1577975" cy="92952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535570"/>
              </p:ext>
            </p:extLst>
          </p:nvPr>
        </p:nvGraphicFramePr>
        <p:xfrm>
          <a:off x="533400" y="2454275"/>
          <a:ext cx="1377950" cy="5958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3" name="Equation" r:id="rId4" imgW="469800" imgH="203040" progId="Equation.DSMT4">
                  <p:embed/>
                </p:oleObj>
              </mc:Choice>
              <mc:Fallback>
                <p:oleObj name="Equation" r:id="rId4" imgW="469800" imgH="20304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454275"/>
                        <a:ext cx="1377950" cy="595870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5391413"/>
              </p:ext>
            </p:extLst>
          </p:nvPr>
        </p:nvGraphicFramePr>
        <p:xfrm>
          <a:off x="3505200" y="2454275"/>
          <a:ext cx="1638300" cy="595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4" name="Equation" r:id="rId6" imgW="558720" imgH="203040" progId="Equation.DSMT4">
                  <p:embed/>
                </p:oleObj>
              </mc:Choice>
              <mc:Fallback>
                <p:oleObj name="Equation" r:id="rId6" imgW="558720" imgH="2030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454275"/>
                        <a:ext cx="1638300" cy="595313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386311"/>
              </p:ext>
            </p:extLst>
          </p:nvPr>
        </p:nvGraphicFramePr>
        <p:xfrm>
          <a:off x="6858000" y="2454275"/>
          <a:ext cx="141446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5" name="Equation" r:id="rId8" imgW="482400" imgH="228600" progId="Equation.DSMT4">
                  <p:embed/>
                </p:oleObj>
              </mc:Choice>
              <mc:Fallback>
                <p:oleObj name="Equation" r:id="rId8" imgW="482400" imgH="2286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454275"/>
                        <a:ext cx="1414462" cy="6699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1694</TotalTime>
  <Words>132</Words>
  <Application>Microsoft Office PowerPoint</Application>
  <PresentationFormat>On-screen Show (4:3)</PresentationFormat>
  <Paragraphs>42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Candara</vt:lpstr>
      <vt:lpstr>Tekton Pro</vt:lpstr>
      <vt:lpstr>Office Theme</vt:lpstr>
      <vt:lpstr>Equation</vt:lpstr>
      <vt:lpstr> 4.5 &amp; 4.6    Factoring Polynomials &amp; Solving by Factoring</vt:lpstr>
      <vt:lpstr>FACTORING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Perfect Cubes</vt:lpstr>
      <vt:lpstr>PowerPoint Presentation</vt:lpstr>
      <vt:lpstr>PowerPoint Presentation</vt:lpstr>
    </vt:vector>
  </TitlesOfParts>
  <Company>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November 8,2005 Section 5.4  Factors</dc:title>
  <dc:creator>Leon High School</dc:creator>
  <cp:lastModifiedBy>Stewart, Melissa</cp:lastModifiedBy>
  <cp:revision>67</cp:revision>
  <cp:lastPrinted>2016-10-21T15:04:09Z</cp:lastPrinted>
  <dcterms:created xsi:type="dcterms:W3CDTF">2005-11-07T20:15:10Z</dcterms:created>
  <dcterms:modified xsi:type="dcterms:W3CDTF">2017-10-09T19:21:57Z</dcterms:modified>
</cp:coreProperties>
</file>