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handoutMasterIdLst>
    <p:handoutMasterId r:id="rId45"/>
  </p:handoutMasterIdLst>
  <p:sldIdLst>
    <p:sldId id="318" r:id="rId2"/>
    <p:sldId id="319" r:id="rId3"/>
    <p:sldId id="320" r:id="rId4"/>
    <p:sldId id="321" r:id="rId5"/>
    <p:sldId id="322" r:id="rId6"/>
    <p:sldId id="323" r:id="rId7"/>
    <p:sldId id="324" r:id="rId8"/>
    <p:sldId id="325" r:id="rId9"/>
    <p:sldId id="326" r:id="rId10"/>
    <p:sldId id="327" r:id="rId11"/>
    <p:sldId id="328" r:id="rId12"/>
    <p:sldId id="329" r:id="rId13"/>
    <p:sldId id="330" r:id="rId14"/>
    <p:sldId id="331" r:id="rId15"/>
    <p:sldId id="332" r:id="rId16"/>
    <p:sldId id="333" r:id="rId17"/>
    <p:sldId id="334" r:id="rId18"/>
    <p:sldId id="335" r:id="rId19"/>
    <p:sldId id="336" r:id="rId20"/>
    <p:sldId id="337" r:id="rId21"/>
    <p:sldId id="338" r:id="rId22"/>
    <p:sldId id="339" r:id="rId23"/>
    <p:sldId id="340" r:id="rId24"/>
    <p:sldId id="341" r:id="rId25"/>
    <p:sldId id="342" r:id="rId26"/>
    <p:sldId id="344" r:id="rId27"/>
    <p:sldId id="360" r:id="rId28"/>
    <p:sldId id="345" r:id="rId29"/>
    <p:sldId id="346" r:id="rId30"/>
    <p:sldId id="347" r:id="rId31"/>
    <p:sldId id="348" r:id="rId32"/>
    <p:sldId id="349" r:id="rId33"/>
    <p:sldId id="350" r:id="rId34"/>
    <p:sldId id="351" r:id="rId35"/>
    <p:sldId id="352" r:id="rId36"/>
    <p:sldId id="353" r:id="rId37"/>
    <p:sldId id="354" r:id="rId38"/>
    <p:sldId id="355" r:id="rId39"/>
    <p:sldId id="356" r:id="rId40"/>
    <p:sldId id="357" r:id="rId41"/>
    <p:sldId id="358" r:id="rId42"/>
    <p:sldId id="359" r:id="rId43"/>
  </p:sldIdLst>
  <p:sldSz cx="12188825" cy="6858000"/>
  <p:notesSz cx="6858000" cy="9144000"/>
  <p:custDataLst>
    <p:tags r:id="rId4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4030">
          <p15:clr>
            <a:srgbClr val="A4A3A4"/>
          </p15:clr>
        </p15:guide>
        <p15:guide id="3" orient="horz" pos="1152">
          <p15:clr>
            <a:srgbClr val="A4A3A4"/>
          </p15:clr>
        </p15:guide>
        <p15:guide id="4" orient="horz" pos="1018">
          <p15:clr>
            <a:srgbClr val="A4A3A4"/>
          </p15:clr>
        </p15:guide>
        <p15:guide id="5" orient="horz" pos="3886">
          <p15:clr>
            <a:srgbClr val="A4A3A4"/>
          </p15:clr>
        </p15:guide>
        <p15:guide id="6" orient="horz" pos="2928">
          <p15:clr>
            <a:srgbClr val="A4A3A4"/>
          </p15:clr>
        </p15:guide>
        <p15:guide id="7" orient="horz" pos="3072">
          <p15:clr>
            <a:srgbClr val="A4A3A4"/>
          </p15:clr>
        </p15:guide>
        <p15:guide id="8" orient="horz" pos="407">
          <p15:clr>
            <a:srgbClr val="A4A3A4"/>
          </p15:clr>
        </p15:guide>
        <p15:guide id="9" pos="3839">
          <p15:clr>
            <a:srgbClr val="A4A3A4"/>
          </p15:clr>
        </p15:guide>
        <p15:guide id="10" pos="959">
          <p15:clr>
            <a:srgbClr val="A4A3A4"/>
          </p15:clr>
        </p15:guide>
        <p15:guide id="11" pos="7151">
          <p15:clr>
            <a:srgbClr val="A4A3A4"/>
          </p15:clr>
        </p15:guide>
        <p15:guide id="12" pos="671">
          <p15:clr>
            <a:srgbClr val="A4A3A4"/>
          </p15:clr>
        </p15:guide>
        <p15:guide id="13" pos="4991">
          <p15:clr>
            <a:srgbClr val="A4A3A4"/>
          </p15:clr>
        </p15:guide>
        <p15:guide id="14" pos="7007">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28282"/>
    <a:srgbClr val="6E90FE"/>
    <a:srgbClr val="8086FC"/>
    <a:srgbClr val="6D6DFB"/>
    <a:srgbClr val="4E78F0"/>
    <a:srgbClr val="F0932C"/>
    <a:srgbClr val="92C610"/>
    <a:srgbClr val="9FD812"/>
    <a:srgbClr val="E05F2C"/>
    <a:srgbClr val="0ABEB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9CF1AB2-1976-4502-BF36-3FF5EA218861}">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29" autoAdjust="0"/>
  </p:normalViewPr>
  <p:slideViewPr>
    <p:cSldViewPr showGuides="1">
      <p:cViewPr varScale="1">
        <p:scale>
          <a:sx n="89" d="100"/>
          <a:sy n="89" d="100"/>
        </p:scale>
        <p:origin x="618" y="78"/>
      </p:cViewPr>
      <p:guideLst>
        <p:guide orient="horz" pos="2160"/>
        <p:guide orient="horz" pos="4030"/>
        <p:guide orient="horz" pos="1152"/>
        <p:guide orient="horz" pos="1018"/>
        <p:guide orient="horz" pos="3886"/>
        <p:guide orient="horz" pos="2928"/>
        <p:guide orient="horz" pos="3072"/>
        <p:guide orient="horz" pos="407"/>
        <p:guide pos="3839"/>
        <p:guide pos="959"/>
        <p:guide pos="7151"/>
        <p:guide pos="671"/>
        <p:guide pos="4991"/>
        <p:guide pos="7007"/>
      </p:guideLst>
    </p:cSldViewPr>
  </p:slideViewPr>
  <p:outlineViewPr>
    <p:cViewPr>
      <p:scale>
        <a:sx n="33" d="100"/>
        <a:sy n="33" d="100"/>
      </p:scale>
      <p:origin x="0" y="0"/>
    </p:cViewPr>
  </p:outlineViewPr>
  <p:notesTextViewPr>
    <p:cViewPr>
      <p:scale>
        <a:sx n="1" d="1"/>
        <a:sy n="1" d="1"/>
      </p:scale>
      <p:origin x="0" y="0"/>
    </p:cViewPr>
  </p:notesTextViewPr>
  <p:notesViewPr>
    <p:cSldViewPr showGuides="1">
      <p:cViewPr varScale="1">
        <p:scale>
          <a:sx n="66" d="100"/>
          <a:sy n="66" d="100"/>
        </p:scale>
        <p:origin x="2850" y="9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gs" Target="tags/tag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669AFDC-7658-4951-B0FF-52DFF2A93C0A}" type="datetimeFigureOut">
              <a:rPr lang="en-US" smtClean="0"/>
              <a:t>11/18/2025</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F8ED99B-9732-49FC-9C16-B56FEB1B1092}" type="slidenum">
              <a:rPr lang="en-US" smtClean="0"/>
              <a:t>‹#›</a:t>
            </a:fld>
            <a:endParaRPr lang="en-US"/>
          </a:p>
        </p:txBody>
      </p:sp>
    </p:spTree>
    <p:extLst>
      <p:ext uri="{BB962C8B-B14F-4D97-AF65-F5344CB8AC3E}">
        <p14:creationId xmlns:p14="http://schemas.microsoft.com/office/powerpoint/2010/main" val="13146626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ABD2D7A-D230-4F91-BD59-0A39C2703BA8}" type="datetimeFigureOut">
              <a:rPr lang="en-US" smtClean="0"/>
              <a:t>11/18/2025</a:t>
            </a:fld>
            <a:endParaRPr lang="en-US"/>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93199CD-3E1B-4AE6-990F-76F925F5EA9F}" type="slidenum">
              <a:rPr lang="en-US" smtClean="0"/>
              <a:t>‹#›</a:t>
            </a:fld>
            <a:endParaRPr lang="en-US"/>
          </a:p>
        </p:txBody>
      </p:sp>
    </p:spTree>
    <p:extLst>
      <p:ext uri="{BB962C8B-B14F-4D97-AF65-F5344CB8AC3E}">
        <p14:creationId xmlns:p14="http://schemas.microsoft.com/office/powerpoint/2010/main" val="42765798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0824" y="1600200"/>
            <a:ext cx="5945188" cy="3048000"/>
          </a:xfrm>
        </p:spPr>
        <p:txBody>
          <a:bodyPr anchor="b">
            <a:normAutofit/>
          </a:bodyPr>
          <a:lstStyle>
            <a:lvl1pPr>
              <a:lnSpc>
                <a:spcPct val="80000"/>
              </a:lnSpc>
              <a:defRPr sz="6600">
                <a:solidFill>
                  <a:schemeClr val="tx1"/>
                </a:solidFill>
              </a:defRPr>
            </a:lvl1pPr>
          </a:lstStyle>
          <a:p>
            <a:r>
              <a:rPr lang="en-US"/>
              <a:t>Click to edit Master title style</a:t>
            </a:r>
            <a:endParaRPr/>
          </a:p>
        </p:txBody>
      </p:sp>
      <p:sp>
        <p:nvSpPr>
          <p:cNvPr id="3" name="Subtitle 2"/>
          <p:cNvSpPr>
            <a:spLocks noGrp="1"/>
          </p:cNvSpPr>
          <p:nvPr>
            <p:ph type="subTitle" idx="1" hasCustomPrompt="1"/>
          </p:nvPr>
        </p:nvSpPr>
        <p:spPr>
          <a:xfrm>
            <a:off x="1520825" y="4898572"/>
            <a:ext cx="5945187" cy="1270453"/>
          </a:xfrm>
        </p:spPr>
        <p:txBody>
          <a:bodyPr>
            <a:noAutofit/>
          </a:bodyPr>
          <a:lstStyle>
            <a:lvl1pPr marL="0" indent="0" algn="l">
              <a:spcBef>
                <a:spcPts val="0"/>
              </a:spcBef>
              <a:buNone/>
              <a:defRPr sz="2800" cap="none" baseline="0">
                <a:solidFill>
                  <a:schemeClr val="accent1">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E</a:t>
            </a:r>
            <a:r>
              <a:rPr dirty="0"/>
              <a:t>dit Master subtitle style</a:t>
            </a:r>
          </a:p>
        </p:txBody>
      </p:sp>
      <p:cxnSp>
        <p:nvCxnSpPr>
          <p:cNvPr id="6" name="Straight Connector 5"/>
          <p:cNvCxnSpPr/>
          <p:nvPr/>
        </p:nvCxnSpPr>
        <p:spPr>
          <a:xfrm>
            <a:off x="1658936" y="4782971"/>
            <a:ext cx="5654676" cy="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grpSp>
        <p:nvGrpSpPr>
          <p:cNvPr id="5" name="Group 4"/>
          <p:cNvGrpSpPr/>
          <p:nvPr userDrawn="1"/>
        </p:nvGrpSpPr>
        <p:grpSpPr>
          <a:xfrm>
            <a:off x="7923213" y="0"/>
            <a:ext cx="4265612" cy="6858000"/>
            <a:chOff x="7923213" y="0"/>
            <a:chExt cx="4265612" cy="685800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7923213" y="0"/>
              <a:ext cx="4265612" cy="6858000"/>
            </a:xfrm>
            <a:prstGeom prst="rect">
              <a:avLst/>
            </a:prstGeom>
          </p:spPr>
        </p:pic>
        <p:sp>
          <p:nvSpPr>
            <p:cNvPr id="13" name="Rectangle 12"/>
            <p:cNvSpPr/>
            <p:nvPr/>
          </p:nvSpPr>
          <p:spPr>
            <a:xfrm>
              <a:off x="7923213" y="0"/>
              <a:ext cx="1065213" cy="6858000"/>
            </a:xfrm>
            <a:prstGeom prst="rect">
              <a:avLst/>
            </a:prstGeom>
            <a:gradFill flip="none" rotWithShape="1">
              <a:gsLst>
                <a:gs pos="75000">
                  <a:schemeClr val="tx2">
                    <a:alpha val="0"/>
                  </a:schemeClr>
                </a:gs>
                <a:gs pos="100000">
                  <a:schemeClr val="tx2">
                    <a:alpha val="2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Tree>
    <p:extLst>
      <p:ext uri="{BB962C8B-B14F-4D97-AF65-F5344CB8AC3E}">
        <p14:creationId xmlns:p14="http://schemas.microsoft.com/office/powerpoint/2010/main" val="94999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lumMod val="50000"/>
                  </a:schemeClr>
                </a:solidFill>
              </a:defRPr>
            </a:lvl1p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03F41C87-7AD9-4845-A077-840E4A0F3F06}" type="datetimeFigureOut">
              <a:rPr lang="en-US"/>
              <a:t>11/18/2025</a:t>
            </a:fld>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460095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23412" y="646112"/>
            <a:ext cx="1828801" cy="5522913"/>
          </a:xfrm>
        </p:spPr>
        <p:txBody>
          <a:bodyPr vert="eaVert"/>
          <a:lstStyle>
            <a:lvl1pPr>
              <a:defRPr>
                <a:solidFill>
                  <a:schemeClr val="accent1">
                    <a:lumMod val="50000"/>
                  </a:schemeClr>
                </a:solidFill>
              </a:defRPr>
            </a:lvl1pPr>
          </a:lstStyle>
          <a:p>
            <a:r>
              <a:rPr lang="en-US"/>
              <a:t>Click to edit Master title style</a:t>
            </a:r>
            <a:endParaRPr/>
          </a:p>
        </p:txBody>
      </p:sp>
      <p:sp>
        <p:nvSpPr>
          <p:cNvPr id="3" name="Vertical Text Placeholder 2"/>
          <p:cNvSpPr>
            <a:spLocks noGrp="1"/>
          </p:cNvSpPr>
          <p:nvPr>
            <p:ph type="body" orient="vert" idx="1"/>
          </p:nvPr>
        </p:nvSpPr>
        <p:spPr>
          <a:xfrm>
            <a:off x="1522412" y="646112"/>
            <a:ext cx="7620000" cy="55229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03F41C87-7AD9-4845-A077-840E4A0F3F06}" type="datetimeFigureOut">
              <a:rPr lang="en-US"/>
              <a:t>11/18/2025</a:t>
            </a:fld>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cxnSp>
        <p:nvCxnSpPr>
          <p:cNvPr id="7" name="Straight Connector 6"/>
          <p:cNvCxnSpPr/>
          <p:nvPr/>
        </p:nvCxnSpPr>
        <p:spPr>
          <a:xfrm>
            <a:off x="9371012" y="762000"/>
            <a:ext cx="0" cy="533400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79035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lumMod val="50000"/>
                  </a:schemeClr>
                </a:solidFill>
              </a:defRPr>
            </a:lvl1pPr>
          </a:lstStyle>
          <a:p>
            <a:r>
              <a:rPr lang="en-US"/>
              <a:t>Click to edit Master title style</a:t>
            </a:r>
            <a:endParaRPr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03F41C87-7AD9-4845-A077-840E4A0F3F06}" type="datetimeFigureOut">
              <a:rPr lang="en-US"/>
              <a:t>11/18/2025</a:t>
            </a:fld>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cxnSp>
        <p:nvCxnSpPr>
          <p:cNvPr id="7" name="Straight Connector 6"/>
          <p:cNvCxnSpPr/>
          <p:nvPr/>
        </p:nvCxnSpPr>
        <p:spPr>
          <a:xfrm>
            <a:off x="1658936" y="1709058"/>
            <a:ext cx="9617076" cy="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38254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522410" y="2237096"/>
            <a:ext cx="8229601" cy="2411103"/>
          </a:xfrm>
        </p:spPr>
        <p:txBody>
          <a:bodyPr anchor="b">
            <a:normAutofit/>
          </a:bodyPr>
          <a:lstStyle>
            <a:lvl1pPr algn="l">
              <a:lnSpc>
                <a:spcPct val="80000"/>
              </a:lnSpc>
              <a:defRPr sz="4800" b="0" cap="none" baseline="0">
                <a:solidFill>
                  <a:schemeClr val="tx1"/>
                </a:solidFill>
              </a:defRPr>
            </a:lvl1pPr>
          </a:lstStyle>
          <a:p>
            <a:r>
              <a:rPr lang="en-US"/>
              <a:t>Click to edit Master title style</a:t>
            </a:r>
            <a:endParaRPr/>
          </a:p>
        </p:txBody>
      </p:sp>
      <p:sp>
        <p:nvSpPr>
          <p:cNvPr id="3" name="Text Placeholder 2"/>
          <p:cNvSpPr>
            <a:spLocks noGrp="1"/>
          </p:cNvSpPr>
          <p:nvPr>
            <p:ph type="body" idx="1"/>
          </p:nvPr>
        </p:nvSpPr>
        <p:spPr>
          <a:xfrm>
            <a:off x="1522412" y="4876800"/>
            <a:ext cx="8229601" cy="1292225"/>
          </a:xfrm>
        </p:spPr>
        <p:txBody>
          <a:bodyPr anchor="t">
            <a:normAutofit/>
          </a:bodyPr>
          <a:lstStyle>
            <a:lvl1pPr marL="0" indent="0">
              <a:spcBef>
                <a:spcPts val="0"/>
              </a:spcBef>
              <a:buNone/>
              <a:defRPr sz="2800" cap="none" baseline="0">
                <a:solidFill>
                  <a:schemeClr val="accent1">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grpSp>
        <p:nvGrpSpPr>
          <p:cNvPr id="7" name="Group 6"/>
          <p:cNvGrpSpPr/>
          <p:nvPr userDrawn="1"/>
        </p:nvGrpSpPr>
        <p:grpSpPr>
          <a:xfrm>
            <a:off x="11123611" y="0"/>
            <a:ext cx="1065214" cy="6868886"/>
            <a:chOff x="11123611" y="0"/>
            <a:chExt cx="1065214" cy="6868886"/>
          </a:xfrm>
        </p:grpSpPr>
        <p:pic>
          <p:nvPicPr>
            <p:cNvPr id="10" name="Picture 9"/>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11123611" y="0"/>
              <a:ext cx="1065213" cy="6858000"/>
            </a:xfrm>
            <a:prstGeom prst="rect">
              <a:avLst/>
            </a:prstGeom>
          </p:spPr>
        </p:pic>
        <p:sp>
          <p:nvSpPr>
            <p:cNvPr id="12" name="Rectangle 11"/>
            <p:cNvSpPr/>
            <p:nvPr/>
          </p:nvSpPr>
          <p:spPr>
            <a:xfrm>
              <a:off x="11123612" y="10886"/>
              <a:ext cx="1065213" cy="6858000"/>
            </a:xfrm>
            <a:prstGeom prst="rect">
              <a:avLst/>
            </a:prstGeom>
            <a:gradFill flip="none" rotWithShape="1">
              <a:gsLst>
                <a:gs pos="75000">
                  <a:schemeClr val="tx2">
                    <a:alpha val="0"/>
                  </a:schemeClr>
                </a:gs>
                <a:gs pos="100000">
                  <a:schemeClr val="tx2">
                    <a:alpha val="2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03F41C87-7AD9-4845-A077-840E4A0F3F06}" type="datetimeFigureOut">
              <a:rPr lang="en-US"/>
              <a:t>11/18/2025</a:t>
            </a:fld>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cxnSp>
        <p:nvCxnSpPr>
          <p:cNvPr id="9" name="Straight Connector 8"/>
          <p:cNvCxnSpPr/>
          <p:nvPr/>
        </p:nvCxnSpPr>
        <p:spPr>
          <a:xfrm>
            <a:off x="1658936" y="4782971"/>
            <a:ext cx="8016876" cy="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61813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522413" y="381000"/>
            <a:ext cx="9829798" cy="1219200"/>
          </a:xfrm>
        </p:spPr>
        <p:txBody>
          <a:bodyPr/>
          <a:lstStyle>
            <a:lvl1pPr>
              <a:defRPr>
                <a:solidFill>
                  <a:schemeClr val="accent1">
                    <a:lumMod val="50000"/>
                  </a:schemeClr>
                </a:solidFill>
              </a:defRPr>
            </a:lvl1pPr>
          </a:lstStyle>
          <a:p>
            <a:r>
              <a:rPr lang="en-US"/>
              <a:t>Click to edit Master title style</a:t>
            </a:r>
            <a:endParaRPr/>
          </a:p>
        </p:txBody>
      </p:sp>
      <p:sp>
        <p:nvSpPr>
          <p:cNvPr id="3" name="Content Placeholder 2"/>
          <p:cNvSpPr>
            <a:spLocks noGrp="1"/>
          </p:cNvSpPr>
          <p:nvPr>
            <p:ph sz="half" idx="1"/>
          </p:nvPr>
        </p:nvSpPr>
        <p:spPr>
          <a:xfrm>
            <a:off x="1488168" y="1984248"/>
            <a:ext cx="4800600" cy="4187952"/>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Content Placeholder 3"/>
          <p:cNvSpPr>
            <a:spLocks noGrp="1"/>
          </p:cNvSpPr>
          <p:nvPr>
            <p:ph sz="half" idx="2"/>
          </p:nvPr>
        </p:nvSpPr>
        <p:spPr>
          <a:xfrm>
            <a:off x="6551612" y="1984248"/>
            <a:ext cx="4800601" cy="4187952"/>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03F41C87-7AD9-4845-A077-840E4A0F3F06}" type="datetimeFigureOut">
              <a:rPr lang="en-US"/>
              <a:t>11/18/2025</a:t>
            </a:fld>
            <a:endParaRPr/>
          </a:p>
        </p:txBody>
      </p:sp>
      <p:sp>
        <p:nvSpPr>
          <p:cNvPr id="7" name="Slide Number Placeholder 6"/>
          <p:cNvSpPr>
            <a:spLocks noGrp="1"/>
          </p:cNvSpPr>
          <p:nvPr>
            <p:ph type="sldNum" sz="quarter" idx="12"/>
          </p:nvPr>
        </p:nvSpPr>
        <p:spPr/>
        <p:txBody>
          <a:bodyPr/>
          <a:lstStyle/>
          <a:p>
            <a:fld id="{2A013F82-EE5E-44EE-A61D-E31C6657F26F}" type="slidenum">
              <a:rPr/>
              <a:t>‹#›</a:t>
            </a:fld>
            <a:endParaRPr/>
          </a:p>
        </p:txBody>
      </p:sp>
      <p:cxnSp>
        <p:nvCxnSpPr>
          <p:cNvPr id="8" name="Straight Connector 7"/>
          <p:cNvCxnSpPr/>
          <p:nvPr/>
        </p:nvCxnSpPr>
        <p:spPr>
          <a:xfrm>
            <a:off x="1658936" y="1709058"/>
            <a:ext cx="9617076" cy="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25340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22413" y="381000"/>
            <a:ext cx="9829798" cy="1219200"/>
          </a:xfrm>
        </p:spPr>
        <p:txBody>
          <a:bodyPr/>
          <a:lstStyle>
            <a:lvl1pPr>
              <a:defRPr>
                <a:solidFill>
                  <a:schemeClr val="accent1">
                    <a:lumMod val="50000"/>
                  </a:schemeClr>
                </a:solidFill>
              </a:defRPr>
            </a:lvl1pPr>
          </a:lstStyle>
          <a:p>
            <a:r>
              <a:rPr lang="en-US"/>
              <a:t>Click to edit Master title style</a:t>
            </a:r>
            <a:endParaRPr dirty="0"/>
          </a:p>
        </p:txBody>
      </p:sp>
      <p:sp>
        <p:nvSpPr>
          <p:cNvPr id="3" name="Text Placeholder 2"/>
          <p:cNvSpPr>
            <a:spLocks noGrp="1"/>
          </p:cNvSpPr>
          <p:nvPr>
            <p:ph type="body" idx="1"/>
          </p:nvPr>
        </p:nvSpPr>
        <p:spPr>
          <a:xfrm>
            <a:off x="1522413" y="1828800"/>
            <a:ext cx="4800600" cy="838200"/>
          </a:xfrm>
        </p:spPr>
        <p:txBody>
          <a:bodyPr anchor="ctr">
            <a:noAutofit/>
          </a:bodyPr>
          <a:lstStyle>
            <a:lvl1pPr marL="0" indent="0">
              <a:spcBef>
                <a:spcPts val="0"/>
              </a:spcBef>
              <a:buNone/>
              <a:defRPr sz="2400" b="0" cap="none"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22413" y="2743200"/>
            <a:ext cx="4800600" cy="3425825"/>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Text Placeholder 4"/>
          <p:cNvSpPr>
            <a:spLocks noGrp="1"/>
          </p:cNvSpPr>
          <p:nvPr>
            <p:ph type="body" sz="quarter" idx="3"/>
          </p:nvPr>
        </p:nvSpPr>
        <p:spPr>
          <a:xfrm>
            <a:off x="6551613" y="1828800"/>
            <a:ext cx="4800600" cy="838200"/>
          </a:xfrm>
        </p:spPr>
        <p:txBody>
          <a:bodyPr anchor="ctr">
            <a:noAutofit/>
          </a:bodyPr>
          <a:lstStyle>
            <a:lvl1pPr marL="0" indent="0">
              <a:spcBef>
                <a:spcPts val="0"/>
              </a:spcBef>
              <a:buNone/>
              <a:defRPr sz="2400" b="0" cap="none"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51613" y="2743200"/>
            <a:ext cx="4800600" cy="3425825"/>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8" name="Footer Placeholder 7"/>
          <p:cNvSpPr>
            <a:spLocks noGrp="1"/>
          </p:cNvSpPr>
          <p:nvPr>
            <p:ph type="ftr" sz="quarter" idx="11"/>
          </p:nvPr>
        </p:nvSpPr>
        <p:spPr/>
        <p:txBody>
          <a:bodyPr/>
          <a:lstStyle/>
          <a:p>
            <a:r>
              <a:rPr lang="en-US" dirty="0"/>
              <a:t>Add a footer</a:t>
            </a:r>
          </a:p>
        </p:txBody>
      </p:sp>
      <p:sp>
        <p:nvSpPr>
          <p:cNvPr id="7" name="Date Placeholder 6"/>
          <p:cNvSpPr>
            <a:spLocks noGrp="1"/>
          </p:cNvSpPr>
          <p:nvPr>
            <p:ph type="dt" sz="half" idx="10"/>
          </p:nvPr>
        </p:nvSpPr>
        <p:spPr/>
        <p:txBody>
          <a:bodyPr/>
          <a:lstStyle/>
          <a:p>
            <a:fld id="{03F41C87-7AD9-4845-A077-840E4A0F3F06}" type="datetimeFigureOut">
              <a:rPr lang="en-US"/>
              <a:t>11/18/2025</a:t>
            </a:fld>
            <a:endParaRPr/>
          </a:p>
        </p:txBody>
      </p:sp>
      <p:sp>
        <p:nvSpPr>
          <p:cNvPr id="9" name="Slide Number Placeholder 8"/>
          <p:cNvSpPr>
            <a:spLocks noGrp="1"/>
          </p:cNvSpPr>
          <p:nvPr>
            <p:ph type="sldNum" sz="quarter" idx="12"/>
          </p:nvPr>
        </p:nvSpPr>
        <p:spPr/>
        <p:txBody>
          <a:bodyPr/>
          <a:lstStyle/>
          <a:p>
            <a:fld id="{2A013F82-EE5E-44EE-A61D-E31C6657F26F}" type="slidenum">
              <a:rPr/>
              <a:t>‹#›</a:t>
            </a:fld>
            <a:endParaRPr/>
          </a:p>
        </p:txBody>
      </p:sp>
      <p:cxnSp>
        <p:nvCxnSpPr>
          <p:cNvPr id="10" name="Straight Connector 9"/>
          <p:cNvCxnSpPr/>
          <p:nvPr/>
        </p:nvCxnSpPr>
        <p:spPr>
          <a:xfrm>
            <a:off x="1658936" y="1709058"/>
            <a:ext cx="9617076" cy="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08419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lumMod val="50000"/>
                  </a:schemeClr>
                </a:solidFill>
              </a:defRPr>
            </a:lvl1pPr>
          </a:lstStyle>
          <a:p>
            <a:r>
              <a:rPr lang="en-US"/>
              <a:t>Click to edit Master title style</a:t>
            </a:r>
            <a:endParaRPr dirty="0"/>
          </a:p>
        </p:txBody>
      </p:sp>
      <p:sp>
        <p:nvSpPr>
          <p:cNvPr id="4" name="Footer Placeholder 3"/>
          <p:cNvSpPr>
            <a:spLocks noGrp="1"/>
          </p:cNvSpPr>
          <p:nvPr>
            <p:ph type="ftr" sz="quarter" idx="11"/>
          </p:nvPr>
        </p:nvSpPr>
        <p:spPr/>
        <p:txBody>
          <a:bodyPr/>
          <a:lstStyle/>
          <a:p>
            <a:r>
              <a:rPr lang="en-US" dirty="0"/>
              <a:t>Add a footer</a:t>
            </a:r>
          </a:p>
        </p:txBody>
      </p:sp>
      <p:sp>
        <p:nvSpPr>
          <p:cNvPr id="3" name="Date Placeholder 2"/>
          <p:cNvSpPr>
            <a:spLocks noGrp="1"/>
          </p:cNvSpPr>
          <p:nvPr>
            <p:ph type="dt" sz="half" idx="10"/>
          </p:nvPr>
        </p:nvSpPr>
        <p:spPr/>
        <p:txBody>
          <a:bodyPr/>
          <a:lstStyle/>
          <a:p>
            <a:fld id="{03F41C87-7AD9-4845-A077-840E4A0F3F06}" type="datetimeFigureOut">
              <a:rPr lang="en-US"/>
              <a:t>11/18/2025</a:t>
            </a:fld>
            <a:endParaRPr/>
          </a:p>
        </p:txBody>
      </p:sp>
      <p:sp>
        <p:nvSpPr>
          <p:cNvPr id="5" name="Slide Number Placeholder 4"/>
          <p:cNvSpPr>
            <a:spLocks noGrp="1"/>
          </p:cNvSpPr>
          <p:nvPr>
            <p:ph type="sldNum" sz="quarter" idx="12"/>
          </p:nvPr>
        </p:nvSpPr>
        <p:spPr/>
        <p:txBody>
          <a:bodyPr/>
          <a:lstStyle/>
          <a:p>
            <a:fld id="{2A013F82-EE5E-44EE-A61D-E31C6657F26F}" type="slidenum">
              <a:rPr/>
              <a:t>‹#›</a:t>
            </a:fld>
            <a:endParaRPr/>
          </a:p>
        </p:txBody>
      </p:sp>
      <p:cxnSp>
        <p:nvCxnSpPr>
          <p:cNvPr id="6" name="Straight Connector 5"/>
          <p:cNvCxnSpPr/>
          <p:nvPr/>
        </p:nvCxnSpPr>
        <p:spPr>
          <a:xfrm>
            <a:off x="1658936" y="1709058"/>
            <a:ext cx="9617076" cy="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26631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t>Add a footer</a:t>
            </a:r>
          </a:p>
        </p:txBody>
      </p:sp>
      <p:sp>
        <p:nvSpPr>
          <p:cNvPr id="2" name="Date Placeholder 1"/>
          <p:cNvSpPr>
            <a:spLocks noGrp="1"/>
          </p:cNvSpPr>
          <p:nvPr>
            <p:ph type="dt" sz="half" idx="10"/>
          </p:nvPr>
        </p:nvSpPr>
        <p:spPr/>
        <p:txBody>
          <a:bodyPr/>
          <a:lstStyle/>
          <a:p>
            <a:fld id="{03F41C87-7AD9-4845-A077-840E4A0F3F06}" type="datetimeFigureOut">
              <a:rPr lang="en-US"/>
              <a:t>11/18/2025</a:t>
            </a:fld>
            <a:endParaRPr/>
          </a:p>
        </p:txBody>
      </p:sp>
      <p:sp>
        <p:nvSpPr>
          <p:cNvPr id="4" name="Slide Number Placeholder 3"/>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3607540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2413" y="685800"/>
            <a:ext cx="4114800" cy="1925637"/>
          </a:xfrm>
        </p:spPr>
        <p:txBody>
          <a:bodyPr anchor="b">
            <a:noAutofit/>
          </a:bodyPr>
          <a:lstStyle>
            <a:lvl1pPr algn="l">
              <a:lnSpc>
                <a:spcPct val="80000"/>
              </a:lnSpc>
              <a:defRPr sz="4000" b="0">
                <a:solidFill>
                  <a:schemeClr val="accent1">
                    <a:lumMod val="50000"/>
                  </a:schemeClr>
                </a:solidFill>
              </a:defRPr>
            </a:lvl1pPr>
          </a:lstStyle>
          <a:p>
            <a:r>
              <a:rPr lang="en-US"/>
              <a:t>Click to edit Master title style</a:t>
            </a:r>
            <a:endParaRPr/>
          </a:p>
        </p:txBody>
      </p:sp>
      <p:sp>
        <p:nvSpPr>
          <p:cNvPr id="3" name="Content Placeholder 2"/>
          <p:cNvSpPr>
            <a:spLocks noGrp="1"/>
          </p:cNvSpPr>
          <p:nvPr>
            <p:ph idx="1"/>
          </p:nvPr>
        </p:nvSpPr>
        <p:spPr>
          <a:xfrm>
            <a:off x="6094414" y="685800"/>
            <a:ext cx="5257799" cy="5486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Text Placeholder 3"/>
          <p:cNvSpPr>
            <a:spLocks noGrp="1"/>
          </p:cNvSpPr>
          <p:nvPr>
            <p:ph type="body" sz="half" idx="2"/>
          </p:nvPr>
        </p:nvSpPr>
        <p:spPr>
          <a:xfrm>
            <a:off x="1522413" y="2895599"/>
            <a:ext cx="4114800" cy="1752601"/>
          </a:xfrm>
        </p:spPr>
        <p:txBody>
          <a:bodyPr>
            <a:normAutofit/>
          </a:bodyPr>
          <a:lstStyle>
            <a:lvl1pPr marL="0" indent="0">
              <a:lnSpc>
                <a:spcPct val="90000"/>
              </a:lnSpc>
              <a:spcBef>
                <a:spcPts val="18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03F41C87-7AD9-4845-A077-840E4A0F3F06}" type="datetimeFigureOut">
              <a:rPr lang="en-US"/>
              <a:t>11/18/2025</a:t>
            </a:fld>
            <a:endParaRPr/>
          </a:p>
        </p:txBody>
      </p:sp>
      <p:sp>
        <p:nvSpPr>
          <p:cNvPr id="7" name="Slide Number Placeholder 6"/>
          <p:cNvSpPr>
            <a:spLocks noGrp="1"/>
          </p:cNvSpPr>
          <p:nvPr>
            <p:ph type="sldNum" sz="quarter" idx="12"/>
          </p:nvPr>
        </p:nvSpPr>
        <p:spPr/>
        <p:txBody>
          <a:bodyPr/>
          <a:lstStyle/>
          <a:p>
            <a:fld id="{2A013F82-EE5E-44EE-A61D-E31C6657F26F}" type="slidenum">
              <a:rPr/>
              <a:t>‹#›</a:t>
            </a:fld>
            <a:endParaRPr/>
          </a:p>
        </p:txBody>
      </p:sp>
      <p:cxnSp>
        <p:nvCxnSpPr>
          <p:cNvPr id="8" name="Straight Connector 7"/>
          <p:cNvCxnSpPr/>
          <p:nvPr/>
        </p:nvCxnSpPr>
        <p:spPr>
          <a:xfrm>
            <a:off x="1658936" y="2743200"/>
            <a:ext cx="3902076" cy="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44981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2413" y="685800"/>
            <a:ext cx="4114800" cy="1925638"/>
          </a:xfrm>
        </p:spPr>
        <p:txBody>
          <a:bodyPr anchor="b">
            <a:normAutofit/>
          </a:bodyPr>
          <a:lstStyle>
            <a:lvl1pPr algn="l">
              <a:lnSpc>
                <a:spcPct val="80000"/>
              </a:lnSpc>
              <a:defRPr sz="4000" b="0" i="0" baseline="0">
                <a:solidFill>
                  <a:schemeClr val="accent1">
                    <a:lumMod val="50000"/>
                  </a:schemeClr>
                </a:solidFill>
              </a:defRPr>
            </a:lvl1pPr>
          </a:lstStyle>
          <a:p>
            <a:r>
              <a:rPr lang="en-US"/>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6025925" y="-50118"/>
            <a:ext cx="6172198" cy="6857999"/>
          </a:xfrm>
          <a:solidFill>
            <a:schemeClr val="bg2"/>
          </a:solidFill>
          <a:effectLst>
            <a:outerShdw blurRad="152400" dist="50800" dir="10800000" algn="r" rotWithShape="0">
              <a:prstClr val="black">
                <a:alpha val="25000"/>
              </a:prstClr>
            </a:outerShdw>
          </a:effectLst>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1522413" y="2895599"/>
            <a:ext cx="4114800" cy="1752601"/>
          </a:xfrm>
        </p:spPr>
        <p:txBody>
          <a:bodyPr>
            <a:normAutofit/>
          </a:bodyPr>
          <a:lstStyle>
            <a:lvl1pPr marL="0" indent="0">
              <a:lnSpc>
                <a:spcPct val="90000"/>
              </a:lnSpc>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0" name="Straight Connector 9"/>
          <p:cNvCxnSpPr/>
          <p:nvPr/>
        </p:nvCxnSpPr>
        <p:spPr>
          <a:xfrm>
            <a:off x="1658936" y="2743200"/>
            <a:ext cx="3902076" cy="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49172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2413" y="381000"/>
            <a:ext cx="9829799" cy="1219200"/>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522413" y="1981200"/>
            <a:ext cx="9829799" cy="418782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Footer Placeholder 4"/>
          <p:cNvSpPr>
            <a:spLocks noGrp="1"/>
          </p:cNvSpPr>
          <p:nvPr>
            <p:ph type="ftr" sz="quarter" idx="3"/>
          </p:nvPr>
        </p:nvSpPr>
        <p:spPr>
          <a:xfrm>
            <a:off x="1522413" y="6400800"/>
            <a:ext cx="5954834" cy="276228"/>
          </a:xfrm>
          <a:prstGeom prst="rect">
            <a:avLst/>
          </a:prstGeom>
        </p:spPr>
        <p:txBody>
          <a:bodyPr vert="horz" lIns="91440" tIns="45720" rIns="91440" bIns="45720" rtlCol="0" anchor="ctr"/>
          <a:lstStyle>
            <a:lvl1pPr algn="l">
              <a:defRPr sz="1100">
                <a:solidFill>
                  <a:schemeClr val="tx1"/>
                </a:solidFill>
              </a:defRPr>
            </a:lvl1pPr>
          </a:lstStyle>
          <a:p>
            <a:r>
              <a:rPr lang="en-US"/>
              <a:t>Add a footer</a:t>
            </a:r>
            <a:endParaRPr lang="en-US" dirty="0"/>
          </a:p>
        </p:txBody>
      </p:sp>
      <p:sp>
        <p:nvSpPr>
          <p:cNvPr id="4" name="Date Placeholder 3"/>
          <p:cNvSpPr>
            <a:spLocks noGrp="1"/>
          </p:cNvSpPr>
          <p:nvPr>
            <p:ph type="dt" sz="half" idx="2"/>
          </p:nvPr>
        </p:nvSpPr>
        <p:spPr>
          <a:xfrm>
            <a:off x="8228011" y="6400800"/>
            <a:ext cx="1548659" cy="276228"/>
          </a:xfrm>
          <a:prstGeom prst="rect">
            <a:avLst/>
          </a:prstGeom>
        </p:spPr>
        <p:txBody>
          <a:bodyPr vert="horz" lIns="91440" tIns="45720" rIns="91440" bIns="45720" rtlCol="0" anchor="ctr"/>
          <a:lstStyle>
            <a:lvl1pPr algn="r">
              <a:defRPr sz="1100">
                <a:solidFill>
                  <a:schemeClr val="tx1"/>
                </a:solidFill>
              </a:defRPr>
            </a:lvl1pPr>
          </a:lstStyle>
          <a:p>
            <a:fld id="{03F41C87-7AD9-4845-A077-840E4A0F3F06}" type="datetimeFigureOut">
              <a:rPr lang="en-US" smtClean="0"/>
              <a:pPr/>
              <a:t>11/18/2025</a:t>
            </a:fld>
            <a:endParaRPr lang="en-US"/>
          </a:p>
        </p:txBody>
      </p:sp>
      <p:sp>
        <p:nvSpPr>
          <p:cNvPr id="6" name="Slide Number Placeholder 5"/>
          <p:cNvSpPr>
            <a:spLocks noGrp="1"/>
          </p:cNvSpPr>
          <p:nvPr>
            <p:ph type="sldNum" sz="quarter" idx="4"/>
          </p:nvPr>
        </p:nvSpPr>
        <p:spPr>
          <a:xfrm>
            <a:off x="10285411" y="6400800"/>
            <a:ext cx="1066802" cy="276228"/>
          </a:xfrm>
          <a:prstGeom prst="rect">
            <a:avLst/>
          </a:prstGeom>
        </p:spPr>
        <p:txBody>
          <a:bodyPr vert="horz" lIns="91440" tIns="45720" rIns="91440" bIns="45720" rtlCol="0" anchor="ctr"/>
          <a:lstStyle>
            <a:lvl1pPr algn="r">
              <a:defRPr sz="1100">
                <a:solidFill>
                  <a:schemeClr val="tx1"/>
                </a:solidFill>
              </a:defRPr>
            </a:lvl1pPr>
          </a:lstStyle>
          <a:p>
            <a:fld id="{2A013F82-EE5E-44EE-A61D-E31C6657F26F}" type="slidenum">
              <a:rPr lang="en-US" smtClean="0"/>
              <a:pPr/>
              <a:t>‹#›</a:t>
            </a:fld>
            <a:endParaRPr lang="en-US"/>
          </a:p>
        </p:txBody>
      </p:sp>
      <p:pic>
        <p:nvPicPr>
          <p:cNvPr id="9" name="Picture 8"/>
          <p:cNvPicPr>
            <a:picLocks noChangeAspect="1"/>
          </p:cNvPicPr>
          <p:nvPr/>
        </p:nvPicPr>
        <p:blipFill rotWithShape="1">
          <a:blip r:embed="rId13" cstate="print">
            <a:extLst>
              <a:ext uri="{28A0092B-C50C-407E-A947-70E740481C1C}">
                <a14:useLocalDpi xmlns:a14="http://schemas.microsoft.com/office/drawing/2010/main" val="0"/>
              </a:ext>
            </a:extLst>
          </a:blip>
          <a:srcRect/>
          <a:stretch/>
        </p:blipFill>
        <p:spPr>
          <a:xfrm>
            <a:off x="1" y="0"/>
            <a:ext cx="1065213" cy="6858000"/>
          </a:xfrm>
          <a:prstGeom prst="rect">
            <a:avLst/>
          </a:prstGeom>
        </p:spPr>
      </p:pic>
      <p:sp>
        <p:nvSpPr>
          <p:cNvPr id="10" name="Rectangle 9"/>
          <p:cNvSpPr/>
          <p:nvPr/>
        </p:nvSpPr>
        <p:spPr>
          <a:xfrm>
            <a:off x="1" y="0"/>
            <a:ext cx="1065213" cy="6858000"/>
          </a:xfrm>
          <a:prstGeom prst="rect">
            <a:avLst/>
          </a:prstGeom>
          <a:gradFill flip="none" rotWithShape="1">
            <a:gsLst>
              <a:gs pos="75000">
                <a:schemeClr val="tx2">
                  <a:alpha val="0"/>
                </a:schemeClr>
              </a:gs>
              <a:gs pos="100000">
                <a:schemeClr val="tx2">
                  <a:alpha val="2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extLst>
      <p:ext uri="{BB962C8B-B14F-4D97-AF65-F5344CB8AC3E}">
        <p14:creationId xmlns:p14="http://schemas.microsoft.com/office/powerpoint/2010/main" val="14030599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600" kern="1200">
          <a:solidFill>
            <a:schemeClr val="accent1">
              <a:lumMod val="50000"/>
            </a:schemeClr>
          </a:solidFill>
          <a:latin typeface="+mj-lt"/>
          <a:ea typeface="+mj-ea"/>
          <a:cs typeface="+mj-cs"/>
        </a:defRPr>
      </a:lvl1pPr>
    </p:titleStyle>
    <p:bodyStyle>
      <a:lvl1pPr marL="223838" indent="-223838" algn="l" defTabSz="914400" rtl="0" eaLnBrk="1" latinLnBrk="0" hangingPunct="1">
        <a:lnSpc>
          <a:spcPct val="90000"/>
        </a:lnSpc>
        <a:spcBef>
          <a:spcPts val="1800"/>
        </a:spcBef>
        <a:buClr>
          <a:schemeClr val="tx1">
            <a:lumMod val="90000"/>
            <a:lumOff val="10000"/>
          </a:schemeClr>
        </a:buClr>
        <a:buSzPct val="80000"/>
        <a:buFont typeface="Arial" pitchFamily="34" charset="0"/>
        <a:buChar char="•"/>
        <a:defRPr sz="2400" kern="1200">
          <a:solidFill>
            <a:schemeClr val="tx1"/>
          </a:solidFill>
          <a:latin typeface="+mn-lt"/>
          <a:ea typeface="+mn-ea"/>
          <a:cs typeface="+mn-cs"/>
        </a:defRPr>
      </a:lvl1pPr>
      <a:lvl2pPr marL="511175" indent="-228600" algn="l" defTabSz="914400" rtl="0" eaLnBrk="1" latinLnBrk="0" hangingPunct="1">
        <a:lnSpc>
          <a:spcPct val="90000"/>
        </a:lnSpc>
        <a:spcBef>
          <a:spcPts val="1000"/>
        </a:spcBef>
        <a:buClr>
          <a:schemeClr val="tx1">
            <a:lumMod val="90000"/>
            <a:lumOff val="10000"/>
          </a:schemeClr>
        </a:buClr>
        <a:buSzPct val="80000"/>
        <a:buFont typeface="Arial" pitchFamily="34" charset="0"/>
        <a:buChar char="•"/>
        <a:defRPr sz="2000" kern="1200">
          <a:solidFill>
            <a:schemeClr val="tx1"/>
          </a:solidFill>
          <a:latin typeface="+mn-lt"/>
          <a:ea typeface="+mn-ea"/>
          <a:cs typeface="+mn-cs"/>
        </a:defRPr>
      </a:lvl2pPr>
      <a:lvl3pPr marL="685800" indent="-174625" algn="l" defTabSz="914400" rtl="0" eaLnBrk="1" latinLnBrk="0" hangingPunct="1">
        <a:lnSpc>
          <a:spcPct val="90000"/>
        </a:lnSpc>
        <a:spcBef>
          <a:spcPts val="600"/>
        </a:spcBef>
        <a:buClr>
          <a:schemeClr val="tx1">
            <a:lumMod val="90000"/>
            <a:lumOff val="10000"/>
          </a:schemeClr>
        </a:buClr>
        <a:buSzPct val="80000"/>
        <a:buFont typeface="Arial" pitchFamily="34" charset="0"/>
        <a:buChar char="•"/>
        <a:defRPr sz="1800" kern="1200">
          <a:solidFill>
            <a:schemeClr val="tx1"/>
          </a:solidFill>
          <a:latin typeface="+mn-lt"/>
          <a:ea typeface="+mn-ea"/>
          <a:cs typeface="+mn-cs"/>
        </a:defRPr>
      </a:lvl3pPr>
      <a:lvl4pPr marL="860425" indent="-174625" algn="l" defTabSz="914400" rtl="0" eaLnBrk="1" latinLnBrk="0" hangingPunct="1">
        <a:lnSpc>
          <a:spcPct val="90000"/>
        </a:lnSpc>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4pPr>
      <a:lvl5pPr marL="1033463" indent="-173038" algn="l" defTabSz="914400" rtl="0" eaLnBrk="1" latinLnBrk="0" hangingPunct="1">
        <a:lnSpc>
          <a:spcPct val="90000"/>
        </a:lnSpc>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5pPr>
      <a:lvl6pPr marL="1207008" indent="-173736" algn="l" defTabSz="914400" rtl="0" eaLnBrk="1" latinLnBrk="0" hangingPunct="1">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finaid.org/" TargetMode="External"/><Relationship Id="rId2" Type="http://schemas.openxmlformats.org/officeDocument/2006/relationships/hyperlink" Target="http://www.fastweb.com/" TargetMode="External"/><Relationship Id="rId1" Type="http://schemas.openxmlformats.org/officeDocument/2006/relationships/slideLayout" Target="../slideLayouts/slideLayout2.xml"/><Relationship Id="rId5" Type="http://schemas.openxmlformats.org/officeDocument/2006/relationships/hyperlink" Target="http://www.salliemae.com/" TargetMode="External"/><Relationship Id="rId4" Type="http://schemas.openxmlformats.org/officeDocument/2006/relationships/hyperlink" Target="http://www.nasfaa.org/" TargetMode="External"/></Relationships>
</file>

<file path=ppt/slides/_rels/slide14.xml.rels><?xml version="1.0" encoding="UTF-8" standalone="yes"?>
<Relationships xmlns="http://schemas.openxmlformats.org/package/2006/relationships"><Relationship Id="rId2" Type="http://schemas.openxmlformats.org/officeDocument/2006/relationships/hyperlink" Target="http://www.studentaid.gov/"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hyperlink" Target="http://www.myfloridaprepaid.com/"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0823" y="688975"/>
            <a:ext cx="5945188" cy="2663825"/>
          </a:xfrm>
        </p:spPr>
        <p:txBody>
          <a:bodyPr>
            <a:normAutofit fontScale="90000"/>
          </a:bodyPr>
          <a:lstStyle/>
          <a:p>
            <a:r>
              <a:rPr lang="en-US" sz="5400" dirty="0">
                <a:solidFill>
                  <a:schemeClr val="tx2">
                    <a:satMod val="130000"/>
                  </a:schemeClr>
                </a:solidFill>
              </a:rPr>
              <a:t>Welcome to</a:t>
            </a:r>
            <a:br>
              <a:rPr lang="en-US" sz="5400" dirty="0">
                <a:solidFill>
                  <a:schemeClr val="tx2">
                    <a:satMod val="130000"/>
                  </a:schemeClr>
                </a:solidFill>
              </a:rPr>
            </a:br>
            <a:r>
              <a:rPr lang="en-US" sz="5400" dirty="0">
                <a:solidFill>
                  <a:schemeClr val="tx2">
                    <a:satMod val="130000"/>
                  </a:schemeClr>
                </a:solidFill>
              </a:rPr>
              <a:t>Financial Aid 101 – The Year of Continued Change</a:t>
            </a:r>
            <a:endParaRPr lang="en-US" sz="5400" dirty="0"/>
          </a:p>
        </p:txBody>
      </p:sp>
      <p:sp>
        <p:nvSpPr>
          <p:cNvPr id="3" name="Subtitle 2"/>
          <p:cNvSpPr>
            <a:spLocks noGrp="1"/>
          </p:cNvSpPr>
          <p:nvPr>
            <p:ph type="subTitle" idx="1"/>
          </p:nvPr>
        </p:nvSpPr>
        <p:spPr>
          <a:xfrm>
            <a:off x="1520825" y="4495800"/>
            <a:ext cx="5945187" cy="1673225"/>
          </a:xfrm>
        </p:spPr>
        <p:txBody>
          <a:bodyPr/>
          <a:lstStyle/>
          <a:p>
            <a:pPr eaLnBrk="1" fontAlgn="auto" hangingPunct="1">
              <a:spcAft>
                <a:spcPts val="0"/>
              </a:spcAft>
              <a:buFont typeface="Wingdings 2"/>
              <a:buNone/>
              <a:defRPr/>
            </a:pPr>
            <a:endParaRPr lang="en-US" dirty="0"/>
          </a:p>
          <a:p>
            <a:pPr eaLnBrk="1" fontAlgn="auto" hangingPunct="1">
              <a:spcAft>
                <a:spcPts val="0"/>
              </a:spcAft>
              <a:buFont typeface="Wingdings 2"/>
              <a:buNone/>
              <a:defRPr/>
            </a:pPr>
            <a:r>
              <a:rPr lang="en-US" dirty="0"/>
              <a:t>Presented By: </a:t>
            </a:r>
          </a:p>
          <a:p>
            <a:pPr eaLnBrk="1" fontAlgn="auto" hangingPunct="1">
              <a:spcAft>
                <a:spcPts val="0"/>
              </a:spcAft>
              <a:buFont typeface="Wingdings 2"/>
              <a:buNone/>
              <a:defRPr/>
            </a:pPr>
            <a:r>
              <a:rPr lang="en-US" dirty="0"/>
              <a:t>Bill Spiers, FAAC</a:t>
            </a:r>
            <a:r>
              <a:rPr lang="en-US" sz="1600" dirty="0"/>
              <a:t>©</a:t>
            </a:r>
          </a:p>
          <a:p>
            <a:pPr eaLnBrk="1" fontAlgn="auto" hangingPunct="1">
              <a:spcAft>
                <a:spcPts val="0"/>
              </a:spcAft>
              <a:buFont typeface="Wingdings 2"/>
              <a:buNone/>
              <a:defRPr/>
            </a:pPr>
            <a:r>
              <a:rPr lang="en-US" dirty="0"/>
              <a:t>Director of Student Financial Services</a:t>
            </a:r>
          </a:p>
          <a:p>
            <a:pPr eaLnBrk="1" fontAlgn="auto" hangingPunct="1">
              <a:spcAft>
                <a:spcPts val="0"/>
              </a:spcAft>
              <a:buFont typeface="Wingdings 2"/>
              <a:buNone/>
              <a:defRPr/>
            </a:pPr>
            <a:r>
              <a:rPr lang="en-US" dirty="0"/>
              <a:t>Tallahassee State College</a:t>
            </a:r>
          </a:p>
          <a:p>
            <a:endParaRPr lang="en-US" dirty="0"/>
          </a:p>
        </p:txBody>
      </p:sp>
    </p:spTree>
    <p:extLst>
      <p:ext uri="{BB962C8B-B14F-4D97-AF65-F5344CB8AC3E}">
        <p14:creationId xmlns:p14="http://schemas.microsoft.com/office/powerpoint/2010/main" val="2320115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5B9C03-B058-A9A5-07D4-6ABF076A34A0}"/>
              </a:ext>
            </a:extLst>
          </p:cNvPr>
          <p:cNvSpPr>
            <a:spLocks noGrp="1"/>
          </p:cNvSpPr>
          <p:nvPr>
            <p:ph type="title"/>
          </p:nvPr>
        </p:nvSpPr>
        <p:spPr/>
        <p:txBody>
          <a:bodyPr/>
          <a:lstStyle/>
          <a:p>
            <a:r>
              <a:rPr lang="en-US" dirty="0">
                <a:solidFill>
                  <a:schemeClr val="tx2">
                    <a:satMod val="130000"/>
                  </a:schemeClr>
                </a:solidFill>
              </a:rPr>
              <a:t>Important Facts About the Cost of Education</a:t>
            </a:r>
            <a:endParaRPr lang="en-US" dirty="0"/>
          </a:p>
        </p:txBody>
      </p:sp>
      <p:sp>
        <p:nvSpPr>
          <p:cNvPr id="3" name="Content Placeholder 2">
            <a:extLst>
              <a:ext uri="{FF2B5EF4-FFF2-40B4-BE49-F238E27FC236}">
                <a16:creationId xmlns:a16="http://schemas.microsoft.com/office/drawing/2014/main" id="{24A3BB1F-6062-84B2-8F80-D64581D3C14E}"/>
              </a:ext>
            </a:extLst>
          </p:cNvPr>
          <p:cNvSpPr>
            <a:spLocks noGrp="1"/>
          </p:cNvSpPr>
          <p:nvPr>
            <p:ph idx="1"/>
          </p:nvPr>
        </p:nvSpPr>
        <p:spPr/>
        <p:txBody>
          <a:bodyPr>
            <a:normAutofit/>
          </a:bodyPr>
          <a:lstStyle/>
          <a:p>
            <a:pPr eaLnBrk="1" hangingPunct="1"/>
            <a:r>
              <a:rPr lang="en-US" altLang="en-US" sz="3600" dirty="0"/>
              <a:t>Varies by school</a:t>
            </a:r>
          </a:p>
          <a:p>
            <a:pPr eaLnBrk="1" hangingPunct="1"/>
            <a:r>
              <a:rPr lang="en-US" altLang="en-US" sz="3600" dirty="0"/>
              <a:t>Covers some, but not all of a student’s true personal expenses</a:t>
            </a:r>
          </a:p>
          <a:p>
            <a:pPr eaLnBrk="1" hangingPunct="1"/>
            <a:r>
              <a:rPr lang="en-US" altLang="en-US" sz="3600" dirty="0"/>
              <a:t>Does not determine affordability</a:t>
            </a:r>
            <a:endParaRPr lang="en-US" sz="3600" dirty="0"/>
          </a:p>
        </p:txBody>
      </p:sp>
    </p:spTree>
    <p:extLst>
      <p:ext uri="{BB962C8B-B14F-4D97-AF65-F5344CB8AC3E}">
        <p14:creationId xmlns:p14="http://schemas.microsoft.com/office/powerpoint/2010/main" val="244744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1C0BDE-7CEA-8389-D4FA-49B0CB0D0340}"/>
              </a:ext>
            </a:extLst>
          </p:cNvPr>
          <p:cNvSpPr>
            <a:spLocks noGrp="1"/>
          </p:cNvSpPr>
          <p:nvPr>
            <p:ph type="title"/>
          </p:nvPr>
        </p:nvSpPr>
        <p:spPr/>
        <p:txBody>
          <a:bodyPr/>
          <a:lstStyle/>
          <a:p>
            <a:r>
              <a:rPr lang="en-US" dirty="0">
                <a:solidFill>
                  <a:schemeClr val="tx2">
                    <a:satMod val="130000"/>
                  </a:schemeClr>
                </a:solidFill>
              </a:rPr>
              <a:t>Important Facts About the Student Aid Index</a:t>
            </a:r>
            <a:endParaRPr lang="en-US" dirty="0"/>
          </a:p>
        </p:txBody>
      </p:sp>
      <p:sp>
        <p:nvSpPr>
          <p:cNvPr id="3" name="Content Placeholder 2">
            <a:extLst>
              <a:ext uri="{FF2B5EF4-FFF2-40B4-BE49-F238E27FC236}">
                <a16:creationId xmlns:a16="http://schemas.microsoft.com/office/drawing/2014/main" id="{1C8EB195-2F9A-DF0E-27FB-DB25C29DB2D5}"/>
              </a:ext>
            </a:extLst>
          </p:cNvPr>
          <p:cNvSpPr>
            <a:spLocks noGrp="1"/>
          </p:cNvSpPr>
          <p:nvPr>
            <p:ph idx="1"/>
          </p:nvPr>
        </p:nvSpPr>
        <p:spPr/>
        <p:txBody>
          <a:bodyPr/>
          <a:lstStyle/>
          <a:p>
            <a:pPr eaLnBrk="1" hangingPunct="1"/>
            <a:r>
              <a:rPr lang="en-US" altLang="en-US" dirty="0"/>
              <a:t>Called SAI.</a:t>
            </a:r>
          </a:p>
          <a:p>
            <a:pPr eaLnBrk="1" hangingPunct="1"/>
            <a:r>
              <a:rPr lang="en-US" altLang="en-US" dirty="0"/>
              <a:t>Is a constant – does not change based on cost of education.</a:t>
            </a:r>
          </a:p>
          <a:p>
            <a:pPr eaLnBrk="1" hangingPunct="1"/>
            <a:r>
              <a:rPr lang="en-US" altLang="en-US" dirty="0"/>
              <a:t>Usually is more than a family feels they can contribute.</a:t>
            </a:r>
          </a:p>
          <a:p>
            <a:pPr eaLnBrk="1" hangingPunct="1"/>
            <a:r>
              <a:rPr lang="en-US" altLang="en-US" dirty="0"/>
              <a:t>Is the best device we have to determine need.</a:t>
            </a:r>
          </a:p>
          <a:p>
            <a:pPr eaLnBrk="1" hangingPunct="1"/>
            <a:r>
              <a:rPr lang="en-US" altLang="en-US" dirty="0"/>
              <a:t>Does not fully eliminate the Expected Family Contribution (EFC).</a:t>
            </a:r>
          </a:p>
          <a:p>
            <a:pPr eaLnBrk="1" hangingPunct="1"/>
            <a:r>
              <a:rPr lang="en-US" altLang="en-US" dirty="0"/>
              <a:t>EFC will be used when a student doesn’t qualify for the Federal Pell Grant using the SAI.</a:t>
            </a:r>
          </a:p>
          <a:p>
            <a:endParaRPr lang="en-US" dirty="0"/>
          </a:p>
        </p:txBody>
      </p:sp>
    </p:spTree>
    <p:extLst>
      <p:ext uri="{BB962C8B-B14F-4D97-AF65-F5344CB8AC3E}">
        <p14:creationId xmlns:p14="http://schemas.microsoft.com/office/powerpoint/2010/main" val="2428139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EFFCB8-FC31-407A-0225-5F8223F26B82}"/>
              </a:ext>
            </a:extLst>
          </p:cNvPr>
          <p:cNvSpPr>
            <a:spLocks noGrp="1"/>
          </p:cNvSpPr>
          <p:nvPr>
            <p:ph type="title"/>
          </p:nvPr>
        </p:nvSpPr>
        <p:spPr/>
        <p:txBody>
          <a:bodyPr/>
          <a:lstStyle/>
          <a:p>
            <a:r>
              <a:rPr lang="en-US" dirty="0"/>
              <a:t>Important Things to Remember As You Apply for Financial Aid</a:t>
            </a:r>
          </a:p>
        </p:txBody>
      </p:sp>
      <p:sp>
        <p:nvSpPr>
          <p:cNvPr id="3" name="Content Placeholder 2">
            <a:extLst>
              <a:ext uri="{FF2B5EF4-FFF2-40B4-BE49-F238E27FC236}">
                <a16:creationId xmlns:a16="http://schemas.microsoft.com/office/drawing/2014/main" id="{BFA1D5BF-BA49-80C1-4DED-9075F3AC02DE}"/>
              </a:ext>
            </a:extLst>
          </p:cNvPr>
          <p:cNvSpPr>
            <a:spLocks noGrp="1"/>
          </p:cNvSpPr>
          <p:nvPr>
            <p:ph idx="1"/>
          </p:nvPr>
        </p:nvSpPr>
        <p:spPr/>
        <p:txBody>
          <a:bodyPr/>
          <a:lstStyle/>
          <a:p>
            <a:pPr eaLnBrk="1" hangingPunct="1"/>
            <a:r>
              <a:rPr lang="en-US" altLang="en-US" sz="3600" dirty="0"/>
              <a:t>Apply</a:t>
            </a:r>
          </a:p>
          <a:p>
            <a:pPr eaLnBrk="1" hangingPunct="1"/>
            <a:r>
              <a:rPr lang="en-US" altLang="en-US" sz="3600" dirty="0"/>
              <a:t>Apply early</a:t>
            </a:r>
          </a:p>
          <a:p>
            <a:pPr eaLnBrk="1" hangingPunct="1"/>
            <a:r>
              <a:rPr lang="en-US" altLang="en-US" sz="3600" dirty="0"/>
              <a:t>Follow up</a:t>
            </a:r>
          </a:p>
          <a:p>
            <a:pPr eaLnBrk="1" hangingPunct="1"/>
            <a:r>
              <a:rPr lang="en-US" altLang="en-US" sz="3600" dirty="0"/>
              <a:t>Communicate</a:t>
            </a:r>
          </a:p>
          <a:p>
            <a:pPr eaLnBrk="1" hangingPunct="1"/>
            <a:r>
              <a:rPr lang="en-US" altLang="en-US" sz="3600" dirty="0"/>
              <a:t>Watch out for the scams</a:t>
            </a:r>
          </a:p>
          <a:p>
            <a:endParaRPr lang="en-US" dirty="0"/>
          </a:p>
        </p:txBody>
      </p:sp>
    </p:spTree>
    <p:extLst>
      <p:ext uri="{BB962C8B-B14F-4D97-AF65-F5344CB8AC3E}">
        <p14:creationId xmlns:p14="http://schemas.microsoft.com/office/powerpoint/2010/main" val="2053355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983020-DFCB-5F15-155B-D24D885ED81F}"/>
              </a:ext>
            </a:extLst>
          </p:cNvPr>
          <p:cNvSpPr>
            <a:spLocks noGrp="1"/>
          </p:cNvSpPr>
          <p:nvPr>
            <p:ph type="title"/>
          </p:nvPr>
        </p:nvSpPr>
        <p:spPr/>
        <p:txBody>
          <a:bodyPr/>
          <a:lstStyle/>
          <a:p>
            <a:r>
              <a:rPr lang="en-US" dirty="0">
                <a:solidFill>
                  <a:schemeClr val="tx2">
                    <a:satMod val="130000"/>
                  </a:schemeClr>
                </a:solidFill>
              </a:rPr>
              <a:t>Apply!</a:t>
            </a:r>
            <a:endParaRPr lang="en-US" dirty="0"/>
          </a:p>
        </p:txBody>
      </p:sp>
      <p:sp>
        <p:nvSpPr>
          <p:cNvPr id="3" name="Content Placeholder 2">
            <a:extLst>
              <a:ext uri="{FF2B5EF4-FFF2-40B4-BE49-F238E27FC236}">
                <a16:creationId xmlns:a16="http://schemas.microsoft.com/office/drawing/2014/main" id="{558D6DE4-2996-FA65-519F-D10E077413FB}"/>
              </a:ext>
            </a:extLst>
          </p:cNvPr>
          <p:cNvSpPr>
            <a:spLocks noGrp="1"/>
          </p:cNvSpPr>
          <p:nvPr>
            <p:ph idx="1"/>
          </p:nvPr>
        </p:nvSpPr>
        <p:spPr/>
        <p:txBody>
          <a:bodyPr>
            <a:normAutofit fontScale="92500" lnSpcReduction="20000"/>
          </a:bodyPr>
          <a:lstStyle/>
          <a:p>
            <a:pPr eaLnBrk="1" fontAlgn="auto" hangingPunct="1">
              <a:spcAft>
                <a:spcPts val="0"/>
              </a:spcAft>
              <a:buFont typeface="Wingdings" pitchFamily="2" charset="2"/>
              <a:buChar char="Ø"/>
              <a:defRPr/>
            </a:pPr>
            <a:r>
              <a:rPr lang="en-US" sz="2800" dirty="0"/>
              <a:t>For Scholarships</a:t>
            </a:r>
          </a:p>
          <a:p>
            <a:pPr marL="914400" lvl="1" indent="-457200" eaLnBrk="1" fontAlgn="auto" hangingPunct="1">
              <a:spcAft>
                <a:spcPts val="0"/>
              </a:spcAft>
              <a:buFont typeface="Arial" panose="020B0604020202020204" pitchFamily="34" charset="0"/>
              <a:buChar char="•"/>
              <a:defRPr/>
            </a:pPr>
            <a:r>
              <a:rPr lang="en-US" dirty="0">
                <a:solidFill>
                  <a:srgbClr val="FF0000"/>
                </a:solidFill>
                <a:sym typeface="CommonBullets" pitchFamily="34" charset="2"/>
              </a:rPr>
              <a:t>Use Free Sources Only!!!</a:t>
            </a:r>
            <a:r>
              <a:rPr lang="en-US" dirty="0">
                <a:sym typeface="CommonBullets" pitchFamily="34" charset="2"/>
              </a:rPr>
              <a:t>		</a:t>
            </a:r>
          </a:p>
          <a:p>
            <a:pPr marL="800100" lvl="1" indent="-342900" eaLnBrk="1" fontAlgn="auto" hangingPunct="1">
              <a:spcAft>
                <a:spcPts val="0"/>
              </a:spcAft>
              <a:buFont typeface="Wingdings" panose="05000000000000000000" pitchFamily="2" charset="2"/>
              <a:buChar char="ü"/>
              <a:defRPr/>
            </a:pPr>
            <a:r>
              <a:rPr lang="en-US" dirty="0">
                <a:sym typeface="CommonBullets" pitchFamily="34" charset="2"/>
              </a:rPr>
              <a:t>Library		</a:t>
            </a:r>
          </a:p>
          <a:p>
            <a:pPr marL="800100" lvl="1" indent="-342900" eaLnBrk="1" fontAlgn="auto" hangingPunct="1">
              <a:spcAft>
                <a:spcPts val="0"/>
              </a:spcAft>
              <a:buFont typeface="Wingdings" panose="05000000000000000000" pitchFamily="2" charset="2"/>
              <a:buChar char="ü"/>
              <a:defRPr/>
            </a:pPr>
            <a:r>
              <a:rPr lang="en-US" dirty="0">
                <a:sym typeface="CommonBullets" pitchFamily="34" charset="2"/>
              </a:rPr>
              <a:t>Community		</a:t>
            </a:r>
          </a:p>
          <a:p>
            <a:pPr marL="1257300" lvl="2" indent="-342900" eaLnBrk="1" fontAlgn="auto" hangingPunct="1">
              <a:spcAft>
                <a:spcPts val="0"/>
              </a:spcAft>
              <a:buFont typeface="Wingdings" panose="05000000000000000000" pitchFamily="2" charset="2"/>
              <a:buChar char="ü"/>
              <a:defRPr/>
            </a:pPr>
            <a:r>
              <a:rPr lang="en-US" dirty="0">
                <a:sym typeface="CommonBullets" pitchFamily="34" charset="2"/>
              </a:rPr>
              <a:t>Financial Aid Office		</a:t>
            </a:r>
          </a:p>
          <a:p>
            <a:pPr marL="1257300" lvl="2" indent="-342900" eaLnBrk="1" fontAlgn="auto" hangingPunct="1">
              <a:spcAft>
                <a:spcPts val="0"/>
              </a:spcAft>
              <a:buFont typeface="Wingdings" panose="05000000000000000000" pitchFamily="2" charset="2"/>
              <a:buChar char="ü"/>
              <a:defRPr/>
            </a:pPr>
            <a:r>
              <a:rPr lang="en-US" dirty="0">
                <a:sym typeface="CommonBullets" pitchFamily="34" charset="2"/>
              </a:rPr>
              <a:t>Guidance Office		</a:t>
            </a:r>
          </a:p>
          <a:p>
            <a:pPr marL="800100" lvl="1" indent="-342900" eaLnBrk="1" fontAlgn="auto" hangingPunct="1">
              <a:spcAft>
                <a:spcPts val="0"/>
              </a:spcAft>
              <a:buFont typeface="Wingdings" panose="05000000000000000000" pitchFamily="2" charset="2"/>
              <a:buChar char="ü"/>
              <a:defRPr/>
            </a:pPr>
            <a:r>
              <a:rPr lang="en-US" dirty="0">
                <a:sym typeface="CommonBullets" pitchFamily="34" charset="2"/>
              </a:rPr>
              <a:t>Internet		</a:t>
            </a:r>
          </a:p>
          <a:p>
            <a:pPr eaLnBrk="1" fontAlgn="auto" hangingPunct="1">
              <a:spcAft>
                <a:spcPts val="0"/>
              </a:spcAft>
              <a:buFont typeface="Wingdings 2"/>
              <a:buNone/>
              <a:defRPr/>
            </a:pPr>
            <a:r>
              <a:rPr lang="en-US" sz="2400" dirty="0">
                <a:sym typeface="CommonBullets" pitchFamily="34" charset="2"/>
              </a:rPr>
              <a:t>			</a:t>
            </a:r>
            <a:r>
              <a:rPr lang="en-US" sz="2400" dirty="0">
                <a:sym typeface="CommonBullets" pitchFamily="34" charset="2"/>
                <a:hlinkClick r:id="rId2"/>
              </a:rPr>
              <a:t>www.fastweb.com</a:t>
            </a:r>
            <a:endParaRPr lang="en-US" sz="2400" dirty="0">
              <a:sym typeface="CommonBullets" pitchFamily="34" charset="2"/>
            </a:endParaRPr>
          </a:p>
          <a:p>
            <a:pPr eaLnBrk="1" fontAlgn="auto" hangingPunct="1">
              <a:spcAft>
                <a:spcPts val="0"/>
              </a:spcAft>
              <a:buFont typeface="Wingdings 2"/>
              <a:buNone/>
              <a:defRPr/>
            </a:pPr>
            <a:r>
              <a:rPr lang="en-US" sz="2400" dirty="0">
                <a:sym typeface="CommonBullets" pitchFamily="34" charset="2"/>
              </a:rPr>
              <a:t>			</a:t>
            </a:r>
            <a:r>
              <a:rPr lang="en-US" sz="2400" dirty="0">
                <a:sym typeface="CommonBullets" pitchFamily="34" charset="2"/>
                <a:hlinkClick r:id="rId3"/>
              </a:rPr>
              <a:t>www.finaid.org</a:t>
            </a:r>
            <a:endParaRPr lang="en-US" sz="2400" dirty="0">
              <a:sym typeface="CommonBullets" pitchFamily="34" charset="2"/>
            </a:endParaRPr>
          </a:p>
          <a:p>
            <a:pPr eaLnBrk="1" fontAlgn="auto" hangingPunct="1">
              <a:spcAft>
                <a:spcPts val="0"/>
              </a:spcAft>
              <a:buFont typeface="Wingdings 2"/>
              <a:buNone/>
              <a:defRPr/>
            </a:pPr>
            <a:r>
              <a:rPr lang="en-US" sz="2400" dirty="0">
                <a:sym typeface="CommonBullets" pitchFamily="34" charset="2"/>
              </a:rPr>
              <a:t>			</a:t>
            </a:r>
            <a:r>
              <a:rPr lang="en-US" sz="2400" dirty="0">
                <a:sym typeface="CommonBullets" pitchFamily="34" charset="2"/>
                <a:hlinkClick r:id="rId4"/>
              </a:rPr>
              <a:t>www.nasfaa.org</a:t>
            </a:r>
            <a:endParaRPr lang="en-US" sz="2400" dirty="0">
              <a:sym typeface="CommonBullets" pitchFamily="34" charset="2"/>
            </a:endParaRPr>
          </a:p>
          <a:p>
            <a:pPr eaLnBrk="1" fontAlgn="auto" hangingPunct="1">
              <a:spcAft>
                <a:spcPts val="0"/>
              </a:spcAft>
              <a:buFont typeface="Wingdings 2"/>
              <a:buNone/>
              <a:defRPr/>
            </a:pPr>
            <a:r>
              <a:rPr lang="en-US" sz="2400" dirty="0">
                <a:sym typeface="CommonBullets" pitchFamily="34" charset="2"/>
              </a:rPr>
              <a:t>			</a:t>
            </a:r>
            <a:r>
              <a:rPr lang="en-US" sz="2400" dirty="0">
                <a:sym typeface="CommonBullets" pitchFamily="34" charset="2"/>
                <a:hlinkClick r:id="rId5"/>
              </a:rPr>
              <a:t>www.salliemae.com</a:t>
            </a:r>
            <a:endParaRPr lang="en-US" sz="2400" dirty="0">
              <a:sym typeface="CommonBullets" pitchFamily="34" charset="2"/>
            </a:endParaRPr>
          </a:p>
          <a:p>
            <a:endParaRPr lang="en-US" dirty="0"/>
          </a:p>
        </p:txBody>
      </p:sp>
    </p:spTree>
    <p:extLst>
      <p:ext uri="{BB962C8B-B14F-4D97-AF65-F5344CB8AC3E}">
        <p14:creationId xmlns:p14="http://schemas.microsoft.com/office/powerpoint/2010/main" val="3303049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BB0E04-7358-F0C9-69CC-D9E4ADE165BA}"/>
              </a:ext>
            </a:extLst>
          </p:cNvPr>
          <p:cNvSpPr>
            <a:spLocks noGrp="1"/>
          </p:cNvSpPr>
          <p:nvPr>
            <p:ph type="title"/>
          </p:nvPr>
        </p:nvSpPr>
        <p:spPr/>
        <p:txBody>
          <a:bodyPr/>
          <a:lstStyle/>
          <a:p>
            <a:r>
              <a:rPr lang="en-US" dirty="0">
                <a:solidFill>
                  <a:schemeClr val="tx2">
                    <a:satMod val="130000"/>
                  </a:schemeClr>
                </a:solidFill>
              </a:rPr>
              <a:t>Apply! Cont.</a:t>
            </a:r>
            <a:endParaRPr lang="en-US" dirty="0"/>
          </a:p>
        </p:txBody>
      </p:sp>
      <p:sp>
        <p:nvSpPr>
          <p:cNvPr id="3" name="Content Placeholder 2">
            <a:extLst>
              <a:ext uri="{FF2B5EF4-FFF2-40B4-BE49-F238E27FC236}">
                <a16:creationId xmlns:a16="http://schemas.microsoft.com/office/drawing/2014/main" id="{D655F538-282C-C7D4-57BD-88E8C211D187}"/>
              </a:ext>
            </a:extLst>
          </p:cNvPr>
          <p:cNvSpPr>
            <a:spLocks noGrp="1"/>
          </p:cNvSpPr>
          <p:nvPr>
            <p:ph idx="1"/>
          </p:nvPr>
        </p:nvSpPr>
        <p:spPr/>
        <p:txBody>
          <a:bodyPr/>
          <a:lstStyle/>
          <a:p>
            <a:pPr marL="484632" indent="-457200" eaLnBrk="1" fontAlgn="auto" hangingPunct="1">
              <a:spcAft>
                <a:spcPts val="0"/>
              </a:spcAft>
              <a:buFont typeface="Arial" panose="020B0604020202020204" pitchFamily="34" charset="0"/>
              <a:buChar char="•"/>
              <a:defRPr/>
            </a:pPr>
            <a:r>
              <a:rPr lang="en-US" sz="2800" dirty="0"/>
              <a:t>Free Application for Federal Aid (FAFSA) at </a:t>
            </a:r>
            <a:r>
              <a:rPr lang="en-US" sz="2800" dirty="0">
                <a:hlinkClick r:id="rId2"/>
              </a:rPr>
              <a:t>www.studentaid.gov</a:t>
            </a:r>
            <a:r>
              <a:rPr lang="en-US" sz="2800" dirty="0"/>
              <a:t>  Form will open for 2026-2027 October 1!</a:t>
            </a:r>
          </a:p>
          <a:p>
            <a:pPr marL="484632" indent="-457200" eaLnBrk="1" fontAlgn="auto" hangingPunct="1">
              <a:spcAft>
                <a:spcPts val="0"/>
              </a:spcAft>
              <a:buFont typeface="Arial" panose="020B0604020202020204" pitchFamily="34" charset="0"/>
              <a:buChar char="•"/>
              <a:defRPr/>
            </a:pPr>
            <a:r>
              <a:rPr lang="en-US" sz="2800" dirty="0"/>
              <a:t>Federal Student Aid ID FED ID at </a:t>
            </a:r>
            <a:r>
              <a:rPr lang="en-US" sz="2800" dirty="0">
                <a:hlinkClick r:id="rId2"/>
              </a:rPr>
              <a:t>www.studentaid.gov</a:t>
            </a:r>
            <a:r>
              <a:rPr lang="en-US" sz="2800" dirty="0"/>
              <a:t>. </a:t>
            </a:r>
          </a:p>
          <a:p>
            <a:pPr marL="484632" indent="-457200" eaLnBrk="1" fontAlgn="auto" hangingPunct="1">
              <a:spcAft>
                <a:spcPts val="0"/>
              </a:spcAft>
              <a:buFont typeface="Arial" panose="020B0604020202020204" pitchFamily="34" charset="0"/>
              <a:buChar char="•"/>
              <a:defRPr/>
            </a:pPr>
            <a:r>
              <a:rPr lang="en-US" sz="2800" dirty="0"/>
              <a:t>Institutional application</a:t>
            </a:r>
          </a:p>
          <a:p>
            <a:pPr marL="484632" indent="-457200" eaLnBrk="1" fontAlgn="auto" hangingPunct="1">
              <a:spcAft>
                <a:spcPts val="0"/>
              </a:spcAft>
              <a:buFont typeface="Arial" panose="020B0604020202020204" pitchFamily="34" charset="0"/>
              <a:buChar char="•"/>
              <a:defRPr/>
            </a:pPr>
            <a:r>
              <a:rPr lang="en-US" sz="2800" dirty="0"/>
              <a:t>State of Florida Application</a:t>
            </a:r>
          </a:p>
          <a:p>
            <a:pPr marL="484632" indent="-457200" eaLnBrk="1" fontAlgn="auto" hangingPunct="1">
              <a:spcAft>
                <a:spcPts val="0"/>
              </a:spcAft>
              <a:buFont typeface="Arial" panose="020B0604020202020204" pitchFamily="34" charset="0"/>
              <a:buChar char="•"/>
              <a:defRPr/>
            </a:pPr>
            <a:r>
              <a:rPr lang="en-US" sz="2800" dirty="0">
                <a:sym typeface="CommonBullets" pitchFamily="34" charset="2"/>
              </a:rPr>
              <a:t>College Board Profile (limited number of Schools.  Can only be used for institutional funds.)</a:t>
            </a:r>
          </a:p>
          <a:p>
            <a:endParaRPr lang="en-US" dirty="0"/>
          </a:p>
        </p:txBody>
      </p:sp>
    </p:spTree>
    <p:extLst>
      <p:ext uri="{BB962C8B-B14F-4D97-AF65-F5344CB8AC3E}">
        <p14:creationId xmlns:p14="http://schemas.microsoft.com/office/powerpoint/2010/main" val="19150999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601D04-38ED-0D7D-1459-F812607565DA}"/>
              </a:ext>
            </a:extLst>
          </p:cNvPr>
          <p:cNvSpPr>
            <a:spLocks noGrp="1"/>
          </p:cNvSpPr>
          <p:nvPr>
            <p:ph type="title"/>
          </p:nvPr>
        </p:nvSpPr>
        <p:spPr/>
        <p:txBody>
          <a:bodyPr/>
          <a:lstStyle/>
          <a:p>
            <a:r>
              <a:rPr lang="en-US" dirty="0">
                <a:solidFill>
                  <a:schemeClr val="tx2">
                    <a:satMod val="130000"/>
                  </a:schemeClr>
                </a:solidFill>
              </a:rPr>
              <a:t>Apply Early!</a:t>
            </a:r>
            <a:endParaRPr lang="en-US" dirty="0"/>
          </a:p>
        </p:txBody>
      </p:sp>
      <p:sp>
        <p:nvSpPr>
          <p:cNvPr id="3" name="Content Placeholder 2">
            <a:extLst>
              <a:ext uri="{FF2B5EF4-FFF2-40B4-BE49-F238E27FC236}">
                <a16:creationId xmlns:a16="http://schemas.microsoft.com/office/drawing/2014/main" id="{62558948-7EC5-03A0-2A7D-0B09DE3093C7}"/>
              </a:ext>
            </a:extLst>
          </p:cNvPr>
          <p:cNvSpPr>
            <a:spLocks noGrp="1"/>
          </p:cNvSpPr>
          <p:nvPr>
            <p:ph idx="1"/>
          </p:nvPr>
        </p:nvSpPr>
        <p:spPr/>
        <p:txBody>
          <a:bodyPr/>
          <a:lstStyle/>
          <a:p>
            <a:pPr eaLnBrk="1" hangingPunct="1">
              <a:lnSpc>
                <a:spcPct val="90000"/>
              </a:lnSpc>
              <a:defRPr/>
            </a:pPr>
            <a:r>
              <a:rPr lang="en-US" altLang="en-US" sz="2400" dirty="0"/>
              <a:t>Find out deadline dates.</a:t>
            </a:r>
          </a:p>
          <a:p>
            <a:pPr eaLnBrk="1" hangingPunct="1">
              <a:lnSpc>
                <a:spcPct val="90000"/>
              </a:lnSpc>
              <a:defRPr/>
            </a:pPr>
            <a:r>
              <a:rPr lang="en-US" altLang="en-US" sz="2400" dirty="0"/>
              <a:t>Keep a list of deadlines you need to meet and check them off when they have been met.</a:t>
            </a:r>
          </a:p>
          <a:p>
            <a:pPr eaLnBrk="1" hangingPunct="1">
              <a:lnSpc>
                <a:spcPct val="90000"/>
              </a:lnSpc>
              <a:defRPr/>
            </a:pPr>
            <a:r>
              <a:rPr lang="en-US" altLang="en-US" sz="2400" dirty="0">
                <a:solidFill>
                  <a:srgbClr val="FF0000"/>
                </a:solidFill>
              </a:rPr>
              <a:t>Meet deadlines!!</a:t>
            </a:r>
          </a:p>
          <a:p>
            <a:pPr eaLnBrk="1" hangingPunct="1">
              <a:lnSpc>
                <a:spcPct val="90000"/>
              </a:lnSpc>
              <a:defRPr/>
            </a:pPr>
            <a:r>
              <a:rPr lang="en-US" altLang="en-US" sz="2400" dirty="0">
                <a:solidFill>
                  <a:srgbClr val="FF0000"/>
                </a:solidFill>
              </a:rPr>
              <a:t>2026-2027 Application process starts </a:t>
            </a:r>
            <a:r>
              <a:rPr lang="en-US" altLang="en-US" dirty="0">
                <a:solidFill>
                  <a:srgbClr val="FF0000"/>
                </a:solidFill>
              </a:rPr>
              <a:t>October 1, 2025 </a:t>
            </a:r>
            <a:r>
              <a:rPr lang="en-US" altLang="en-US" sz="2400" dirty="0">
                <a:solidFill>
                  <a:srgbClr val="FF0000"/>
                </a:solidFill>
              </a:rPr>
              <a:t>using the 2024 tax information!!</a:t>
            </a:r>
          </a:p>
          <a:p>
            <a:pPr eaLnBrk="1" hangingPunct="1">
              <a:lnSpc>
                <a:spcPct val="90000"/>
              </a:lnSpc>
              <a:defRPr/>
            </a:pPr>
            <a:r>
              <a:rPr lang="en-US" altLang="en-US" sz="2400" dirty="0"/>
              <a:t>Remember, when you miss a deadline, you throw money away.</a:t>
            </a:r>
          </a:p>
          <a:p>
            <a:pPr marL="82550" indent="0" eaLnBrk="1" hangingPunct="1">
              <a:lnSpc>
                <a:spcPct val="90000"/>
              </a:lnSpc>
              <a:buFont typeface="Wingdings 2" panose="05020102010507070707" pitchFamily="18" charset="2"/>
              <a:buNone/>
              <a:defRPr/>
            </a:pPr>
            <a:r>
              <a:rPr lang="en-US" altLang="en-US" sz="2400" dirty="0"/>
              <a:t> </a:t>
            </a:r>
          </a:p>
          <a:p>
            <a:endParaRPr lang="en-US" dirty="0"/>
          </a:p>
        </p:txBody>
      </p:sp>
    </p:spTree>
    <p:extLst>
      <p:ext uri="{BB962C8B-B14F-4D97-AF65-F5344CB8AC3E}">
        <p14:creationId xmlns:p14="http://schemas.microsoft.com/office/powerpoint/2010/main" val="1150696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726330-B8B8-6114-D876-DCD732102CD2}"/>
              </a:ext>
            </a:extLst>
          </p:cNvPr>
          <p:cNvSpPr>
            <a:spLocks noGrp="1"/>
          </p:cNvSpPr>
          <p:nvPr>
            <p:ph type="title"/>
          </p:nvPr>
        </p:nvSpPr>
        <p:spPr/>
        <p:txBody>
          <a:bodyPr/>
          <a:lstStyle/>
          <a:p>
            <a:r>
              <a:rPr lang="en-US" dirty="0">
                <a:solidFill>
                  <a:schemeClr val="tx2">
                    <a:satMod val="130000"/>
                  </a:schemeClr>
                </a:solidFill>
              </a:rPr>
              <a:t>Follow Up!</a:t>
            </a:r>
            <a:endParaRPr lang="en-US" dirty="0"/>
          </a:p>
        </p:txBody>
      </p:sp>
      <p:sp>
        <p:nvSpPr>
          <p:cNvPr id="3" name="Content Placeholder 2">
            <a:extLst>
              <a:ext uri="{FF2B5EF4-FFF2-40B4-BE49-F238E27FC236}">
                <a16:creationId xmlns:a16="http://schemas.microsoft.com/office/drawing/2014/main" id="{39FB44D6-1337-DD61-A5EF-3542D49BBB77}"/>
              </a:ext>
            </a:extLst>
          </p:cNvPr>
          <p:cNvSpPr>
            <a:spLocks noGrp="1"/>
          </p:cNvSpPr>
          <p:nvPr>
            <p:ph idx="1"/>
          </p:nvPr>
        </p:nvSpPr>
        <p:spPr/>
        <p:txBody>
          <a:bodyPr/>
          <a:lstStyle/>
          <a:p>
            <a:pPr eaLnBrk="1" hangingPunct="1"/>
            <a:r>
              <a:rPr lang="en-US" altLang="en-US" sz="3600" dirty="0"/>
              <a:t>Make sure the documents you send are received.</a:t>
            </a:r>
          </a:p>
          <a:p>
            <a:pPr eaLnBrk="1" hangingPunct="1"/>
            <a:r>
              <a:rPr lang="en-US" altLang="en-US" sz="3600" dirty="0">
                <a:solidFill>
                  <a:srgbClr val="FF0000"/>
                </a:solidFill>
              </a:rPr>
              <a:t>Keep a copy of EVERY document you send!!!</a:t>
            </a:r>
            <a:endParaRPr lang="en-US" altLang="en-US" sz="3600" dirty="0"/>
          </a:p>
          <a:p>
            <a:pPr eaLnBrk="1" hangingPunct="1"/>
            <a:r>
              <a:rPr lang="en-US" altLang="en-US" sz="3600" dirty="0"/>
              <a:t>Make sure additional items are not needed.</a:t>
            </a:r>
          </a:p>
          <a:p>
            <a:pPr eaLnBrk="1" hangingPunct="1"/>
            <a:r>
              <a:rPr lang="en-US" altLang="en-US" sz="3600" dirty="0"/>
              <a:t>Make sure your file is active.</a:t>
            </a:r>
          </a:p>
          <a:p>
            <a:pPr eaLnBrk="1" hangingPunct="1"/>
            <a:r>
              <a:rPr lang="en-US" altLang="en-US" sz="3600" dirty="0">
                <a:solidFill>
                  <a:srgbClr val="FF0000"/>
                </a:solidFill>
              </a:rPr>
              <a:t>Note:  Never send Social Security Number by email unless the email is password protected.</a:t>
            </a:r>
          </a:p>
          <a:p>
            <a:endParaRPr lang="en-US" dirty="0"/>
          </a:p>
        </p:txBody>
      </p:sp>
    </p:spTree>
    <p:extLst>
      <p:ext uri="{BB962C8B-B14F-4D97-AF65-F5344CB8AC3E}">
        <p14:creationId xmlns:p14="http://schemas.microsoft.com/office/powerpoint/2010/main" val="3143068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412E21-4E8B-656E-59D9-656DF82F6DEA}"/>
              </a:ext>
            </a:extLst>
          </p:cNvPr>
          <p:cNvSpPr>
            <a:spLocks noGrp="1"/>
          </p:cNvSpPr>
          <p:nvPr>
            <p:ph type="title"/>
          </p:nvPr>
        </p:nvSpPr>
        <p:spPr/>
        <p:txBody>
          <a:bodyPr/>
          <a:lstStyle/>
          <a:p>
            <a:r>
              <a:rPr lang="en-US" dirty="0">
                <a:solidFill>
                  <a:schemeClr val="tx2">
                    <a:satMod val="130000"/>
                  </a:schemeClr>
                </a:solidFill>
              </a:rPr>
              <a:t>Communicate!</a:t>
            </a:r>
            <a:endParaRPr lang="en-US" dirty="0"/>
          </a:p>
        </p:txBody>
      </p:sp>
      <p:sp>
        <p:nvSpPr>
          <p:cNvPr id="3" name="Content Placeholder 2">
            <a:extLst>
              <a:ext uri="{FF2B5EF4-FFF2-40B4-BE49-F238E27FC236}">
                <a16:creationId xmlns:a16="http://schemas.microsoft.com/office/drawing/2014/main" id="{098BF40F-C39D-2827-CB16-D0F7395A02E2}"/>
              </a:ext>
            </a:extLst>
          </p:cNvPr>
          <p:cNvSpPr>
            <a:spLocks noGrp="1"/>
          </p:cNvSpPr>
          <p:nvPr>
            <p:ph idx="1"/>
          </p:nvPr>
        </p:nvSpPr>
        <p:spPr/>
        <p:txBody>
          <a:bodyPr>
            <a:normAutofit fontScale="92500" lnSpcReduction="10000"/>
          </a:bodyPr>
          <a:lstStyle/>
          <a:p>
            <a:pPr eaLnBrk="1" hangingPunct="1">
              <a:lnSpc>
                <a:spcPct val="90000"/>
              </a:lnSpc>
            </a:pPr>
            <a:r>
              <a:rPr lang="en-US" altLang="en-US" sz="2800" dirty="0"/>
              <a:t>Communicate changes in the family’s circumstances.</a:t>
            </a:r>
          </a:p>
          <a:p>
            <a:pPr lvl="4" eaLnBrk="1" hangingPunct="1">
              <a:lnSpc>
                <a:spcPct val="90000"/>
              </a:lnSpc>
              <a:buFont typeface="Wingdings" panose="05000000000000000000" pitchFamily="2" charset="2"/>
              <a:buChar char="ü"/>
            </a:pPr>
            <a:r>
              <a:rPr lang="en-US" altLang="en-US" sz="2400" dirty="0">
                <a:sym typeface="CommonBullets" pitchFamily="34" charset="2"/>
              </a:rPr>
              <a:t>Family</a:t>
            </a:r>
            <a:r>
              <a:rPr lang="en-US" altLang="en-US" sz="1200" dirty="0">
                <a:sym typeface="CommonBullets" pitchFamily="34" charset="2"/>
              </a:rPr>
              <a:t> </a:t>
            </a:r>
            <a:r>
              <a:rPr lang="en-US" altLang="en-US" sz="2400" dirty="0">
                <a:sym typeface="CommonBullets" pitchFamily="34" charset="2"/>
              </a:rPr>
              <a:t>income</a:t>
            </a:r>
            <a:r>
              <a:rPr lang="en-US" altLang="en-US" sz="1200" dirty="0">
                <a:sym typeface="CommonBullets" pitchFamily="34" charset="2"/>
              </a:rPr>
              <a:t>.</a:t>
            </a:r>
          </a:p>
          <a:p>
            <a:pPr lvl="4" eaLnBrk="1" hangingPunct="1">
              <a:lnSpc>
                <a:spcPct val="90000"/>
              </a:lnSpc>
              <a:buFont typeface="Wingdings" panose="05000000000000000000" pitchFamily="2" charset="2"/>
              <a:buChar char="ü"/>
            </a:pPr>
            <a:r>
              <a:rPr lang="en-US" altLang="en-US" sz="2400" dirty="0">
                <a:sym typeface="CommonBullets" pitchFamily="34" charset="2"/>
              </a:rPr>
              <a:t>Family Size	</a:t>
            </a:r>
            <a:r>
              <a:rPr lang="en-US" altLang="en-US" sz="1200" dirty="0">
                <a:sym typeface="CommonBullets" pitchFamily="34" charset="2"/>
              </a:rPr>
              <a:t>		</a:t>
            </a:r>
          </a:p>
          <a:p>
            <a:pPr lvl="4" eaLnBrk="1" hangingPunct="1">
              <a:lnSpc>
                <a:spcPct val="90000"/>
              </a:lnSpc>
              <a:buFont typeface="Wingdings" panose="05000000000000000000" pitchFamily="2" charset="2"/>
              <a:buChar char="ü"/>
            </a:pPr>
            <a:r>
              <a:rPr lang="en-US" altLang="en-US" sz="2400" dirty="0">
                <a:sym typeface="CommonBullets" pitchFamily="34" charset="2"/>
              </a:rPr>
              <a:t>One Time Income</a:t>
            </a:r>
            <a:r>
              <a:rPr lang="en-US" altLang="en-US" sz="1200" dirty="0">
                <a:sym typeface="CommonBullets" pitchFamily="34" charset="2"/>
              </a:rPr>
              <a:t>			</a:t>
            </a:r>
          </a:p>
          <a:p>
            <a:pPr lvl="4" eaLnBrk="1" hangingPunct="1">
              <a:lnSpc>
                <a:spcPct val="90000"/>
              </a:lnSpc>
              <a:buFont typeface="Wingdings" panose="05000000000000000000" pitchFamily="2" charset="2"/>
              <a:buChar char="ü"/>
            </a:pPr>
            <a:r>
              <a:rPr lang="en-US" altLang="en-US" sz="2400" dirty="0">
                <a:sym typeface="CommonBullets" pitchFamily="34" charset="2"/>
              </a:rPr>
              <a:t>Unusual Medical Expense</a:t>
            </a:r>
            <a:r>
              <a:rPr lang="en-US" altLang="en-US" sz="1200" dirty="0">
                <a:sym typeface="CommonBullets" pitchFamily="34" charset="2"/>
              </a:rPr>
              <a:t>			</a:t>
            </a:r>
          </a:p>
          <a:p>
            <a:pPr lvl="4" eaLnBrk="1" hangingPunct="1">
              <a:lnSpc>
                <a:spcPct val="90000"/>
              </a:lnSpc>
              <a:buFont typeface="Wingdings" panose="05000000000000000000" pitchFamily="2" charset="2"/>
              <a:buChar char="ü"/>
            </a:pPr>
            <a:r>
              <a:rPr lang="en-US" altLang="en-US" sz="2400" dirty="0">
                <a:sym typeface="CommonBullets" pitchFamily="34" charset="2"/>
              </a:rPr>
              <a:t>Sibling Private K-12 tuition</a:t>
            </a:r>
            <a:r>
              <a:rPr lang="en-US" altLang="en-US" sz="1200" dirty="0">
                <a:sym typeface="CommonBullets" pitchFamily="34" charset="2"/>
              </a:rPr>
              <a:t>			</a:t>
            </a:r>
          </a:p>
          <a:p>
            <a:pPr lvl="4" eaLnBrk="1" hangingPunct="1">
              <a:lnSpc>
                <a:spcPct val="90000"/>
              </a:lnSpc>
              <a:buFont typeface="Wingdings" panose="05000000000000000000" pitchFamily="2" charset="2"/>
              <a:buChar char="ü"/>
            </a:pPr>
            <a:r>
              <a:rPr lang="en-US" altLang="en-US" sz="2400" dirty="0">
                <a:sym typeface="CommonBullets" pitchFamily="34" charset="2"/>
              </a:rPr>
              <a:t>Divorce	</a:t>
            </a:r>
            <a:r>
              <a:rPr lang="en-US" altLang="en-US" sz="1200" dirty="0">
                <a:sym typeface="CommonBullets" pitchFamily="34" charset="2"/>
              </a:rPr>
              <a:t>		</a:t>
            </a:r>
          </a:p>
          <a:p>
            <a:pPr lvl="4" eaLnBrk="1" hangingPunct="1">
              <a:lnSpc>
                <a:spcPct val="90000"/>
              </a:lnSpc>
              <a:buFont typeface="Wingdings" panose="05000000000000000000" pitchFamily="2" charset="2"/>
              <a:buChar char="ü"/>
            </a:pPr>
            <a:r>
              <a:rPr lang="en-US" altLang="en-US" sz="2400" dirty="0"/>
              <a:t>Death</a:t>
            </a:r>
            <a:r>
              <a:rPr lang="en-US" altLang="en-US" sz="1200" dirty="0"/>
              <a:t>			</a:t>
            </a:r>
          </a:p>
          <a:p>
            <a:pPr lvl="4" eaLnBrk="1" hangingPunct="1">
              <a:lnSpc>
                <a:spcPct val="90000"/>
              </a:lnSpc>
              <a:buFont typeface="Wingdings" panose="05000000000000000000" pitchFamily="2" charset="2"/>
              <a:buChar char="ü"/>
            </a:pPr>
            <a:r>
              <a:rPr lang="en-US" altLang="en-US" sz="2400" dirty="0"/>
              <a:t>Parents in College</a:t>
            </a:r>
          </a:p>
          <a:p>
            <a:pPr lvl="4" eaLnBrk="1" hangingPunct="1">
              <a:lnSpc>
                <a:spcPct val="90000"/>
              </a:lnSpc>
              <a:buFont typeface="Wingdings" panose="05000000000000000000" pitchFamily="2" charset="2"/>
              <a:buChar char="ü"/>
            </a:pPr>
            <a:r>
              <a:rPr lang="en-US" altLang="en-US" sz="2400" dirty="0"/>
              <a:t>Siblings in College	</a:t>
            </a:r>
            <a:r>
              <a:rPr lang="en-US" altLang="en-US" sz="1200" dirty="0"/>
              <a:t>		</a:t>
            </a:r>
            <a:r>
              <a:rPr lang="en-US" altLang="en-US" sz="1200" dirty="0">
                <a:cs typeface="Times New Roman" panose="02020603050405020304" pitchFamily="18" charset="0"/>
              </a:rPr>
              <a:t> </a:t>
            </a:r>
          </a:p>
          <a:p>
            <a:pPr eaLnBrk="1" hangingPunct="1">
              <a:lnSpc>
                <a:spcPct val="90000"/>
              </a:lnSpc>
              <a:buFont typeface="Wingdings" panose="05000000000000000000" pitchFamily="2" charset="2"/>
              <a:buNone/>
            </a:pPr>
            <a:r>
              <a:rPr lang="en-US" altLang="en-US" sz="2800" dirty="0"/>
              <a:t>Communicate any special needs or circumstances!</a:t>
            </a:r>
          </a:p>
          <a:p>
            <a:endParaRPr lang="en-US" dirty="0"/>
          </a:p>
        </p:txBody>
      </p:sp>
    </p:spTree>
    <p:extLst>
      <p:ext uri="{BB962C8B-B14F-4D97-AF65-F5344CB8AC3E}">
        <p14:creationId xmlns:p14="http://schemas.microsoft.com/office/powerpoint/2010/main" val="140471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0E19E0-5CB5-0BEE-4B97-165807303C9F}"/>
              </a:ext>
            </a:extLst>
          </p:cNvPr>
          <p:cNvSpPr>
            <a:spLocks noGrp="1"/>
          </p:cNvSpPr>
          <p:nvPr>
            <p:ph type="title"/>
          </p:nvPr>
        </p:nvSpPr>
        <p:spPr/>
        <p:txBody>
          <a:bodyPr/>
          <a:lstStyle/>
          <a:p>
            <a:r>
              <a:rPr lang="en-US" dirty="0">
                <a:solidFill>
                  <a:schemeClr val="tx2">
                    <a:satMod val="130000"/>
                  </a:schemeClr>
                </a:solidFill>
              </a:rPr>
              <a:t>Watch Out For the Scams!!!</a:t>
            </a:r>
            <a:endParaRPr lang="en-US" dirty="0"/>
          </a:p>
        </p:txBody>
      </p:sp>
      <p:sp>
        <p:nvSpPr>
          <p:cNvPr id="3" name="Content Placeholder 2">
            <a:extLst>
              <a:ext uri="{FF2B5EF4-FFF2-40B4-BE49-F238E27FC236}">
                <a16:creationId xmlns:a16="http://schemas.microsoft.com/office/drawing/2014/main" id="{8C12D825-9C7F-6B0B-669E-4D8C7B5712A3}"/>
              </a:ext>
            </a:extLst>
          </p:cNvPr>
          <p:cNvSpPr>
            <a:spLocks noGrp="1"/>
          </p:cNvSpPr>
          <p:nvPr>
            <p:ph idx="1"/>
          </p:nvPr>
        </p:nvSpPr>
        <p:spPr/>
        <p:txBody>
          <a:bodyPr/>
          <a:lstStyle/>
          <a:p>
            <a:pPr eaLnBrk="1" hangingPunct="1"/>
            <a:r>
              <a:rPr lang="en-US" altLang="en-US" sz="2400" dirty="0"/>
              <a:t>Watch out for people who offer to help fill in your paperwork for a fee! Remember what we often refer to and the Aunt Becky syndrome!</a:t>
            </a:r>
          </a:p>
          <a:p>
            <a:pPr eaLnBrk="1" hangingPunct="1"/>
            <a:endParaRPr lang="en-US" altLang="en-US" sz="2400" dirty="0"/>
          </a:p>
          <a:p>
            <a:pPr eaLnBrk="1" hangingPunct="1"/>
            <a:r>
              <a:rPr lang="en-US" altLang="en-US" sz="2400" dirty="0"/>
              <a:t>Watch out for people who want to charge you to look for scholarships!</a:t>
            </a:r>
          </a:p>
          <a:p>
            <a:pPr eaLnBrk="1" hangingPunct="1">
              <a:buFont typeface="Wingdings" panose="05000000000000000000" pitchFamily="2" charset="2"/>
              <a:buNone/>
            </a:pPr>
            <a:endParaRPr lang="en-US" altLang="en-US" sz="2400" dirty="0"/>
          </a:p>
          <a:p>
            <a:pPr eaLnBrk="1" hangingPunct="1"/>
            <a:r>
              <a:rPr lang="en-US" altLang="en-US" sz="2400" dirty="0"/>
              <a:t>Watch out for people who want to sell you something so you can get financial aid!</a:t>
            </a:r>
          </a:p>
          <a:p>
            <a:endParaRPr lang="en-US" dirty="0"/>
          </a:p>
        </p:txBody>
      </p:sp>
    </p:spTree>
    <p:extLst>
      <p:ext uri="{BB962C8B-B14F-4D97-AF65-F5344CB8AC3E}">
        <p14:creationId xmlns:p14="http://schemas.microsoft.com/office/powerpoint/2010/main" val="589893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B33BB8-DD6D-18C8-7276-815442BB5DE0}"/>
              </a:ext>
            </a:extLst>
          </p:cNvPr>
          <p:cNvSpPr>
            <a:spLocks noGrp="1"/>
          </p:cNvSpPr>
          <p:nvPr>
            <p:ph type="title"/>
          </p:nvPr>
        </p:nvSpPr>
        <p:spPr/>
        <p:txBody>
          <a:bodyPr/>
          <a:lstStyle/>
          <a:p>
            <a:r>
              <a:rPr lang="en-US" dirty="0">
                <a:solidFill>
                  <a:schemeClr val="tx2">
                    <a:satMod val="130000"/>
                  </a:schemeClr>
                </a:solidFill>
              </a:rPr>
              <a:t>Tips for Completing the FAFSA</a:t>
            </a:r>
            <a:endParaRPr lang="en-US" dirty="0"/>
          </a:p>
        </p:txBody>
      </p:sp>
      <p:sp>
        <p:nvSpPr>
          <p:cNvPr id="3" name="Content Placeholder 2">
            <a:extLst>
              <a:ext uri="{FF2B5EF4-FFF2-40B4-BE49-F238E27FC236}">
                <a16:creationId xmlns:a16="http://schemas.microsoft.com/office/drawing/2014/main" id="{4FF8F5C8-9C2C-D3FE-2EAB-11D331CE1419}"/>
              </a:ext>
            </a:extLst>
          </p:cNvPr>
          <p:cNvSpPr>
            <a:spLocks noGrp="1"/>
          </p:cNvSpPr>
          <p:nvPr>
            <p:ph idx="1"/>
          </p:nvPr>
        </p:nvSpPr>
        <p:spPr/>
        <p:txBody>
          <a:bodyPr/>
          <a:lstStyle/>
          <a:p>
            <a:pPr eaLnBrk="1" hangingPunct="1"/>
            <a:r>
              <a:rPr lang="en-US" altLang="en-US" sz="2400" dirty="0"/>
              <a:t>Gather tax documents.  Remember we are using prior, prior year data</a:t>
            </a:r>
          </a:p>
          <a:p>
            <a:pPr eaLnBrk="1" hangingPunct="1"/>
            <a:r>
              <a:rPr lang="en-US" altLang="en-US" sz="2400" dirty="0"/>
              <a:t> Read the instructions</a:t>
            </a:r>
          </a:p>
          <a:p>
            <a:pPr eaLnBrk="1" hangingPunct="1"/>
            <a:r>
              <a:rPr lang="en-US" altLang="en-US" sz="2400" dirty="0"/>
              <a:t>Follow directions</a:t>
            </a:r>
          </a:p>
          <a:p>
            <a:pPr eaLnBrk="1" hangingPunct="1"/>
            <a:r>
              <a:rPr lang="en-US" altLang="en-US" sz="2400" dirty="0"/>
              <a:t>Check your work</a:t>
            </a:r>
          </a:p>
          <a:p>
            <a:pPr eaLnBrk="1" hangingPunct="1"/>
            <a:r>
              <a:rPr lang="en-US" altLang="en-US" sz="2400" dirty="0"/>
              <a:t>Complete a new form each year student is in school</a:t>
            </a:r>
          </a:p>
          <a:p>
            <a:pPr eaLnBrk="1" hangingPunct="1"/>
            <a:r>
              <a:rPr lang="en-US" altLang="en-US" sz="2400" dirty="0">
                <a:solidFill>
                  <a:srgbClr val="FF0000"/>
                </a:solidFill>
              </a:rPr>
              <a:t>The 2026-2027 application opens October 1,2025 using the 2024 tax information!!!</a:t>
            </a:r>
          </a:p>
          <a:p>
            <a:endParaRPr lang="en-US" dirty="0"/>
          </a:p>
        </p:txBody>
      </p:sp>
    </p:spTree>
    <p:extLst>
      <p:ext uri="{BB962C8B-B14F-4D97-AF65-F5344CB8AC3E}">
        <p14:creationId xmlns:p14="http://schemas.microsoft.com/office/powerpoint/2010/main" val="913581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7180A5-BD1D-719B-D1E6-56C95969A54C}"/>
              </a:ext>
            </a:extLst>
          </p:cNvPr>
          <p:cNvSpPr>
            <a:spLocks noGrp="1"/>
          </p:cNvSpPr>
          <p:nvPr>
            <p:ph type="title"/>
          </p:nvPr>
        </p:nvSpPr>
        <p:spPr/>
        <p:txBody>
          <a:bodyPr/>
          <a:lstStyle/>
          <a:p>
            <a:r>
              <a:rPr lang="en-US" dirty="0">
                <a:solidFill>
                  <a:schemeClr val="tx2">
                    <a:satMod val="130000"/>
                  </a:schemeClr>
                </a:solidFill>
              </a:rPr>
              <a:t>Who Pays for Higher Education?</a:t>
            </a:r>
            <a:endParaRPr lang="en-US" dirty="0"/>
          </a:p>
        </p:txBody>
      </p:sp>
      <p:sp>
        <p:nvSpPr>
          <p:cNvPr id="3" name="Content Placeholder 2">
            <a:extLst>
              <a:ext uri="{FF2B5EF4-FFF2-40B4-BE49-F238E27FC236}">
                <a16:creationId xmlns:a16="http://schemas.microsoft.com/office/drawing/2014/main" id="{A5D5948A-8AD9-AAD5-A968-05DA7A41EFC4}"/>
              </a:ext>
            </a:extLst>
          </p:cNvPr>
          <p:cNvSpPr>
            <a:spLocks noGrp="1"/>
          </p:cNvSpPr>
          <p:nvPr>
            <p:ph idx="1"/>
          </p:nvPr>
        </p:nvSpPr>
        <p:spPr/>
        <p:txBody>
          <a:bodyPr/>
          <a:lstStyle/>
          <a:p>
            <a:pPr marL="0" indent="0">
              <a:buNone/>
            </a:pPr>
            <a:r>
              <a:rPr lang="en-US" sz="3600" dirty="0"/>
              <a:t>The primary responsibility for funding higher education rests with the student and, where appropriate, his/her family.</a:t>
            </a:r>
          </a:p>
          <a:p>
            <a:pPr marL="0" indent="0">
              <a:buNone/>
            </a:pPr>
            <a:endParaRPr lang="en-US" dirty="0"/>
          </a:p>
        </p:txBody>
      </p:sp>
    </p:spTree>
    <p:extLst>
      <p:ext uri="{BB962C8B-B14F-4D97-AF65-F5344CB8AC3E}">
        <p14:creationId xmlns:p14="http://schemas.microsoft.com/office/powerpoint/2010/main" val="16865025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4A3592-C129-E149-B64A-BF45BA4CA14A}"/>
              </a:ext>
            </a:extLst>
          </p:cNvPr>
          <p:cNvSpPr>
            <a:spLocks noGrp="1"/>
          </p:cNvSpPr>
          <p:nvPr>
            <p:ph type="title"/>
          </p:nvPr>
        </p:nvSpPr>
        <p:spPr/>
        <p:txBody>
          <a:bodyPr/>
          <a:lstStyle/>
          <a:p>
            <a:r>
              <a:rPr lang="en-US" dirty="0">
                <a:solidFill>
                  <a:schemeClr val="tx2">
                    <a:satMod val="130000"/>
                  </a:schemeClr>
                </a:solidFill>
              </a:rPr>
              <a:t>Tips for Completing the FAFSA Cont.</a:t>
            </a:r>
            <a:endParaRPr lang="en-US" dirty="0"/>
          </a:p>
        </p:txBody>
      </p:sp>
      <p:sp>
        <p:nvSpPr>
          <p:cNvPr id="3" name="Content Placeholder 2">
            <a:extLst>
              <a:ext uri="{FF2B5EF4-FFF2-40B4-BE49-F238E27FC236}">
                <a16:creationId xmlns:a16="http://schemas.microsoft.com/office/drawing/2014/main" id="{C46065F0-6C2B-740A-73FD-54D4A1D5D32C}"/>
              </a:ext>
            </a:extLst>
          </p:cNvPr>
          <p:cNvSpPr>
            <a:spLocks noGrp="1"/>
          </p:cNvSpPr>
          <p:nvPr>
            <p:ph idx="1"/>
          </p:nvPr>
        </p:nvSpPr>
        <p:spPr/>
        <p:txBody>
          <a:bodyPr>
            <a:normAutofit fontScale="70000" lnSpcReduction="20000"/>
          </a:bodyPr>
          <a:lstStyle/>
          <a:p>
            <a:pPr eaLnBrk="1" hangingPunct="1">
              <a:lnSpc>
                <a:spcPct val="90000"/>
              </a:lnSpc>
              <a:defRPr/>
            </a:pPr>
            <a:r>
              <a:rPr lang="en-US" altLang="en-US" sz="2400" dirty="0"/>
              <a:t>Students are dependent until the age of 24.</a:t>
            </a:r>
          </a:p>
          <a:p>
            <a:pPr eaLnBrk="1" hangingPunct="1">
              <a:lnSpc>
                <a:spcPct val="90000"/>
              </a:lnSpc>
              <a:defRPr/>
            </a:pPr>
            <a:r>
              <a:rPr lang="en-US" altLang="en-US" sz="2400" dirty="0"/>
              <a:t>Divorced parents who are remarried are considered married.</a:t>
            </a:r>
          </a:p>
          <a:p>
            <a:pPr eaLnBrk="1" hangingPunct="1">
              <a:lnSpc>
                <a:spcPct val="90000"/>
              </a:lnSpc>
              <a:defRPr/>
            </a:pPr>
            <a:r>
              <a:rPr lang="en-US" altLang="en-US" sz="2400" dirty="0"/>
              <a:t>Step-parents financial information is included on the FAFSA.</a:t>
            </a:r>
          </a:p>
          <a:p>
            <a:pPr eaLnBrk="1" hangingPunct="1">
              <a:lnSpc>
                <a:spcPct val="90000"/>
              </a:lnSpc>
              <a:defRPr/>
            </a:pPr>
            <a:r>
              <a:rPr lang="en-US" altLang="en-US" sz="2400" dirty="0"/>
              <a:t>Non-custodial biological parents information is excluded from the FAFSA.</a:t>
            </a:r>
          </a:p>
          <a:p>
            <a:pPr eaLnBrk="1" hangingPunct="1">
              <a:lnSpc>
                <a:spcPct val="90000"/>
              </a:lnSpc>
              <a:defRPr/>
            </a:pPr>
            <a:r>
              <a:rPr lang="en-US" altLang="en-US" sz="2400" dirty="0"/>
              <a:t>Unmarried parents living in the same household should include both incomes.</a:t>
            </a:r>
          </a:p>
          <a:p>
            <a:pPr eaLnBrk="1" hangingPunct="1">
              <a:lnSpc>
                <a:spcPct val="90000"/>
              </a:lnSpc>
              <a:defRPr/>
            </a:pPr>
            <a:r>
              <a:rPr lang="en-US" altLang="en-US" sz="2400" dirty="0">
                <a:solidFill>
                  <a:srgbClr val="FF0000"/>
                </a:solidFill>
              </a:rPr>
              <a:t>When parents are divorced, the parent who provides the most support completes the FAFSA.  The parent who claims the student on their taxes may or may not be the person who provides the most support.</a:t>
            </a:r>
          </a:p>
          <a:p>
            <a:pPr eaLnBrk="1" hangingPunct="1">
              <a:lnSpc>
                <a:spcPct val="90000"/>
              </a:lnSpc>
              <a:defRPr/>
            </a:pPr>
            <a:r>
              <a:rPr lang="en-US" altLang="en-US" sz="2400" dirty="0"/>
              <a:t>Dependent students who receive SSI should include their benefits under the parent’s section.</a:t>
            </a:r>
          </a:p>
          <a:p>
            <a:pPr eaLnBrk="1" hangingPunct="1">
              <a:lnSpc>
                <a:spcPct val="90000"/>
              </a:lnSpc>
              <a:defRPr/>
            </a:pPr>
            <a:r>
              <a:rPr lang="en-US" altLang="en-US" sz="2400" dirty="0"/>
              <a:t>If at all possible, file your taxes prior to completing the FAFSA and use the IRS </a:t>
            </a:r>
            <a:r>
              <a:rPr lang="en-US" altLang="en-US" sz="2400" dirty="0">
                <a:solidFill>
                  <a:srgbClr val="FF0000"/>
                </a:solidFill>
              </a:rPr>
              <a:t>FTI </a:t>
            </a:r>
            <a:r>
              <a:rPr lang="en-US" altLang="en-US" sz="2400" dirty="0"/>
              <a:t>match. </a:t>
            </a:r>
          </a:p>
          <a:p>
            <a:pPr eaLnBrk="1" hangingPunct="1">
              <a:lnSpc>
                <a:spcPct val="90000"/>
              </a:lnSpc>
              <a:defRPr/>
            </a:pPr>
            <a:r>
              <a:rPr lang="en-US" altLang="en-US" sz="2400" dirty="0">
                <a:solidFill>
                  <a:srgbClr val="FF0000"/>
                </a:solidFill>
              </a:rPr>
              <a:t>The FAFSA will be using tax information from 2024 for 2026-2027.  All Taxes should have been filed.</a:t>
            </a:r>
          </a:p>
          <a:p>
            <a:endParaRPr lang="en-US" dirty="0"/>
          </a:p>
        </p:txBody>
      </p:sp>
    </p:spTree>
    <p:extLst>
      <p:ext uri="{BB962C8B-B14F-4D97-AF65-F5344CB8AC3E}">
        <p14:creationId xmlns:p14="http://schemas.microsoft.com/office/powerpoint/2010/main" val="2167797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FB0D4E-9563-DE92-E678-597A981171AE}"/>
              </a:ext>
            </a:extLst>
          </p:cNvPr>
          <p:cNvSpPr>
            <a:spLocks noGrp="1"/>
          </p:cNvSpPr>
          <p:nvPr>
            <p:ph type="title"/>
          </p:nvPr>
        </p:nvSpPr>
        <p:spPr/>
        <p:txBody>
          <a:bodyPr/>
          <a:lstStyle/>
          <a:p>
            <a:r>
              <a:rPr lang="en-US" dirty="0">
                <a:solidFill>
                  <a:schemeClr val="tx2">
                    <a:satMod val="130000"/>
                  </a:schemeClr>
                </a:solidFill>
              </a:rPr>
              <a:t>Tips for Completing the FAFSA Cont.</a:t>
            </a:r>
            <a:endParaRPr lang="en-US" dirty="0"/>
          </a:p>
        </p:txBody>
      </p:sp>
      <p:sp>
        <p:nvSpPr>
          <p:cNvPr id="3" name="Content Placeholder 2">
            <a:extLst>
              <a:ext uri="{FF2B5EF4-FFF2-40B4-BE49-F238E27FC236}">
                <a16:creationId xmlns:a16="http://schemas.microsoft.com/office/drawing/2014/main" id="{04B43D66-6A05-48C1-691B-612EBBABC879}"/>
              </a:ext>
            </a:extLst>
          </p:cNvPr>
          <p:cNvSpPr>
            <a:spLocks noGrp="1"/>
          </p:cNvSpPr>
          <p:nvPr>
            <p:ph idx="1"/>
          </p:nvPr>
        </p:nvSpPr>
        <p:spPr/>
        <p:txBody>
          <a:bodyPr/>
          <a:lstStyle/>
          <a:p>
            <a:pPr eaLnBrk="1" hangingPunct="1">
              <a:lnSpc>
                <a:spcPct val="90000"/>
              </a:lnSpc>
            </a:pPr>
            <a:r>
              <a:rPr lang="en-US" altLang="en-US" sz="2400" dirty="0">
                <a:solidFill>
                  <a:srgbClr val="FF0000"/>
                </a:solidFill>
              </a:rPr>
              <a:t>Most applicants will be able to use the IRS retrieval for tax information.  This includes parents who are married but file separate returns.</a:t>
            </a:r>
          </a:p>
          <a:p>
            <a:pPr eaLnBrk="1" hangingPunct="1">
              <a:lnSpc>
                <a:spcPct val="90000"/>
              </a:lnSpc>
            </a:pPr>
            <a:r>
              <a:rPr lang="en-US" altLang="en-US" sz="2400" dirty="0"/>
              <a:t>Make sure you use the correct school code.</a:t>
            </a:r>
          </a:p>
          <a:p>
            <a:pPr eaLnBrk="1" hangingPunct="1">
              <a:lnSpc>
                <a:spcPct val="90000"/>
              </a:lnSpc>
            </a:pPr>
            <a:r>
              <a:rPr lang="en-US" altLang="en-US" sz="2400" dirty="0"/>
              <a:t>Only the biological or adoptive parents should complete the form for dependent students.</a:t>
            </a:r>
          </a:p>
          <a:p>
            <a:pPr eaLnBrk="1" hangingPunct="1">
              <a:lnSpc>
                <a:spcPct val="90000"/>
              </a:lnSpc>
            </a:pPr>
            <a:r>
              <a:rPr lang="en-US" altLang="en-US" sz="2400" dirty="0"/>
              <a:t>Students adopted at 13 years old or older are independent.</a:t>
            </a:r>
          </a:p>
          <a:p>
            <a:pPr eaLnBrk="1" hangingPunct="1">
              <a:lnSpc>
                <a:spcPct val="90000"/>
              </a:lnSpc>
            </a:pPr>
            <a:r>
              <a:rPr lang="en-US" altLang="en-US" sz="2400" dirty="0"/>
              <a:t>Electronically sign the form.</a:t>
            </a:r>
          </a:p>
          <a:p>
            <a:pPr eaLnBrk="1" hangingPunct="1">
              <a:lnSpc>
                <a:spcPct val="90000"/>
              </a:lnSpc>
            </a:pPr>
            <a:r>
              <a:rPr lang="en-US" altLang="en-US" dirty="0"/>
              <a:t>If you need help, ask!</a:t>
            </a:r>
            <a:endParaRPr lang="en-US" altLang="en-US" sz="2400" dirty="0"/>
          </a:p>
          <a:p>
            <a:endParaRPr lang="en-US" dirty="0"/>
          </a:p>
        </p:txBody>
      </p:sp>
    </p:spTree>
    <p:extLst>
      <p:ext uri="{BB962C8B-B14F-4D97-AF65-F5344CB8AC3E}">
        <p14:creationId xmlns:p14="http://schemas.microsoft.com/office/powerpoint/2010/main" val="2997938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955707-2E9B-52A9-E2BF-F14792F36C7E}"/>
              </a:ext>
            </a:extLst>
          </p:cNvPr>
          <p:cNvSpPr>
            <a:spLocks noGrp="1"/>
          </p:cNvSpPr>
          <p:nvPr>
            <p:ph type="title"/>
          </p:nvPr>
        </p:nvSpPr>
        <p:spPr/>
        <p:txBody>
          <a:bodyPr/>
          <a:lstStyle/>
          <a:p>
            <a:r>
              <a:rPr lang="en-US" dirty="0">
                <a:solidFill>
                  <a:schemeClr val="tx2">
                    <a:satMod val="130000"/>
                  </a:schemeClr>
                </a:solidFill>
              </a:rPr>
              <a:t>Sources of help</a:t>
            </a:r>
            <a:endParaRPr lang="en-US" dirty="0"/>
          </a:p>
        </p:txBody>
      </p:sp>
      <p:sp>
        <p:nvSpPr>
          <p:cNvPr id="3" name="Content Placeholder 2">
            <a:extLst>
              <a:ext uri="{FF2B5EF4-FFF2-40B4-BE49-F238E27FC236}">
                <a16:creationId xmlns:a16="http://schemas.microsoft.com/office/drawing/2014/main" id="{31586D78-838D-53A3-BA35-4B2A4D52CD9E}"/>
              </a:ext>
            </a:extLst>
          </p:cNvPr>
          <p:cNvSpPr>
            <a:spLocks noGrp="1"/>
          </p:cNvSpPr>
          <p:nvPr>
            <p:ph idx="1"/>
          </p:nvPr>
        </p:nvSpPr>
        <p:spPr/>
        <p:txBody>
          <a:bodyPr>
            <a:normAutofit/>
          </a:bodyPr>
          <a:lstStyle/>
          <a:p>
            <a:pPr eaLnBrk="1" hangingPunct="1"/>
            <a:r>
              <a:rPr lang="en-US" altLang="en-US" sz="3600" dirty="0"/>
              <a:t>Your chosen college or university.</a:t>
            </a:r>
          </a:p>
          <a:p>
            <a:pPr eaLnBrk="1" hangingPunct="1"/>
            <a:r>
              <a:rPr lang="en-US" altLang="en-US" sz="3600" dirty="0"/>
              <a:t>The US Department of Education on-line at www.fafsa.ed.gov</a:t>
            </a:r>
          </a:p>
          <a:p>
            <a:pPr eaLnBrk="1" hangingPunct="1"/>
            <a:r>
              <a:rPr lang="en-US" altLang="en-US" sz="3600" dirty="0"/>
              <a:t>Or with the US Department of Education by phone at 1-800-4-FED-AID (1-800-433-3243</a:t>
            </a:r>
            <a:endParaRPr lang="en-US" sz="3600" dirty="0"/>
          </a:p>
        </p:txBody>
      </p:sp>
    </p:spTree>
    <p:extLst>
      <p:ext uri="{BB962C8B-B14F-4D97-AF65-F5344CB8AC3E}">
        <p14:creationId xmlns:p14="http://schemas.microsoft.com/office/powerpoint/2010/main" val="2035115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305397-45D3-5582-5D9F-22D4B00BA98A}"/>
              </a:ext>
            </a:extLst>
          </p:cNvPr>
          <p:cNvSpPr>
            <a:spLocks noGrp="1"/>
          </p:cNvSpPr>
          <p:nvPr>
            <p:ph type="title"/>
          </p:nvPr>
        </p:nvSpPr>
        <p:spPr/>
        <p:txBody>
          <a:bodyPr/>
          <a:lstStyle/>
          <a:p>
            <a:r>
              <a:rPr lang="en-US" dirty="0"/>
              <a:t>Changes to the FAFSA Process</a:t>
            </a:r>
          </a:p>
        </p:txBody>
      </p:sp>
      <p:sp>
        <p:nvSpPr>
          <p:cNvPr id="3" name="Content Placeholder 2">
            <a:extLst>
              <a:ext uri="{FF2B5EF4-FFF2-40B4-BE49-F238E27FC236}">
                <a16:creationId xmlns:a16="http://schemas.microsoft.com/office/drawing/2014/main" id="{6E636A4C-279E-1F67-12AC-3068013AAA94}"/>
              </a:ext>
            </a:extLst>
          </p:cNvPr>
          <p:cNvSpPr>
            <a:spLocks noGrp="1"/>
          </p:cNvSpPr>
          <p:nvPr>
            <p:ph idx="1"/>
          </p:nvPr>
        </p:nvSpPr>
        <p:spPr/>
        <p:txBody>
          <a:bodyPr/>
          <a:lstStyle/>
          <a:p>
            <a:r>
              <a:rPr lang="en-US" dirty="0"/>
              <a:t>Parents, Step-Parents, and Spouses are called contributors.</a:t>
            </a:r>
          </a:p>
          <a:p>
            <a:r>
              <a:rPr lang="en-US" dirty="0"/>
              <a:t>Parents who are married but file separate IRS 1040 forms must both sign the FAFSA.  This requires both parents to have a Federal ID.</a:t>
            </a:r>
          </a:p>
          <a:p>
            <a:r>
              <a:rPr lang="en-US" dirty="0"/>
              <a:t>The number of students in college is no </a:t>
            </a:r>
            <a:r>
              <a:rPr lang="en-US"/>
              <a:t>longer used </a:t>
            </a:r>
            <a:r>
              <a:rPr lang="en-US" dirty="0"/>
              <a:t>on the FAFSA.</a:t>
            </a:r>
          </a:p>
          <a:p>
            <a:r>
              <a:rPr lang="en-US" dirty="0"/>
              <a:t>The drug conviction question has been removed from the FAFSA.</a:t>
            </a:r>
          </a:p>
          <a:p>
            <a:r>
              <a:rPr lang="en-US" dirty="0"/>
              <a:t>Selective Service is no longer a requirement for Federal Aid.</a:t>
            </a:r>
          </a:p>
          <a:p>
            <a:r>
              <a:rPr lang="en-US" dirty="0"/>
              <a:t>Family farms and small businesses are included again in assets.</a:t>
            </a:r>
          </a:p>
        </p:txBody>
      </p:sp>
    </p:spTree>
    <p:extLst>
      <p:ext uri="{BB962C8B-B14F-4D97-AF65-F5344CB8AC3E}">
        <p14:creationId xmlns:p14="http://schemas.microsoft.com/office/powerpoint/2010/main" val="12443953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F4CC5D-F8FA-7CA4-3B87-483C8B86EA0A}"/>
              </a:ext>
            </a:extLst>
          </p:cNvPr>
          <p:cNvSpPr>
            <a:spLocks noGrp="1"/>
          </p:cNvSpPr>
          <p:nvPr>
            <p:ph type="title"/>
          </p:nvPr>
        </p:nvSpPr>
        <p:spPr/>
        <p:txBody>
          <a:bodyPr/>
          <a:lstStyle/>
          <a:p>
            <a:r>
              <a:rPr lang="en-US" dirty="0"/>
              <a:t>Changes to the FAFSA Process Cont.</a:t>
            </a:r>
          </a:p>
        </p:txBody>
      </p:sp>
      <p:sp>
        <p:nvSpPr>
          <p:cNvPr id="3" name="Content Placeholder 2">
            <a:extLst>
              <a:ext uri="{FF2B5EF4-FFF2-40B4-BE49-F238E27FC236}">
                <a16:creationId xmlns:a16="http://schemas.microsoft.com/office/drawing/2014/main" id="{08D10311-E40D-7A4E-B9B1-29CA67FE836C}"/>
              </a:ext>
            </a:extLst>
          </p:cNvPr>
          <p:cNvSpPr>
            <a:spLocks noGrp="1"/>
          </p:cNvSpPr>
          <p:nvPr>
            <p:ph idx="1"/>
          </p:nvPr>
        </p:nvSpPr>
        <p:spPr/>
        <p:txBody>
          <a:bodyPr/>
          <a:lstStyle/>
          <a:p>
            <a:r>
              <a:rPr lang="en-US" dirty="0"/>
              <a:t>Not on the FAFSA, but Federal Pell grant is no longer determine by your enrollment status, but rather by the number of credit hours in which you enroll up to a maximum of 12 credit hours.</a:t>
            </a:r>
          </a:p>
          <a:p>
            <a:r>
              <a:rPr lang="en-US" dirty="0"/>
              <a:t>Most financial information will be imported from the IRS connection.</a:t>
            </a:r>
          </a:p>
          <a:p>
            <a:r>
              <a:rPr lang="en-US" dirty="0"/>
              <a:t>Most asset question have been removed.</a:t>
            </a:r>
          </a:p>
          <a:p>
            <a:r>
              <a:rPr lang="en-US" dirty="0"/>
              <a:t>Child support paid is no longer asked on the form.</a:t>
            </a:r>
          </a:p>
          <a:p>
            <a:r>
              <a:rPr lang="en-US" dirty="0"/>
              <a:t>When a student includes their parent(s) contributor(s), they only need their email address.   The Social Security Number has been eliminated.</a:t>
            </a:r>
          </a:p>
        </p:txBody>
      </p:sp>
    </p:spTree>
    <p:extLst>
      <p:ext uri="{BB962C8B-B14F-4D97-AF65-F5344CB8AC3E}">
        <p14:creationId xmlns:p14="http://schemas.microsoft.com/office/powerpoint/2010/main" val="2614829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11D531-C0EF-A4FE-E752-82844BC98787}"/>
              </a:ext>
            </a:extLst>
          </p:cNvPr>
          <p:cNvSpPr>
            <a:spLocks noGrp="1"/>
          </p:cNvSpPr>
          <p:nvPr>
            <p:ph type="title"/>
          </p:nvPr>
        </p:nvSpPr>
        <p:spPr/>
        <p:txBody>
          <a:bodyPr/>
          <a:lstStyle/>
          <a:p>
            <a:r>
              <a:rPr lang="en-US" dirty="0"/>
              <a:t>Changes to the FAFSA Process Cont.</a:t>
            </a:r>
          </a:p>
        </p:txBody>
      </p:sp>
      <p:sp>
        <p:nvSpPr>
          <p:cNvPr id="3" name="Content Placeholder 2">
            <a:extLst>
              <a:ext uri="{FF2B5EF4-FFF2-40B4-BE49-F238E27FC236}">
                <a16:creationId xmlns:a16="http://schemas.microsoft.com/office/drawing/2014/main" id="{C338E650-78BC-7172-2D8E-904A39EA1A92}"/>
              </a:ext>
            </a:extLst>
          </p:cNvPr>
          <p:cNvSpPr>
            <a:spLocks noGrp="1"/>
          </p:cNvSpPr>
          <p:nvPr>
            <p:ph idx="1"/>
          </p:nvPr>
        </p:nvSpPr>
        <p:spPr/>
        <p:txBody>
          <a:bodyPr>
            <a:noAutofit/>
          </a:bodyPr>
          <a:lstStyle/>
          <a:p>
            <a:r>
              <a:rPr lang="en-US" sz="3600" dirty="0"/>
              <a:t>Professional Judgement is divided into two categories:</a:t>
            </a:r>
          </a:p>
          <a:p>
            <a:pPr lvl="1"/>
            <a:r>
              <a:rPr lang="en-US" sz="3600" dirty="0"/>
              <a:t>Special Circumstances which result from changes in the students or student’s family’s financial circumstances.</a:t>
            </a:r>
          </a:p>
          <a:p>
            <a:pPr lvl="1"/>
            <a:r>
              <a:rPr lang="en-US" sz="3600" dirty="0"/>
              <a:t>Unusual Circumstances which allow a financial aid administrator to change a dependent student to independent.</a:t>
            </a:r>
          </a:p>
        </p:txBody>
      </p:sp>
    </p:spTree>
    <p:extLst>
      <p:ext uri="{BB962C8B-B14F-4D97-AF65-F5344CB8AC3E}">
        <p14:creationId xmlns:p14="http://schemas.microsoft.com/office/powerpoint/2010/main" val="4458643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903B69-BBD6-7E62-5C3F-5E3A994E2FBC}"/>
              </a:ext>
            </a:extLst>
          </p:cNvPr>
          <p:cNvSpPr>
            <a:spLocks noGrp="1"/>
          </p:cNvSpPr>
          <p:nvPr>
            <p:ph type="title"/>
          </p:nvPr>
        </p:nvSpPr>
        <p:spPr/>
        <p:txBody>
          <a:bodyPr/>
          <a:lstStyle/>
          <a:p>
            <a:r>
              <a:rPr lang="en-US" dirty="0">
                <a:solidFill>
                  <a:schemeClr val="tx2">
                    <a:satMod val="130000"/>
                  </a:schemeClr>
                </a:solidFill>
              </a:rPr>
              <a:t>When You Receive Your FASFAA </a:t>
            </a:r>
            <a:r>
              <a:rPr lang="en-US">
                <a:solidFill>
                  <a:schemeClr val="tx2">
                    <a:satMod val="130000"/>
                  </a:schemeClr>
                </a:solidFill>
              </a:rPr>
              <a:t>Submission Summary (SAR)</a:t>
            </a:r>
            <a:endParaRPr lang="en-US" dirty="0"/>
          </a:p>
        </p:txBody>
      </p:sp>
      <p:sp>
        <p:nvSpPr>
          <p:cNvPr id="3" name="Content Placeholder 2">
            <a:extLst>
              <a:ext uri="{FF2B5EF4-FFF2-40B4-BE49-F238E27FC236}">
                <a16:creationId xmlns:a16="http://schemas.microsoft.com/office/drawing/2014/main" id="{52A9CB96-020E-3A4A-BB30-A91D6E93C4E9}"/>
              </a:ext>
            </a:extLst>
          </p:cNvPr>
          <p:cNvSpPr>
            <a:spLocks noGrp="1"/>
          </p:cNvSpPr>
          <p:nvPr>
            <p:ph idx="1"/>
          </p:nvPr>
        </p:nvSpPr>
        <p:spPr/>
        <p:txBody>
          <a:bodyPr>
            <a:normAutofit fontScale="92500" lnSpcReduction="20000"/>
          </a:bodyPr>
          <a:lstStyle/>
          <a:p>
            <a:pPr eaLnBrk="1" hangingPunct="1"/>
            <a:r>
              <a:rPr lang="en-US" altLang="en-US" sz="3600" dirty="0"/>
              <a:t>You will receive a response by email.    </a:t>
            </a:r>
          </a:p>
          <a:p>
            <a:pPr eaLnBrk="1" hangingPunct="1"/>
            <a:r>
              <a:rPr lang="en-US" altLang="en-US" sz="3600" dirty="0"/>
              <a:t>Check it for accuracy.</a:t>
            </a:r>
          </a:p>
          <a:p>
            <a:pPr eaLnBrk="1" hangingPunct="1"/>
            <a:r>
              <a:rPr lang="en-US" altLang="en-US" sz="3600" dirty="0"/>
              <a:t>Make sure all of the schools you are interested in are listed.</a:t>
            </a:r>
          </a:p>
          <a:p>
            <a:pPr eaLnBrk="1" hangingPunct="1"/>
            <a:r>
              <a:rPr lang="en-US" altLang="en-US" sz="3600" dirty="0"/>
              <a:t>Check with the schools you are interested in to see when they begin issuing award letters.</a:t>
            </a:r>
          </a:p>
          <a:p>
            <a:pPr eaLnBrk="1" hangingPunct="1"/>
            <a:r>
              <a:rPr lang="en-US" altLang="en-US" sz="3600" dirty="0"/>
              <a:t>See if you are selected for verification, as you will be required to send additional documents to your school.</a:t>
            </a:r>
          </a:p>
          <a:p>
            <a:endParaRPr lang="en-US" dirty="0"/>
          </a:p>
        </p:txBody>
      </p:sp>
    </p:spTree>
    <p:extLst>
      <p:ext uri="{BB962C8B-B14F-4D97-AF65-F5344CB8AC3E}">
        <p14:creationId xmlns:p14="http://schemas.microsoft.com/office/powerpoint/2010/main" val="28450851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blue and white form with text&#10;&#10;AI-generated content may be incorrect.">
            <a:extLst>
              <a:ext uri="{FF2B5EF4-FFF2-40B4-BE49-F238E27FC236}">
                <a16:creationId xmlns:a16="http://schemas.microsoft.com/office/drawing/2014/main" id="{DD22BBC3-DB93-00F3-7AF0-5D4B5BF47C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92034" y="0"/>
            <a:ext cx="5404757" cy="6858000"/>
          </a:xfrm>
          <a:prstGeom prst="rect">
            <a:avLst/>
          </a:prstGeom>
        </p:spPr>
      </p:pic>
    </p:spTree>
    <p:extLst>
      <p:ext uri="{BB962C8B-B14F-4D97-AF65-F5344CB8AC3E}">
        <p14:creationId xmlns:p14="http://schemas.microsoft.com/office/powerpoint/2010/main" val="2806421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03C663-4A86-EBB7-746E-B03CD0382EFE}"/>
              </a:ext>
            </a:extLst>
          </p:cNvPr>
          <p:cNvSpPr>
            <a:spLocks noGrp="1"/>
          </p:cNvSpPr>
          <p:nvPr>
            <p:ph type="title"/>
          </p:nvPr>
        </p:nvSpPr>
        <p:spPr/>
        <p:txBody>
          <a:bodyPr/>
          <a:lstStyle/>
          <a:p>
            <a:r>
              <a:rPr lang="en-US" sz="3600" dirty="0">
                <a:solidFill>
                  <a:schemeClr val="tx2">
                    <a:satMod val="130000"/>
                  </a:schemeClr>
                </a:solidFill>
              </a:rPr>
              <a:t>When the School Has Your ISIR Record (Schools copy of the SAR)</a:t>
            </a:r>
            <a:endParaRPr lang="en-US" dirty="0"/>
          </a:p>
        </p:txBody>
      </p:sp>
      <p:sp>
        <p:nvSpPr>
          <p:cNvPr id="3" name="Content Placeholder 2">
            <a:extLst>
              <a:ext uri="{FF2B5EF4-FFF2-40B4-BE49-F238E27FC236}">
                <a16:creationId xmlns:a16="http://schemas.microsoft.com/office/drawing/2014/main" id="{5EADFFAA-7AA7-FFFC-018F-BF4D8F8EA4FE}"/>
              </a:ext>
            </a:extLst>
          </p:cNvPr>
          <p:cNvSpPr>
            <a:spLocks noGrp="1"/>
          </p:cNvSpPr>
          <p:nvPr>
            <p:ph idx="1"/>
          </p:nvPr>
        </p:nvSpPr>
        <p:spPr/>
        <p:txBody>
          <a:bodyPr>
            <a:normAutofit fontScale="92500"/>
          </a:bodyPr>
          <a:lstStyle/>
          <a:p>
            <a:pPr eaLnBrk="1" hangingPunct="1">
              <a:lnSpc>
                <a:spcPct val="90000"/>
              </a:lnSpc>
            </a:pPr>
            <a:r>
              <a:rPr lang="en-US" altLang="en-US" sz="2400" dirty="0"/>
              <a:t>The school will check to see if you are selected for verification and request additional documents if you are.</a:t>
            </a:r>
          </a:p>
          <a:p>
            <a:pPr eaLnBrk="1" hangingPunct="1">
              <a:lnSpc>
                <a:spcPct val="90000"/>
              </a:lnSpc>
            </a:pPr>
            <a:r>
              <a:rPr lang="en-US" altLang="en-US" sz="2400" dirty="0"/>
              <a:t>At the time selected by the school, and if your file is complete, the school will  determine your need and issue an award letter, if you have need, indicating which funds you will receive.</a:t>
            </a:r>
          </a:p>
          <a:p>
            <a:pPr eaLnBrk="1" hangingPunct="1">
              <a:lnSpc>
                <a:spcPct val="90000"/>
              </a:lnSpc>
            </a:pPr>
            <a:r>
              <a:rPr lang="en-US" altLang="en-US" sz="2400" dirty="0"/>
              <a:t>If you are selected for verification and errors are found, the school will have to make corrections, a process that will slow the delivery of your financial aid.</a:t>
            </a:r>
          </a:p>
          <a:p>
            <a:pPr eaLnBrk="1" hangingPunct="1">
              <a:lnSpc>
                <a:spcPct val="90000"/>
              </a:lnSpc>
            </a:pPr>
            <a:r>
              <a:rPr lang="en-US" altLang="en-US" sz="2400" b="1" dirty="0">
                <a:solidFill>
                  <a:srgbClr val="FF0000"/>
                </a:solidFill>
              </a:rPr>
              <a:t>Note</a:t>
            </a:r>
            <a:r>
              <a:rPr lang="en-US" altLang="en-US" sz="2400" dirty="0">
                <a:solidFill>
                  <a:srgbClr val="FF0000"/>
                </a:solidFill>
              </a:rPr>
              <a:t>:  If selected for verification and if you did not use the IRS FTI match, you will have to submit a tax transcript.  You can submit your IRS 1040 form but it must be signed at some schools!!  You may be able to print a IRS Income Tax Transcript on demand from the IRS site if the system is back up!</a:t>
            </a:r>
            <a:endParaRPr lang="en-US" altLang="en-US" sz="2400" b="1" dirty="0">
              <a:solidFill>
                <a:srgbClr val="FF0000"/>
              </a:solidFill>
            </a:endParaRPr>
          </a:p>
          <a:p>
            <a:endParaRPr lang="en-US" dirty="0"/>
          </a:p>
        </p:txBody>
      </p:sp>
    </p:spTree>
    <p:extLst>
      <p:ext uri="{BB962C8B-B14F-4D97-AF65-F5344CB8AC3E}">
        <p14:creationId xmlns:p14="http://schemas.microsoft.com/office/powerpoint/2010/main" val="3754018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076A05-4A5B-3EC6-469A-418538AFCF7B}"/>
              </a:ext>
            </a:extLst>
          </p:cNvPr>
          <p:cNvSpPr>
            <a:spLocks noGrp="1"/>
          </p:cNvSpPr>
          <p:nvPr>
            <p:ph type="title"/>
          </p:nvPr>
        </p:nvSpPr>
        <p:spPr/>
        <p:txBody>
          <a:bodyPr/>
          <a:lstStyle/>
          <a:p>
            <a:r>
              <a:rPr lang="en-US" dirty="0">
                <a:solidFill>
                  <a:schemeClr val="tx2">
                    <a:satMod val="130000"/>
                  </a:schemeClr>
                </a:solidFill>
              </a:rPr>
              <a:t>Award Notifications</a:t>
            </a:r>
            <a:endParaRPr lang="en-US" dirty="0"/>
          </a:p>
        </p:txBody>
      </p:sp>
      <p:sp>
        <p:nvSpPr>
          <p:cNvPr id="3" name="Content Placeholder 2">
            <a:extLst>
              <a:ext uri="{FF2B5EF4-FFF2-40B4-BE49-F238E27FC236}">
                <a16:creationId xmlns:a16="http://schemas.microsoft.com/office/drawing/2014/main" id="{1E1F0B2E-57F3-A9D8-9FCE-66B9FFC3A54D}"/>
              </a:ext>
            </a:extLst>
          </p:cNvPr>
          <p:cNvSpPr>
            <a:spLocks noGrp="1"/>
          </p:cNvSpPr>
          <p:nvPr>
            <p:ph idx="1"/>
          </p:nvPr>
        </p:nvSpPr>
        <p:spPr/>
        <p:txBody>
          <a:bodyPr>
            <a:normAutofit lnSpcReduction="10000"/>
          </a:bodyPr>
          <a:lstStyle/>
          <a:p>
            <a:pPr eaLnBrk="1" hangingPunct="1"/>
            <a:r>
              <a:rPr lang="en-US" altLang="en-US" sz="3600" dirty="0"/>
              <a:t>Tells you how much aid you will receive.</a:t>
            </a:r>
          </a:p>
          <a:p>
            <a:pPr eaLnBrk="1" hangingPunct="1"/>
            <a:r>
              <a:rPr lang="en-US" altLang="en-US" sz="3600" dirty="0"/>
              <a:t>Tells you what kind of financial aid you will receive from one or more of the types of aid available.</a:t>
            </a:r>
          </a:p>
          <a:p>
            <a:pPr eaLnBrk="1" hangingPunct="1"/>
            <a:r>
              <a:rPr lang="en-US" altLang="en-US" sz="3600" dirty="0"/>
              <a:t>Tells you how to cancel your financial aid.</a:t>
            </a:r>
          </a:p>
          <a:p>
            <a:pPr eaLnBrk="1" hangingPunct="1"/>
            <a:r>
              <a:rPr lang="en-US" altLang="en-US" sz="3600" dirty="0"/>
              <a:t>Tells you how to modify your financial aid.</a:t>
            </a:r>
          </a:p>
          <a:p>
            <a:pPr eaLnBrk="1" hangingPunct="1"/>
            <a:r>
              <a:rPr lang="en-US" altLang="en-US" sz="3600" dirty="0"/>
              <a:t>Tells you how to reject part of your financial aid.</a:t>
            </a:r>
          </a:p>
          <a:p>
            <a:endParaRPr lang="en-US" dirty="0"/>
          </a:p>
        </p:txBody>
      </p:sp>
    </p:spTree>
    <p:extLst>
      <p:ext uri="{BB962C8B-B14F-4D97-AF65-F5344CB8AC3E}">
        <p14:creationId xmlns:p14="http://schemas.microsoft.com/office/powerpoint/2010/main" val="3089944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DB6508-CC54-110B-80DE-3493569F8D91}"/>
              </a:ext>
            </a:extLst>
          </p:cNvPr>
          <p:cNvSpPr>
            <a:spLocks noGrp="1"/>
          </p:cNvSpPr>
          <p:nvPr>
            <p:ph type="title"/>
          </p:nvPr>
        </p:nvSpPr>
        <p:spPr/>
        <p:txBody>
          <a:bodyPr/>
          <a:lstStyle/>
          <a:p>
            <a:r>
              <a:rPr lang="en-US" dirty="0">
                <a:solidFill>
                  <a:schemeClr val="tx2">
                    <a:satMod val="130000"/>
                  </a:schemeClr>
                </a:solidFill>
              </a:rPr>
              <a:t>What If the Family Needs Help With the Cost of Education?</a:t>
            </a:r>
            <a:endParaRPr lang="en-US" dirty="0"/>
          </a:p>
        </p:txBody>
      </p:sp>
      <p:sp>
        <p:nvSpPr>
          <p:cNvPr id="3" name="Content Placeholder 2">
            <a:extLst>
              <a:ext uri="{FF2B5EF4-FFF2-40B4-BE49-F238E27FC236}">
                <a16:creationId xmlns:a16="http://schemas.microsoft.com/office/drawing/2014/main" id="{69837FB7-FD1F-9275-9AC6-F8081E2F49A1}"/>
              </a:ext>
            </a:extLst>
          </p:cNvPr>
          <p:cNvSpPr>
            <a:spLocks noGrp="1"/>
          </p:cNvSpPr>
          <p:nvPr>
            <p:ph idx="1"/>
          </p:nvPr>
        </p:nvSpPr>
        <p:spPr/>
        <p:txBody>
          <a:bodyPr/>
          <a:lstStyle/>
          <a:p>
            <a:pPr marL="0" indent="0">
              <a:buNone/>
            </a:pPr>
            <a:r>
              <a:rPr lang="en-US" sz="3600" dirty="0"/>
              <a:t>When a family cannot afford to pay the full cost of education, as determined through a national system of needs-analysis, financial aid steps in to help.</a:t>
            </a:r>
          </a:p>
          <a:p>
            <a:pPr marL="0" indent="0">
              <a:buNone/>
            </a:pPr>
            <a:endParaRPr lang="en-US" dirty="0"/>
          </a:p>
        </p:txBody>
      </p:sp>
    </p:spTree>
    <p:extLst>
      <p:ext uri="{BB962C8B-B14F-4D97-AF65-F5344CB8AC3E}">
        <p14:creationId xmlns:p14="http://schemas.microsoft.com/office/powerpoint/2010/main" val="1504095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D7C6B8-8DD6-C956-05FF-D6924DFD6373}"/>
              </a:ext>
            </a:extLst>
          </p:cNvPr>
          <p:cNvSpPr>
            <a:spLocks noGrp="1"/>
          </p:cNvSpPr>
          <p:nvPr>
            <p:ph type="title"/>
          </p:nvPr>
        </p:nvSpPr>
        <p:spPr/>
        <p:txBody>
          <a:bodyPr/>
          <a:lstStyle/>
          <a:p>
            <a:r>
              <a:rPr lang="en-US" dirty="0">
                <a:solidFill>
                  <a:schemeClr val="tx2">
                    <a:satMod val="130000"/>
                  </a:schemeClr>
                </a:solidFill>
              </a:rPr>
              <a:t>Type of Aid You Might Receive</a:t>
            </a:r>
            <a:endParaRPr lang="en-US" dirty="0"/>
          </a:p>
        </p:txBody>
      </p:sp>
      <p:sp>
        <p:nvSpPr>
          <p:cNvPr id="3" name="Content Placeholder 2">
            <a:extLst>
              <a:ext uri="{FF2B5EF4-FFF2-40B4-BE49-F238E27FC236}">
                <a16:creationId xmlns:a16="http://schemas.microsoft.com/office/drawing/2014/main" id="{F3AEF390-E694-416F-A21D-650C013F6751}"/>
              </a:ext>
            </a:extLst>
          </p:cNvPr>
          <p:cNvSpPr>
            <a:spLocks noGrp="1"/>
          </p:cNvSpPr>
          <p:nvPr>
            <p:ph idx="1"/>
          </p:nvPr>
        </p:nvSpPr>
        <p:spPr/>
        <p:txBody>
          <a:bodyPr>
            <a:normAutofit/>
          </a:bodyPr>
          <a:lstStyle/>
          <a:p>
            <a:pPr eaLnBrk="1" hangingPunct="1"/>
            <a:r>
              <a:rPr lang="en-US" altLang="en-US" sz="3600" dirty="0"/>
              <a:t>Scholarships</a:t>
            </a:r>
          </a:p>
          <a:p>
            <a:pPr eaLnBrk="1" hangingPunct="1"/>
            <a:r>
              <a:rPr lang="en-US" altLang="en-US" sz="3600" dirty="0"/>
              <a:t>Grants</a:t>
            </a:r>
          </a:p>
          <a:p>
            <a:pPr eaLnBrk="1" hangingPunct="1"/>
            <a:r>
              <a:rPr lang="en-US" altLang="en-US" sz="3600" dirty="0"/>
              <a:t>Need-based grants</a:t>
            </a:r>
          </a:p>
          <a:p>
            <a:pPr eaLnBrk="1" hangingPunct="1"/>
            <a:r>
              <a:rPr lang="en-US" altLang="en-US" sz="3600" dirty="0"/>
              <a:t>Work </a:t>
            </a:r>
          </a:p>
          <a:p>
            <a:pPr eaLnBrk="1" hangingPunct="1"/>
            <a:r>
              <a:rPr lang="en-US" altLang="en-US" sz="3600" dirty="0"/>
              <a:t>Loans</a:t>
            </a:r>
            <a:endParaRPr lang="en-US" sz="3600" dirty="0"/>
          </a:p>
        </p:txBody>
      </p:sp>
    </p:spTree>
    <p:extLst>
      <p:ext uri="{BB962C8B-B14F-4D97-AF65-F5344CB8AC3E}">
        <p14:creationId xmlns:p14="http://schemas.microsoft.com/office/powerpoint/2010/main" val="32781767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485738-514E-DAFC-D37F-F82D6B5041EA}"/>
              </a:ext>
            </a:extLst>
          </p:cNvPr>
          <p:cNvSpPr>
            <a:spLocks noGrp="1"/>
          </p:cNvSpPr>
          <p:nvPr>
            <p:ph type="title"/>
          </p:nvPr>
        </p:nvSpPr>
        <p:spPr/>
        <p:txBody>
          <a:bodyPr/>
          <a:lstStyle/>
          <a:p>
            <a:r>
              <a:rPr lang="en-US" dirty="0">
                <a:solidFill>
                  <a:schemeClr val="tx2">
                    <a:satMod val="130000"/>
                  </a:schemeClr>
                </a:solidFill>
              </a:rPr>
              <a:t>Need-based Grants</a:t>
            </a:r>
            <a:endParaRPr lang="en-US" dirty="0"/>
          </a:p>
        </p:txBody>
      </p:sp>
      <p:sp>
        <p:nvSpPr>
          <p:cNvPr id="3" name="Content Placeholder 2">
            <a:extLst>
              <a:ext uri="{FF2B5EF4-FFF2-40B4-BE49-F238E27FC236}">
                <a16:creationId xmlns:a16="http://schemas.microsoft.com/office/drawing/2014/main" id="{C13A25B7-4F67-5701-90BA-8F1EE61B9CEC}"/>
              </a:ext>
            </a:extLst>
          </p:cNvPr>
          <p:cNvSpPr>
            <a:spLocks noGrp="1"/>
          </p:cNvSpPr>
          <p:nvPr>
            <p:ph idx="1"/>
          </p:nvPr>
        </p:nvSpPr>
        <p:spPr/>
        <p:txBody>
          <a:bodyPr/>
          <a:lstStyle/>
          <a:p>
            <a:pPr eaLnBrk="1" hangingPunct="1"/>
            <a:r>
              <a:rPr lang="en-US" altLang="en-US" sz="3600" dirty="0"/>
              <a:t>Federal Pell Grants</a:t>
            </a:r>
          </a:p>
          <a:p>
            <a:pPr eaLnBrk="1" hangingPunct="1"/>
            <a:r>
              <a:rPr lang="en-US" altLang="en-US" sz="3600" dirty="0"/>
              <a:t>Federal Supplemental Opportunity Grants</a:t>
            </a:r>
          </a:p>
          <a:p>
            <a:pPr eaLnBrk="1" hangingPunct="1"/>
            <a:r>
              <a:rPr lang="en-US" altLang="en-US" sz="3600" dirty="0"/>
              <a:t>Florida Student Assistance Grants</a:t>
            </a:r>
          </a:p>
          <a:p>
            <a:pPr eaLnBrk="1" hangingPunct="1"/>
            <a:r>
              <a:rPr lang="en-US" altLang="en-US" sz="3600" dirty="0"/>
              <a:t>Institutional need-based grants</a:t>
            </a:r>
          </a:p>
          <a:p>
            <a:endParaRPr lang="en-US" dirty="0"/>
          </a:p>
        </p:txBody>
      </p:sp>
    </p:spTree>
    <p:extLst>
      <p:ext uri="{BB962C8B-B14F-4D97-AF65-F5344CB8AC3E}">
        <p14:creationId xmlns:p14="http://schemas.microsoft.com/office/powerpoint/2010/main" val="498671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6B74E2-A00C-E427-F177-9340987D0F46}"/>
              </a:ext>
            </a:extLst>
          </p:cNvPr>
          <p:cNvSpPr>
            <a:spLocks noGrp="1"/>
          </p:cNvSpPr>
          <p:nvPr>
            <p:ph type="title"/>
          </p:nvPr>
        </p:nvSpPr>
        <p:spPr/>
        <p:txBody>
          <a:bodyPr/>
          <a:lstStyle/>
          <a:p>
            <a:r>
              <a:rPr lang="en-US" dirty="0">
                <a:solidFill>
                  <a:schemeClr val="tx2">
                    <a:satMod val="130000"/>
                  </a:schemeClr>
                </a:solidFill>
              </a:rPr>
              <a:t>Scholarships and Grants</a:t>
            </a:r>
            <a:endParaRPr lang="en-US" dirty="0"/>
          </a:p>
        </p:txBody>
      </p:sp>
      <p:sp>
        <p:nvSpPr>
          <p:cNvPr id="3" name="Content Placeholder 2">
            <a:extLst>
              <a:ext uri="{FF2B5EF4-FFF2-40B4-BE49-F238E27FC236}">
                <a16:creationId xmlns:a16="http://schemas.microsoft.com/office/drawing/2014/main" id="{40908A14-AF32-06E7-3F8A-910CD9DC42CC}"/>
              </a:ext>
            </a:extLst>
          </p:cNvPr>
          <p:cNvSpPr>
            <a:spLocks noGrp="1"/>
          </p:cNvSpPr>
          <p:nvPr>
            <p:ph idx="1"/>
          </p:nvPr>
        </p:nvSpPr>
        <p:spPr/>
        <p:txBody>
          <a:bodyPr/>
          <a:lstStyle/>
          <a:p>
            <a:pPr eaLnBrk="1" hangingPunct="1"/>
            <a:r>
              <a:rPr lang="en-US" altLang="en-US" sz="3600" dirty="0"/>
              <a:t>Usually based on academics or talent.</a:t>
            </a:r>
          </a:p>
          <a:p>
            <a:pPr eaLnBrk="1" hangingPunct="1"/>
            <a:r>
              <a:rPr lang="en-US" altLang="en-US" sz="3600" dirty="0"/>
              <a:t>Usually have conditions attached such as a music or football scholarship or an academic scholarship with grade point average requirement.</a:t>
            </a:r>
          </a:p>
          <a:p>
            <a:pPr eaLnBrk="1" hangingPunct="1"/>
            <a:r>
              <a:rPr lang="en-US" altLang="en-US" sz="3600" dirty="0"/>
              <a:t>Are gift money and do not have to be repaid.</a:t>
            </a:r>
          </a:p>
          <a:p>
            <a:endParaRPr lang="en-US" dirty="0"/>
          </a:p>
        </p:txBody>
      </p:sp>
    </p:spTree>
    <p:extLst>
      <p:ext uri="{BB962C8B-B14F-4D97-AF65-F5344CB8AC3E}">
        <p14:creationId xmlns:p14="http://schemas.microsoft.com/office/powerpoint/2010/main" val="2607126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225B7F-0F83-98C6-8CC9-4B59A84F6F9F}"/>
              </a:ext>
            </a:extLst>
          </p:cNvPr>
          <p:cNvSpPr>
            <a:spLocks noGrp="1"/>
          </p:cNvSpPr>
          <p:nvPr>
            <p:ph type="title"/>
          </p:nvPr>
        </p:nvSpPr>
        <p:spPr/>
        <p:txBody>
          <a:bodyPr/>
          <a:lstStyle/>
          <a:p>
            <a:r>
              <a:rPr lang="en-US" dirty="0">
                <a:solidFill>
                  <a:schemeClr val="tx2">
                    <a:satMod val="130000"/>
                  </a:schemeClr>
                </a:solidFill>
              </a:rPr>
              <a:t>Where to find Scholarships</a:t>
            </a:r>
            <a:endParaRPr lang="en-US" dirty="0"/>
          </a:p>
        </p:txBody>
      </p:sp>
      <p:sp>
        <p:nvSpPr>
          <p:cNvPr id="3" name="Content Placeholder 2">
            <a:extLst>
              <a:ext uri="{FF2B5EF4-FFF2-40B4-BE49-F238E27FC236}">
                <a16:creationId xmlns:a16="http://schemas.microsoft.com/office/drawing/2014/main" id="{0351393E-21F0-0ED1-7188-42BA317701A1}"/>
              </a:ext>
            </a:extLst>
          </p:cNvPr>
          <p:cNvSpPr>
            <a:spLocks noGrp="1"/>
          </p:cNvSpPr>
          <p:nvPr>
            <p:ph idx="1"/>
          </p:nvPr>
        </p:nvSpPr>
        <p:spPr/>
        <p:txBody>
          <a:bodyPr/>
          <a:lstStyle/>
          <a:p>
            <a:r>
              <a:rPr lang="en-US" altLang="en-US" sz="3600" dirty="0"/>
              <a:t>Several places to find scholarships were listed earlier in the presentation.  Please utilize the sources listed there.</a:t>
            </a:r>
          </a:p>
          <a:p>
            <a:endParaRPr lang="en-US" dirty="0"/>
          </a:p>
        </p:txBody>
      </p:sp>
    </p:spTree>
    <p:extLst>
      <p:ext uri="{BB962C8B-B14F-4D97-AF65-F5344CB8AC3E}">
        <p14:creationId xmlns:p14="http://schemas.microsoft.com/office/powerpoint/2010/main" val="2273987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DD39A1-E37C-1773-0B13-2E9CDD00C34C}"/>
              </a:ext>
            </a:extLst>
          </p:cNvPr>
          <p:cNvSpPr>
            <a:spLocks noGrp="1"/>
          </p:cNvSpPr>
          <p:nvPr>
            <p:ph type="title"/>
          </p:nvPr>
        </p:nvSpPr>
        <p:spPr/>
        <p:txBody>
          <a:bodyPr/>
          <a:lstStyle/>
          <a:p>
            <a:r>
              <a:rPr lang="en-US" dirty="0">
                <a:solidFill>
                  <a:schemeClr val="tx2">
                    <a:satMod val="130000"/>
                  </a:schemeClr>
                </a:solidFill>
              </a:rPr>
              <a:t>Work Study</a:t>
            </a:r>
            <a:endParaRPr lang="en-US" dirty="0"/>
          </a:p>
        </p:txBody>
      </p:sp>
      <p:sp>
        <p:nvSpPr>
          <p:cNvPr id="3" name="Content Placeholder 2">
            <a:extLst>
              <a:ext uri="{FF2B5EF4-FFF2-40B4-BE49-F238E27FC236}">
                <a16:creationId xmlns:a16="http://schemas.microsoft.com/office/drawing/2014/main" id="{B36B75BC-AA9F-E3DB-43B7-A4A3C3110DBA}"/>
              </a:ext>
            </a:extLst>
          </p:cNvPr>
          <p:cNvSpPr>
            <a:spLocks noGrp="1"/>
          </p:cNvSpPr>
          <p:nvPr>
            <p:ph idx="1"/>
          </p:nvPr>
        </p:nvSpPr>
        <p:spPr/>
        <p:txBody>
          <a:bodyPr>
            <a:normAutofit/>
          </a:bodyPr>
          <a:lstStyle/>
          <a:p>
            <a:pPr eaLnBrk="1" hangingPunct="1"/>
            <a:r>
              <a:rPr lang="en-US" altLang="en-US" sz="3600" dirty="0"/>
              <a:t>Federal Student Work Study</a:t>
            </a:r>
          </a:p>
          <a:p>
            <a:pPr eaLnBrk="1" hangingPunct="1"/>
            <a:r>
              <a:rPr lang="en-US" altLang="en-US" sz="3600" dirty="0"/>
              <a:t>Florida Work Experience Program</a:t>
            </a:r>
          </a:p>
          <a:p>
            <a:pPr eaLnBrk="1" hangingPunct="1"/>
            <a:r>
              <a:rPr lang="en-US" altLang="en-US" sz="3600" dirty="0"/>
              <a:t>Campus Sponsored Jobs</a:t>
            </a:r>
            <a:endParaRPr lang="en-US" sz="3600" dirty="0"/>
          </a:p>
        </p:txBody>
      </p:sp>
    </p:spTree>
    <p:extLst>
      <p:ext uri="{BB962C8B-B14F-4D97-AF65-F5344CB8AC3E}">
        <p14:creationId xmlns:p14="http://schemas.microsoft.com/office/powerpoint/2010/main" val="176392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5A9360-AF24-733E-8BC5-687ECE985A3C}"/>
              </a:ext>
            </a:extLst>
          </p:cNvPr>
          <p:cNvSpPr>
            <a:spLocks noGrp="1"/>
          </p:cNvSpPr>
          <p:nvPr>
            <p:ph type="title"/>
          </p:nvPr>
        </p:nvSpPr>
        <p:spPr/>
        <p:txBody>
          <a:bodyPr/>
          <a:lstStyle/>
          <a:p>
            <a:r>
              <a:rPr lang="en-US" dirty="0">
                <a:solidFill>
                  <a:schemeClr val="tx2">
                    <a:satMod val="130000"/>
                  </a:schemeClr>
                </a:solidFill>
              </a:rPr>
              <a:t>Loans</a:t>
            </a:r>
            <a:endParaRPr lang="en-US" dirty="0"/>
          </a:p>
        </p:txBody>
      </p:sp>
      <p:sp>
        <p:nvSpPr>
          <p:cNvPr id="3" name="Content Placeholder 2">
            <a:extLst>
              <a:ext uri="{FF2B5EF4-FFF2-40B4-BE49-F238E27FC236}">
                <a16:creationId xmlns:a16="http://schemas.microsoft.com/office/drawing/2014/main" id="{58448596-1E06-E521-4BFE-A094F596D746}"/>
              </a:ext>
            </a:extLst>
          </p:cNvPr>
          <p:cNvSpPr>
            <a:spLocks noGrp="1"/>
          </p:cNvSpPr>
          <p:nvPr>
            <p:ph idx="1"/>
          </p:nvPr>
        </p:nvSpPr>
        <p:spPr/>
        <p:txBody>
          <a:bodyPr/>
          <a:lstStyle/>
          <a:p>
            <a:pPr eaLnBrk="1" hangingPunct="1">
              <a:defRPr/>
            </a:pPr>
            <a:r>
              <a:rPr lang="en-US" sz="3600" dirty="0"/>
              <a:t>Ford Direct Loans (Subsidized and Un-subsidized)</a:t>
            </a:r>
          </a:p>
          <a:p>
            <a:pPr eaLnBrk="1" hangingPunct="1">
              <a:defRPr/>
            </a:pPr>
            <a:r>
              <a:rPr lang="en-US" sz="3600" dirty="0"/>
              <a:t>Parent’s Loans (PLUS)</a:t>
            </a:r>
          </a:p>
          <a:p>
            <a:pPr eaLnBrk="1" hangingPunct="1">
              <a:defRPr/>
            </a:pPr>
            <a:r>
              <a:rPr lang="en-US" sz="3600" dirty="0"/>
              <a:t>Private Loans</a:t>
            </a:r>
          </a:p>
          <a:p>
            <a:pPr marL="82550" indent="0" eaLnBrk="1" hangingPunct="1">
              <a:buFont typeface="Wingdings 2" panose="05020102010507070707" pitchFamily="18" charset="2"/>
              <a:buNone/>
              <a:defRPr/>
            </a:pPr>
            <a:r>
              <a:rPr lang="en-US" sz="3600" dirty="0">
                <a:solidFill>
                  <a:srgbClr val="FF0000"/>
                </a:solidFill>
              </a:rPr>
              <a:t>Borrow wisely and never borrow more than you need.</a:t>
            </a:r>
          </a:p>
          <a:p>
            <a:endParaRPr lang="en-US" dirty="0"/>
          </a:p>
        </p:txBody>
      </p:sp>
    </p:spTree>
    <p:extLst>
      <p:ext uri="{BB962C8B-B14F-4D97-AF65-F5344CB8AC3E}">
        <p14:creationId xmlns:p14="http://schemas.microsoft.com/office/powerpoint/2010/main" val="394948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0AB8D6-F38C-0F86-1DE5-8C7B9AD7D3A3}"/>
              </a:ext>
            </a:extLst>
          </p:cNvPr>
          <p:cNvSpPr>
            <a:spLocks noGrp="1"/>
          </p:cNvSpPr>
          <p:nvPr>
            <p:ph type="title"/>
          </p:nvPr>
        </p:nvSpPr>
        <p:spPr/>
        <p:txBody>
          <a:bodyPr/>
          <a:lstStyle/>
          <a:p>
            <a:r>
              <a:rPr lang="en-US" dirty="0">
                <a:solidFill>
                  <a:schemeClr val="tx2">
                    <a:satMod val="130000"/>
                  </a:schemeClr>
                </a:solidFill>
              </a:rPr>
              <a:t>Florida Prepaid College Plan</a:t>
            </a:r>
            <a:endParaRPr lang="en-US" dirty="0"/>
          </a:p>
        </p:txBody>
      </p:sp>
      <p:sp>
        <p:nvSpPr>
          <p:cNvPr id="3" name="Content Placeholder 2">
            <a:extLst>
              <a:ext uri="{FF2B5EF4-FFF2-40B4-BE49-F238E27FC236}">
                <a16:creationId xmlns:a16="http://schemas.microsoft.com/office/drawing/2014/main" id="{B28C95A3-E75A-CBD0-5C38-DF15352449AB}"/>
              </a:ext>
            </a:extLst>
          </p:cNvPr>
          <p:cNvSpPr>
            <a:spLocks noGrp="1"/>
          </p:cNvSpPr>
          <p:nvPr>
            <p:ph idx="1"/>
          </p:nvPr>
        </p:nvSpPr>
        <p:spPr/>
        <p:txBody>
          <a:bodyPr/>
          <a:lstStyle/>
          <a:p>
            <a:pPr eaLnBrk="1" hangingPunct="1"/>
            <a:r>
              <a:rPr lang="en-US" altLang="en-US" sz="2400" dirty="0"/>
              <a:t>Tuition Plan</a:t>
            </a:r>
          </a:p>
          <a:p>
            <a:pPr lvl="1"/>
            <a:r>
              <a:rPr lang="en-US" altLang="en-US" dirty="0"/>
              <a:t>Covers basic cost of matriculation, capital improvement, and financial aid fees.  Does not cover all fee.</a:t>
            </a:r>
          </a:p>
          <a:p>
            <a:pPr eaLnBrk="1" hangingPunct="1"/>
            <a:r>
              <a:rPr lang="en-US" altLang="en-US" sz="2400" dirty="0"/>
              <a:t>Local Fee Plan</a:t>
            </a:r>
          </a:p>
          <a:p>
            <a:pPr lvl="1"/>
            <a:r>
              <a:rPr lang="en-US" altLang="en-US" dirty="0"/>
              <a:t>Supplements the tuition plan by covering the activity, service, health, and athletic fees.</a:t>
            </a:r>
          </a:p>
          <a:p>
            <a:pPr eaLnBrk="1" hangingPunct="1"/>
            <a:r>
              <a:rPr lang="en-US" altLang="en-US" sz="2400" dirty="0"/>
              <a:t>Tuition Differential Plan</a:t>
            </a:r>
          </a:p>
          <a:p>
            <a:pPr lvl="1"/>
            <a:r>
              <a:rPr lang="en-US" altLang="en-US" dirty="0"/>
              <a:t>Covers the tuition differential at a state </a:t>
            </a:r>
            <a:r>
              <a:rPr lang="en-US" altLang="en-US" dirty="0" err="1"/>
              <a:t>univeristy</a:t>
            </a:r>
            <a:r>
              <a:rPr lang="en-US" altLang="en-US" dirty="0"/>
              <a:t>	</a:t>
            </a:r>
          </a:p>
          <a:p>
            <a:pPr eaLnBrk="1" hangingPunct="1"/>
            <a:r>
              <a:rPr lang="en-US" altLang="en-US" sz="2400" dirty="0"/>
              <a:t>Dormitory Plan</a:t>
            </a:r>
          </a:p>
          <a:p>
            <a:endParaRPr lang="en-US" dirty="0"/>
          </a:p>
        </p:txBody>
      </p:sp>
    </p:spTree>
    <p:extLst>
      <p:ext uri="{BB962C8B-B14F-4D97-AF65-F5344CB8AC3E}">
        <p14:creationId xmlns:p14="http://schemas.microsoft.com/office/powerpoint/2010/main" val="710985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686062-9644-7A12-3DC5-B3D181E74F3D}"/>
              </a:ext>
            </a:extLst>
          </p:cNvPr>
          <p:cNvSpPr>
            <a:spLocks noGrp="1"/>
          </p:cNvSpPr>
          <p:nvPr>
            <p:ph type="title"/>
          </p:nvPr>
        </p:nvSpPr>
        <p:spPr/>
        <p:txBody>
          <a:bodyPr/>
          <a:lstStyle/>
          <a:p>
            <a:r>
              <a:rPr lang="en-US" dirty="0">
                <a:solidFill>
                  <a:schemeClr val="tx2">
                    <a:satMod val="130000"/>
                  </a:schemeClr>
                </a:solidFill>
              </a:rPr>
              <a:t>Florida Prepaid College Plan</a:t>
            </a:r>
            <a:endParaRPr lang="en-US" dirty="0"/>
          </a:p>
        </p:txBody>
      </p:sp>
      <p:sp>
        <p:nvSpPr>
          <p:cNvPr id="3" name="Content Placeholder 2">
            <a:extLst>
              <a:ext uri="{FF2B5EF4-FFF2-40B4-BE49-F238E27FC236}">
                <a16:creationId xmlns:a16="http://schemas.microsoft.com/office/drawing/2014/main" id="{3DDAE368-E1E8-E974-FB12-5175AD8213CE}"/>
              </a:ext>
            </a:extLst>
          </p:cNvPr>
          <p:cNvSpPr>
            <a:spLocks noGrp="1"/>
          </p:cNvSpPr>
          <p:nvPr>
            <p:ph idx="1"/>
          </p:nvPr>
        </p:nvSpPr>
        <p:spPr/>
        <p:txBody>
          <a:bodyPr/>
          <a:lstStyle/>
          <a:p>
            <a:r>
              <a:rPr lang="en-US" dirty="0"/>
              <a:t>Florida Prepaid is not financial aid.</a:t>
            </a:r>
          </a:p>
          <a:p>
            <a:r>
              <a:rPr lang="en-US" dirty="0"/>
              <a:t>Florida Prepaid must be used to pay tuition and fees.</a:t>
            </a:r>
          </a:p>
          <a:p>
            <a:r>
              <a:rPr lang="en-US" dirty="0"/>
              <a:t>Make sure you know which office to notify that you have Florida prepaid and want to use it, or if you want to opt out of using Florida Prepaid</a:t>
            </a:r>
          </a:p>
          <a:p>
            <a:pPr eaLnBrk="1" hangingPunct="1">
              <a:lnSpc>
                <a:spcPct val="90000"/>
              </a:lnSpc>
            </a:pPr>
            <a:r>
              <a:rPr lang="en-US" altLang="en-US" sz="2800" dirty="0"/>
              <a:t>For help contact:</a:t>
            </a:r>
          </a:p>
          <a:p>
            <a:pPr lvl="1" eaLnBrk="1" hangingPunct="1">
              <a:lnSpc>
                <a:spcPct val="90000"/>
              </a:lnSpc>
            </a:pPr>
            <a:r>
              <a:rPr lang="en-US" altLang="en-US" sz="2400" dirty="0"/>
              <a:t>1-800-552-GRAD (4723)</a:t>
            </a:r>
          </a:p>
          <a:p>
            <a:pPr lvl="1" eaLnBrk="1" hangingPunct="1">
              <a:lnSpc>
                <a:spcPct val="90000"/>
              </a:lnSpc>
            </a:pPr>
            <a:r>
              <a:rPr lang="en-US" altLang="en-US" sz="2400" dirty="0">
                <a:hlinkClick r:id="rId2"/>
              </a:rPr>
              <a:t>www.myfloridaprepaid.com</a:t>
            </a:r>
            <a:endParaRPr lang="en-US" altLang="en-US" sz="2400" dirty="0"/>
          </a:p>
          <a:p>
            <a:endParaRPr lang="en-US" dirty="0"/>
          </a:p>
          <a:p>
            <a:endParaRPr lang="en-US" dirty="0"/>
          </a:p>
        </p:txBody>
      </p:sp>
    </p:spTree>
    <p:extLst>
      <p:ext uri="{BB962C8B-B14F-4D97-AF65-F5344CB8AC3E}">
        <p14:creationId xmlns:p14="http://schemas.microsoft.com/office/powerpoint/2010/main" val="2227202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478031-67D3-5830-EAF3-EC165A3CE33C}"/>
              </a:ext>
            </a:extLst>
          </p:cNvPr>
          <p:cNvSpPr>
            <a:spLocks noGrp="1"/>
          </p:cNvSpPr>
          <p:nvPr>
            <p:ph type="title"/>
          </p:nvPr>
        </p:nvSpPr>
        <p:spPr/>
        <p:txBody>
          <a:bodyPr/>
          <a:lstStyle/>
          <a:p>
            <a:r>
              <a:rPr lang="en-US" dirty="0">
                <a:solidFill>
                  <a:schemeClr val="tx2">
                    <a:satMod val="130000"/>
                  </a:schemeClr>
                </a:solidFill>
              </a:rPr>
              <a:t>Florida Bright Futures Scholarship Changes</a:t>
            </a:r>
            <a:endParaRPr lang="en-US" dirty="0"/>
          </a:p>
        </p:txBody>
      </p:sp>
      <p:sp>
        <p:nvSpPr>
          <p:cNvPr id="3" name="Content Placeholder 2">
            <a:extLst>
              <a:ext uri="{FF2B5EF4-FFF2-40B4-BE49-F238E27FC236}">
                <a16:creationId xmlns:a16="http://schemas.microsoft.com/office/drawing/2014/main" id="{2C74A2DF-964E-B3DA-B1CF-026AB6958F09}"/>
              </a:ext>
            </a:extLst>
          </p:cNvPr>
          <p:cNvSpPr>
            <a:spLocks noGrp="1"/>
          </p:cNvSpPr>
          <p:nvPr>
            <p:ph idx="1"/>
          </p:nvPr>
        </p:nvSpPr>
        <p:spPr/>
        <p:txBody>
          <a:bodyPr>
            <a:normAutofit fontScale="92500" lnSpcReduction="10000"/>
          </a:bodyPr>
          <a:lstStyle/>
          <a:p>
            <a:r>
              <a:rPr lang="en-US" dirty="0"/>
              <a:t>Academic Scholars pays 100% of normal fess at a public college or university.  A fixed amount is paid at a private university.  Funds available in summer terms.</a:t>
            </a:r>
          </a:p>
          <a:p>
            <a:r>
              <a:rPr lang="en-US" dirty="0"/>
              <a:t>Medallion pays 100% of normal fees at a public college for the first two years.  At a state university or in the last two years of a baccalaureate program at a state college, the Medallion scholarship pays 75% of normal fees.</a:t>
            </a:r>
          </a:p>
          <a:p>
            <a:r>
              <a:rPr lang="en-US" dirty="0"/>
              <a:t>Students class must apply toward their degree program.</a:t>
            </a:r>
          </a:p>
          <a:p>
            <a:r>
              <a:rPr lang="en-US" dirty="0"/>
              <a:t>Students who withdraw from a class must repay the Bright Futures funds receive for that class.</a:t>
            </a:r>
          </a:p>
          <a:p>
            <a:r>
              <a:rPr lang="en-US" dirty="0"/>
              <a:t>Please pay close attention to legislative changes to the Bright Futures Programs.</a:t>
            </a:r>
          </a:p>
        </p:txBody>
      </p:sp>
    </p:spTree>
    <p:extLst>
      <p:ext uri="{BB962C8B-B14F-4D97-AF65-F5344CB8AC3E}">
        <p14:creationId xmlns:p14="http://schemas.microsoft.com/office/powerpoint/2010/main" val="2135604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49B4CE-A6D3-A7DC-C895-82CD00545607}"/>
              </a:ext>
            </a:extLst>
          </p:cNvPr>
          <p:cNvSpPr>
            <a:spLocks noGrp="1"/>
          </p:cNvSpPr>
          <p:nvPr>
            <p:ph type="title"/>
          </p:nvPr>
        </p:nvSpPr>
        <p:spPr/>
        <p:txBody>
          <a:bodyPr/>
          <a:lstStyle/>
          <a:p>
            <a:r>
              <a:rPr lang="en-US" dirty="0">
                <a:solidFill>
                  <a:schemeClr val="tx2">
                    <a:satMod val="130000"/>
                  </a:schemeClr>
                </a:solidFill>
              </a:rPr>
              <a:t>Preparing for the Scholarship Interview or Essay</a:t>
            </a:r>
            <a:endParaRPr lang="en-US" dirty="0"/>
          </a:p>
        </p:txBody>
      </p:sp>
      <p:sp>
        <p:nvSpPr>
          <p:cNvPr id="3" name="Content Placeholder 2">
            <a:extLst>
              <a:ext uri="{FF2B5EF4-FFF2-40B4-BE49-F238E27FC236}">
                <a16:creationId xmlns:a16="http://schemas.microsoft.com/office/drawing/2014/main" id="{50A7CECC-D32C-15C6-71A2-C69BAF10265F}"/>
              </a:ext>
            </a:extLst>
          </p:cNvPr>
          <p:cNvSpPr>
            <a:spLocks noGrp="1"/>
          </p:cNvSpPr>
          <p:nvPr>
            <p:ph idx="1"/>
          </p:nvPr>
        </p:nvSpPr>
        <p:spPr/>
        <p:txBody>
          <a:bodyPr/>
          <a:lstStyle/>
          <a:p>
            <a:pPr eaLnBrk="1" hangingPunct="1"/>
            <a:r>
              <a:rPr lang="en-US" altLang="en-US" sz="3600" dirty="0"/>
              <a:t>Know about the scholarship.</a:t>
            </a:r>
          </a:p>
          <a:p>
            <a:pPr eaLnBrk="1" hangingPunct="1"/>
            <a:r>
              <a:rPr lang="en-US" altLang="en-US" sz="3600" dirty="0"/>
              <a:t>Know about the organization offering the scholarship.</a:t>
            </a:r>
          </a:p>
          <a:p>
            <a:pPr eaLnBrk="1" hangingPunct="1"/>
            <a:r>
              <a:rPr lang="en-US" altLang="en-US" sz="3600" dirty="0"/>
              <a:t>Answer every question on the application.</a:t>
            </a:r>
          </a:p>
          <a:p>
            <a:pPr eaLnBrk="1" hangingPunct="1"/>
            <a:r>
              <a:rPr lang="en-US" altLang="en-US" sz="3600" dirty="0"/>
              <a:t>Never use a prepared essay.</a:t>
            </a:r>
          </a:p>
          <a:p>
            <a:endParaRPr lang="en-US" dirty="0"/>
          </a:p>
        </p:txBody>
      </p:sp>
    </p:spTree>
    <p:extLst>
      <p:ext uri="{BB962C8B-B14F-4D97-AF65-F5344CB8AC3E}">
        <p14:creationId xmlns:p14="http://schemas.microsoft.com/office/powerpoint/2010/main" val="79879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1AE2B0-8B6F-FBB9-9F3A-FA23F6E49B79}"/>
              </a:ext>
            </a:extLst>
          </p:cNvPr>
          <p:cNvSpPr>
            <a:spLocks noGrp="1"/>
          </p:cNvSpPr>
          <p:nvPr>
            <p:ph type="title"/>
          </p:nvPr>
        </p:nvSpPr>
        <p:spPr/>
        <p:txBody>
          <a:bodyPr/>
          <a:lstStyle/>
          <a:p>
            <a:r>
              <a:rPr lang="en-US" dirty="0">
                <a:solidFill>
                  <a:schemeClr val="tx2">
                    <a:satMod val="130000"/>
                  </a:schemeClr>
                </a:solidFill>
              </a:rPr>
              <a:t>How Much is a Family Expected to Contribute?</a:t>
            </a:r>
            <a:endParaRPr lang="en-US" dirty="0"/>
          </a:p>
        </p:txBody>
      </p:sp>
      <p:sp>
        <p:nvSpPr>
          <p:cNvPr id="3" name="Content Placeholder 2">
            <a:extLst>
              <a:ext uri="{FF2B5EF4-FFF2-40B4-BE49-F238E27FC236}">
                <a16:creationId xmlns:a16="http://schemas.microsoft.com/office/drawing/2014/main" id="{67B1199D-F9A3-A398-DE0D-79CB92E6496A}"/>
              </a:ext>
            </a:extLst>
          </p:cNvPr>
          <p:cNvSpPr>
            <a:spLocks noGrp="1"/>
          </p:cNvSpPr>
          <p:nvPr>
            <p:ph idx="1"/>
          </p:nvPr>
        </p:nvSpPr>
        <p:spPr/>
        <p:txBody>
          <a:bodyPr/>
          <a:lstStyle/>
          <a:p>
            <a:pPr marL="0" indent="0">
              <a:buNone/>
            </a:pPr>
            <a:r>
              <a:rPr lang="en-US" sz="3600" dirty="0"/>
              <a:t>Family Contribution is determined through a system called Federal Methodology.  This system was developed by the US Congress and implemented by the US Department of Education.  All schools use this system for determining a student’s family contribution. </a:t>
            </a:r>
          </a:p>
          <a:p>
            <a:pPr marL="0" indent="0">
              <a:buNone/>
            </a:pPr>
            <a:endParaRPr lang="en-US" dirty="0"/>
          </a:p>
        </p:txBody>
      </p:sp>
    </p:spTree>
    <p:extLst>
      <p:ext uri="{BB962C8B-B14F-4D97-AF65-F5344CB8AC3E}">
        <p14:creationId xmlns:p14="http://schemas.microsoft.com/office/powerpoint/2010/main" val="161124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C621B9-7D5A-80EC-EFCD-06CA1A8755F2}"/>
              </a:ext>
            </a:extLst>
          </p:cNvPr>
          <p:cNvSpPr>
            <a:spLocks noGrp="1"/>
          </p:cNvSpPr>
          <p:nvPr>
            <p:ph type="title"/>
          </p:nvPr>
        </p:nvSpPr>
        <p:spPr/>
        <p:txBody>
          <a:bodyPr/>
          <a:lstStyle/>
          <a:p>
            <a:r>
              <a:rPr lang="en-US" dirty="0">
                <a:solidFill>
                  <a:schemeClr val="tx2">
                    <a:satMod val="130000"/>
                  </a:schemeClr>
                </a:solidFill>
              </a:rPr>
              <a:t>Preparing for the Scholarship Interview or Essay</a:t>
            </a:r>
            <a:endParaRPr lang="en-US" dirty="0"/>
          </a:p>
        </p:txBody>
      </p:sp>
      <p:sp>
        <p:nvSpPr>
          <p:cNvPr id="3" name="Content Placeholder 2">
            <a:extLst>
              <a:ext uri="{FF2B5EF4-FFF2-40B4-BE49-F238E27FC236}">
                <a16:creationId xmlns:a16="http://schemas.microsoft.com/office/drawing/2014/main" id="{CDB0F969-2714-557E-3ADE-1CAEC0D8952C}"/>
              </a:ext>
            </a:extLst>
          </p:cNvPr>
          <p:cNvSpPr>
            <a:spLocks noGrp="1"/>
          </p:cNvSpPr>
          <p:nvPr>
            <p:ph idx="1"/>
          </p:nvPr>
        </p:nvSpPr>
        <p:spPr/>
        <p:txBody>
          <a:bodyPr>
            <a:normAutofit lnSpcReduction="10000"/>
          </a:bodyPr>
          <a:lstStyle/>
          <a:p>
            <a:pPr eaLnBrk="1" hangingPunct="1">
              <a:lnSpc>
                <a:spcPct val="90000"/>
              </a:lnSpc>
            </a:pPr>
            <a:r>
              <a:rPr lang="en-US" altLang="en-US" sz="3200" dirty="0"/>
              <a:t>Practice for the interview.</a:t>
            </a:r>
          </a:p>
          <a:p>
            <a:pPr eaLnBrk="1" hangingPunct="1">
              <a:lnSpc>
                <a:spcPct val="90000"/>
              </a:lnSpc>
            </a:pPr>
            <a:r>
              <a:rPr lang="en-US" altLang="en-US" sz="3200" dirty="0"/>
              <a:t>Answer all questions honestly and with your opinion.  Always be able to justify your opinion.</a:t>
            </a:r>
          </a:p>
          <a:p>
            <a:pPr eaLnBrk="1" hangingPunct="1">
              <a:lnSpc>
                <a:spcPct val="90000"/>
              </a:lnSpc>
            </a:pPr>
            <a:r>
              <a:rPr lang="en-US" altLang="en-US" sz="3200" dirty="0"/>
              <a:t>Know your strengths and weaknesses.</a:t>
            </a:r>
          </a:p>
          <a:p>
            <a:pPr eaLnBrk="1" hangingPunct="1">
              <a:lnSpc>
                <a:spcPct val="90000"/>
              </a:lnSpc>
            </a:pPr>
            <a:r>
              <a:rPr lang="en-US" altLang="en-US" sz="3200" dirty="0"/>
              <a:t>Know your likes and dislikes.</a:t>
            </a:r>
          </a:p>
          <a:p>
            <a:pPr eaLnBrk="1" hangingPunct="1">
              <a:lnSpc>
                <a:spcPct val="90000"/>
              </a:lnSpc>
            </a:pPr>
            <a:r>
              <a:rPr lang="en-US" altLang="en-US" sz="3200" dirty="0"/>
              <a:t>Know current events.</a:t>
            </a:r>
          </a:p>
          <a:p>
            <a:pPr eaLnBrk="1" hangingPunct="1">
              <a:lnSpc>
                <a:spcPct val="90000"/>
              </a:lnSpc>
            </a:pPr>
            <a:r>
              <a:rPr lang="en-US" altLang="en-US" sz="3200" dirty="0"/>
              <a:t>Dress conservatively.</a:t>
            </a:r>
          </a:p>
          <a:p>
            <a:endParaRPr lang="en-US" dirty="0"/>
          </a:p>
        </p:txBody>
      </p:sp>
    </p:spTree>
    <p:extLst>
      <p:ext uri="{BB962C8B-B14F-4D97-AF65-F5344CB8AC3E}">
        <p14:creationId xmlns:p14="http://schemas.microsoft.com/office/powerpoint/2010/main" val="2046348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E32163-8DF4-6F1F-FD8B-45CAECAB34EC}"/>
              </a:ext>
            </a:extLst>
          </p:cNvPr>
          <p:cNvSpPr>
            <a:spLocks noGrp="1"/>
          </p:cNvSpPr>
          <p:nvPr>
            <p:ph type="title"/>
          </p:nvPr>
        </p:nvSpPr>
        <p:spPr/>
        <p:txBody>
          <a:bodyPr/>
          <a:lstStyle/>
          <a:p>
            <a:r>
              <a:rPr lang="en-US" dirty="0">
                <a:solidFill>
                  <a:schemeClr val="tx2">
                    <a:satMod val="130000"/>
                  </a:schemeClr>
                </a:solidFill>
              </a:rPr>
              <a:t>Remember!</a:t>
            </a:r>
            <a:endParaRPr lang="en-US" dirty="0"/>
          </a:p>
        </p:txBody>
      </p:sp>
      <p:sp>
        <p:nvSpPr>
          <p:cNvPr id="3" name="Content Placeholder 2">
            <a:extLst>
              <a:ext uri="{FF2B5EF4-FFF2-40B4-BE49-F238E27FC236}">
                <a16:creationId xmlns:a16="http://schemas.microsoft.com/office/drawing/2014/main" id="{10089F23-2775-4365-53C2-09041BDD0EC1}"/>
              </a:ext>
            </a:extLst>
          </p:cNvPr>
          <p:cNvSpPr>
            <a:spLocks noGrp="1"/>
          </p:cNvSpPr>
          <p:nvPr>
            <p:ph idx="1"/>
          </p:nvPr>
        </p:nvSpPr>
        <p:spPr/>
        <p:txBody>
          <a:bodyPr/>
          <a:lstStyle/>
          <a:p>
            <a:pPr eaLnBrk="1" fontAlgn="auto" hangingPunct="1">
              <a:spcAft>
                <a:spcPts val="0"/>
              </a:spcAft>
              <a:buFont typeface="Wingdings 2"/>
              <a:buNone/>
              <a:defRPr/>
            </a:pPr>
            <a:r>
              <a:rPr lang="en-US" sz="3600" dirty="0"/>
              <a:t>“If you think education is expensive, try ignorance.”  Derek Bok</a:t>
            </a:r>
          </a:p>
          <a:p>
            <a:pPr eaLnBrk="1" fontAlgn="auto" hangingPunct="1">
              <a:spcAft>
                <a:spcPts val="0"/>
              </a:spcAft>
              <a:buFont typeface="Wingdings 2"/>
              <a:buNone/>
              <a:defRPr/>
            </a:pPr>
            <a:endParaRPr lang="en-US" sz="3600" dirty="0"/>
          </a:p>
          <a:p>
            <a:pPr eaLnBrk="1" fontAlgn="auto" hangingPunct="1">
              <a:spcAft>
                <a:spcPts val="0"/>
              </a:spcAft>
              <a:buFont typeface="Wingdings 2"/>
              <a:buNone/>
              <a:defRPr/>
            </a:pPr>
            <a:r>
              <a:rPr lang="en-US" sz="3600" dirty="0"/>
              <a:t>The average college graduate will earn 1.5 million dollars more in a lifetime.  Is education a good investment?  You bet it is!</a:t>
            </a:r>
          </a:p>
          <a:p>
            <a:pPr marL="0" indent="0">
              <a:buNone/>
            </a:pPr>
            <a:endParaRPr lang="en-US" dirty="0"/>
          </a:p>
        </p:txBody>
      </p:sp>
    </p:spTree>
    <p:extLst>
      <p:ext uri="{BB962C8B-B14F-4D97-AF65-F5344CB8AC3E}">
        <p14:creationId xmlns:p14="http://schemas.microsoft.com/office/powerpoint/2010/main" val="34423743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C535C6-4E4D-80F4-C077-4ABF9940FFEF}"/>
              </a:ext>
            </a:extLst>
          </p:cNvPr>
          <p:cNvSpPr>
            <a:spLocks noGrp="1"/>
          </p:cNvSpPr>
          <p:nvPr>
            <p:ph type="title"/>
          </p:nvPr>
        </p:nvSpPr>
        <p:spPr/>
        <p:txBody>
          <a:bodyPr/>
          <a:lstStyle/>
          <a:p>
            <a:r>
              <a:rPr lang="en-US" dirty="0">
                <a:solidFill>
                  <a:schemeClr val="tx2">
                    <a:satMod val="130000"/>
                  </a:schemeClr>
                </a:solidFill>
              </a:rPr>
              <a:t>Thank You for Coming!</a:t>
            </a:r>
            <a:endParaRPr lang="en-US" dirty="0"/>
          </a:p>
        </p:txBody>
      </p:sp>
      <p:sp>
        <p:nvSpPr>
          <p:cNvPr id="3" name="Content Placeholder 2">
            <a:extLst>
              <a:ext uri="{FF2B5EF4-FFF2-40B4-BE49-F238E27FC236}">
                <a16:creationId xmlns:a16="http://schemas.microsoft.com/office/drawing/2014/main" id="{C882E3FD-5A25-997F-37BF-77CEB747DFC3}"/>
              </a:ext>
            </a:extLst>
          </p:cNvPr>
          <p:cNvSpPr>
            <a:spLocks noGrp="1"/>
          </p:cNvSpPr>
          <p:nvPr>
            <p:ph idx="1"/>
          </p:nvPr>
        </p:nvSpPr>
        <p:spPr>
          <a:xfrm>
            <a:off x="1522413" y="1981200"/>
            <a:ext cx="9829799" cy="4343400"/>
          </a:xfrm>
        </p:spPr>
        <p:txBody>
          <a:bodyPr/>
          <a:lstStyle/>
          <a:p>
            <a:pPr eaLnBrk="1" fontAlgn="auto" hangingPunct="1">
              <a:spcAft>
                <a:spcPts val="0"/>
              </a:spcAft>
              <a:buFont typeface="Wingdings 2"/>
              <a:buNone/>
              <a:defRPr/>
            </a:pPr>
            <a:r>
              <a:rPr lang="en-US" dirty="0"/>
              <a:t>You’ve been a great audience!!</a:t>
            </a:r>
          </a:p>
          <a:p>
            <a:pPr eaLnBrk="1" fontAlgn="auto" hangingPunct="1">
              <a:spcAft>
                <a:spcPts val="0"/>
              </a:spcAft>
              <a:buFont typeface="Wingdings 2"/>
              <a:buNone/>
              <a:defRPr/>
            </a:pPr>
            <a:endParaRPr lang="en-US" dirty="0"/>
          </a:p>
          <a:p>
            <a:pPr eaLnBrk="1" fontAlgn="auto" hangingPunct="1">
              <a:spcAft>
                <a:spcPts val="0"/>
              </a:spcAft>
              <a:buFont typeface="Wingdings 2"/>
              <a:buNone/>
              <a:defRPr/>
            </a:pPr>
            <a:r>
              <a:rPr lang="en-US" dirty="0"/>
              <a:t>Bill Spiers, FAAC</a:t>
            </a:r>
            <a:r>
              <a:rPr lang="en-US" sz="1200" dirty="0"/>
              <a:t>©</a:t>
            </a:r>
          </a:p>
          <a:p>
            <a:pPr eaLnBrk="1" fontAlgn="auto" hangingPunct="1">
              <a:spcAft>
                <a:spcPts val="0"/>
              </a:spcAft>
              <a:buFont typeface="Wingdings 2"/>
              <a:buNone/>
              <a:defRPr/>
            </a:pPr>
            <a:r>
              <a:rPr lang="en-US" dirty="0"/>
              <a:t>Tallahassee State College			</a:t>
            </a:r>
          </a:p>
          <a:p>
            <a:pPr eaLnBrk="1" fontAlgn="auto" hangingPunct="1">
              <a:spcAft>
                <a:spcPts val="0"/>
              </a:spcAft>
              <a:buFont typeface="Wingdings 2"/>
              <a:buNone/>
              <a:defRPr/>
            </a:pPr>
            <a:r>
              <a:rPr lang="en-US" dirty="0"/>
              <a:t>Phone Number 850-201-6134</a:t>
            </a:r>
          </a:p>
          <a:p>
            <a:pPr eaLnBrk="1" fontAlgn="auto" hangingPunct="1">
              <a:spcAft>
                <a:spcPts val="0"/>
              </a:spcAft>
              <a:buFont typeface="Wingdings 2"/>
              <a:buNone/>
              <a:defRPr/>
            </a:pPr>
            <a:r>
              <a:rPr lang="en-US" dirty="0"/>
              <a:t>E-mail bill.spiers@tsc.fl.edu</a:t>
            </a:r>
          </a:p>
          <a:p>
            <a:pPr marL="0" indent="0">
              <a:buNone/>
            </a:pPr>
            <a:endParaRPr lang="en-US" dirty="0"/>
          </a:p>
        </p:txBody>
      </p:sp>
      <p:pic>
        <p:nvPicPr>
          <p:cNvPr id="4" name="Picture 2">
            <a:extLst>
              <a:ext uri="{FF2B5EF4-FFF2-40B4-BE49-F238E27FC236}">
                <a16:creationId xmlns:a16="http://schemas.microsoft.com/office/drawing/2014/main" id="{1D66BC83-7E16-21E8-996B-77EB6B4074B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2413" y="5067032"/>
            <a:ext cx="1428750" cy="143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16696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E30521-B604-BF62-EBC6-97F959FC5AE7}"/>
              </a:ext>
            </a:extLst>
          </p:cNvPr>
          <p:cNvSpPr>
            <a:spLocks noGrp="1"/>
          </p:cNvSpPr>
          <p:nvPr>
            <p:ph type="title"/>
          </p:nvPr>
        </p:nvSpPr>
        <p:spPr/>
        <p:txBody>
          <a:bodyPr/>
          <a:lstStyle/>
          <a:p>
            <a:r>
              <a:rPr lang="en-US" dirty="0">
                <a:solidFill>
                  <a:schemeClr val="tx2">
                    <a:satMod val="130000"/>
                  </a:schemeClr>
                </a:solidFill>
              </a:rPr>
              <a:t>What Is Included in the Family Contribution for a Dependent?</a:t>
            </a:r>
            <a:endParaRPr lang="en-US" dirty="0"/>
          </a:p>
        </p:txBody>
      </p:sp>
      <p:sp>
        <p:nvSpPr>
          <p:cNvPr id="3" name="Content Placeholder 2">
            <a:extLst>
              <a:ext uri="{FF2B5EF4-FFF2-40B4-BE49-F238E27FC236}">
                <a16:creationId xmlns:a16="http://schemas.microsoft.com/office/drawing/2014/main" id="{9BC91A1C-F96A-5A6A-A794-F9599CA65F7C}"/>
              </a:ext>
            </a:extLst>
          </p:cNvPr>
          <p:cNvSpPr>
            <a:spLocks noGrp="1"/>
          </p:cNvSpPr>
          <p:nvPr>
            <p:ph idx="1"/>
          </p:nvPr>
        </p:nvSpPr>
        <p:spPr/>
        <p:txBody>
          <a:bodyPr/>
          <a:lstStyle/>
          <a:p>
            <a:pPr marL="640080" lvl="1" indent="-237744" eaLnBrk="1" fontAlgn="auto" hangingPunct="1">
              <a:spcAft>
                <a:spcPts val="0"/>
              </a:spcAft>
              <a:buFont typeface="Wingdings" pitchFamily="2" charset="2"/>
              <a:buChar char="v"/>
              <a:defRPr/>
            </a:pPr>
            <a:r>
              <a:rPr lang="en-US" sz="2400" b="1" dirty="0"/>
              <a:t>Student’s contribution from:</a:t>
            </a:r>
          </a:p>
          <a:p>
            <a:pPr marL="886968" lvl="2" eaLnBrk="1" fontAlgn="auto" hangingPunct="1">
              <a:spcAft>
                <a:spcPts val="0"/>
              </a:spcAft>
              <a:buClr>
                <a:schemeClr val="tx1"/>
              </a:buClr>
              <a:buFont typeface="Wingdings" pitchFamily="2" charset="2"/>
              <a:buNone/>
              <a:defRPr/>
            </a:pPr>
            <a:r>
              <a:rPr lang="en-US" sz="2400" dirty="0"/>
              <a:t>			1. Income</a:t>
            </a:r>
          </a:p>
          <a:p>
            <a:pPr marL="886968" lvl="2" eaLnBrk="1" fontAlgn="auto" hangingPunct="1">
              <a:spcAft>
                <a:spcPts val="0"/>
              </a:spcAft>
              <a:buClr>
                <a:schemeClr val="tx1"/>
              </a:buClr>
              <a:buFont typeface="Wingdings" pitchFamily="2" charset="2"/>
              <a:buNone/>
              <a:defRPr/>
            </a:pPr>
            <a:r>
              <a:rPr lang="en-US" sz="2400" dirty="0"/>
              <a:t>			2. Some Assets</a:t>
            </a:r>
          </a:p>
          <a:p>
            <a:pPr marL="886968" lvl="2" eaLnBrk="1" fontAlgn="auto" hangingPunct="1">
              <a:spcAft>
                <a:spcPts val="0"/>
              </a:spcAft>
              <a:buClr>
                <a:schemeClr val="tx1"/>
              </a:buClr>
              <a:buFont typeface="Wingdings" pitchFamily="2" charset="2"/>
              <a:buNone/>
              <a:defRPr/>
            </a:pPr>
            <a:r>
              <a:rPr lang="en-US" sz="2400" dirty="0"/>
              <a:t>			3. Some Un-taxed income</a:t>
            </a:r>
          </a:p>
          <a:p>
            <a:pPr marL="886968" lvl="2" eaLnBrk="1" fontAlgn="auto" hangingPunct="1">
              <a:spcAft>
                <a:spcPts val="0"/>
              </a:spcAft>
              <a:buClr>
                <a:schemeClr val="tx1"/>
              </a:buClr>
              <a:buFont typeface="Wingdings" pitchFamily="2" charset="2"/>
              <a:buChar char="v"/>
              <a:defRPr/>
            </a:pPr>
            <a:r>
              <a:rPr lang="en-US" sz="2400" b="1" dirty="0"/>
              <a:t>Parent’s contribution from</a:t>
            </a:r>
            <a:r>
              <a:rPr lang="en-US" sz="2400" dirty="0"/>
              <a:t>:</a:t>
            </a:r>
          </a:p>
          <a:p>
            <a:pPr marL="886968" lvl="2" eaLnBrk="1" fontAlgn="auto" hangingPunct="1">
              <a:spcAft>
                <a:spcPts val="0"/>
              </a:spcAft>
              <a:buClr>
                <a:schemeClr val="tx1"/>
              </a:buClr>
              <a:buFont typeface="Wingdings" pitchFamily="2" charset="2"/>
              <a:buNone/>
              <a:defRPr/>
            </a:pPr>
            <a:r>
              <a:rPr lang="en-US" sz="2400" dirty="0"/>
              <a:t>			1. Income</a:t>
            </a:r>
          </a:p>
          <a:p>
            <a:pPr marL="886968" lvl="2" eaLnBrk="1" fontAlgn="auto" hangingPunct="1">
              <a:spcAft>
                <a:spcPts val="0"/>
              </a:spcAft>
              <a:buClr>
                <a:schemeClr val="tx1"/>
              </a:buClr>
              <a:buFont typeface="Wingdings" pitchFamily="2" charset="2"/>
              <a:buNone/>
              <a:defRPr/>
            </a:pPr>
            <a:r>
              <a:rPr lang="en-US" sz="2400" dirty="0"/>
              <a:t>			2. Some Assets</a:t>
            </a:r>
          </a:p>
          <a:p>
            <a:pPr marL="886968" lvl="2" eaLnBrk="1" fontAlgn="auto" hangingPunct="1">
              <a:spcAft>
                <a:spcPts val="0"/>
              </a:spcAft>
              <a:buClr>
                <a:schemeClr val="tx1"/>
              </a:buClr>
              <a:buFont typeface="Wingdings" pitchFamily="2" charset="2"/>
              <a:buNone/>
              <a:defRPr/>
            </a:pPr>
            <a:r>
              <a:rPr lang="en-US" sz="2400" dirty="0"/>
              <a:t>			3. Some Un-taxed income</a:t>
            </a:r>
          </a:p>
          <a:p>
            <a:pPr marL="886968" lvl="2" eaLnBrk="1" fontAlgn="auto" hangingPunct="1">
              <a:spcAft>
                <a:spcPts val="0"/>
              </a:spcAft>
              <a:buClr>
                <a:schemeClr val="tx1"/>
              </a:buClr>
              <a:buFont typeface="Wingdings" pitchFamily="2" charset="2"/>
              <a:buNone/>
              <a:defRPr/>
            </a:pPr>
            <a:r>
              <a:rPr lang="en-US" sz="2400" dirty="0"/>
              <a:t>			4. Pre-paid and 529 Programs –Inclusive of those owned by 		     the student</a:t>
            </a:r>
          </a:p>
          <a:p>
            <a:endParaRPr lang="en-US" dirty="0"/>
          </a:p>
        </p:txBody>
      </p:sp>
    </p:spTree>
    <p:extLst>
      <p:ext uri="{BB962C8B-B14F-4D97-AF65-F5344CB8AC3E}">
        <p14:creationId xmlns:p14="http://schemas.microsoft.com/office/powerpoint/2010/main" val="1013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7BD0AF-D02B-300D-8EF3-6B8B0CB28092}"/>
              </a:ext>
            </a:extLst>
          </p:cNvPr>
          <p:cNvSpPr>
            <a:spLocks noGrp="1"/>
          </p:cNvSpPr>
          <p:nvPr>
            <p:ph type="title"/>
          </p:nvPr>
        </p:nvSpPr>
        <p:spPr/>
        <p:txBody>
          <a:bodyPr/>
          <a:lstStyle/>
          <a:p>
            <a:r>
              <a:rPr lang="en-US" dirty="0">
                <a:solidFill>
                  <a:schemeClr val="tx2">
                    <a:satMod val="130000"/>
                  </a:schemeClr>
                </a:solidFill>
              </a:rPr>
              <a:t>Dependent Contribution Cont.</a:t>
            </a:r>
            <a:endParaRPr lang="en-US" dirty="0"/>
          </a:p>
        </p:txBody>
      </p:sp>
      <p:sp>
        <p:nvSpPr>
          <p:cNvPr id="3" name="Content Placeholder 2">
            <a:extLst>
              <a:ext uri="{FF2B5EF4-FFF2-40B4-BE49-F238E27FC236}">
                <a16:creationId xmlns:a16="http://schemas.microsoft.com/office/drawing/2014/main" id="{AB809BDD-9ED2-2E57-39BA-6B212D3CEEBF}"/>
              </a:ext>
            </a:extLst>
          </p:cNvPr>
          <p:cNvSpPr>
            <a:spLocks noGrp="1"/>
          </p:cNvSpPr>
          <p:nvPr>
            <p:ph idx="1"/>
          </p:nvPr>
        </p:nvSpPr>
        <p:spPr/>
        <p:txBody>
          <a:bodyPr/>
          <a:lstStyle/>
          <a:p>
            <a:pPr eaLnBrk="1" hangingPunct="1">
              <a:lnSpc>
                <a:spcPct val="90000"/>
              </a:lnSpc>
              <a:buFont typeface="Wingdings" panose="05000000000000000000" pitchFamily="2" charset="2"/>
              <a:buChar char="v"/>
            </a:pPr>
            <a:r>
              <a:rPr lang="en-US" altLang="en-US" dirty="0"/>
              <a:t>Number of family members.</a:t>
            </a:r>
          </a:p>
          <a:p>
            <a:pPr eaLnBrk="1" hangingPunct="1">
              <a:lnSpc>
                <a:spcPct val="90000"/>
              </a:lnSpc>
              <a:buFont typeface="Wingdings" panose="05000000000000000000" pitchFamily="2" charset="2"/>
              <a:buChar char="v"/>
            </a:pPr>
            <a:r>
              <a:rPr lang="en-US" altLang="en-US" dirty="0"/>
              <a:t>Age of older parent.</a:t>
            </a:r>
          </a:p>
          <a:p>
            <a:pPr eaLnBrk="1" hangingPunct="1">
              <a:lnSpc>
                <a:spcPct val="90000"/>
              </a:lnSpc>
              <a:buFont typeface="Wingdings" panose="05000000000000000000" pitchFamily="2" charset="2"/>
              <a:buChar char="v"/>
            </a:pPr>
            <a:r>
              <a:rPr lang="en-US" altLang="en-US" dirty="0"/>
              <a:t>Other items can be considered under professional judgment by each individual school, including siblings in college, parents in college, K-12 private education, change in the family’s financial circumstances.</a:t>
            </a:r>
          </a:p>
          <a:p>
            <a:endParaRPr lang="en-US" dirty="0"/>
          </a:p>
        </p:txBody>
      </p:sp>
    </p:spTree>
    <p:extLst>
      <p:ext uri="{BB962C8B-B14F-4D97-AF65-F5344CB8AC3E}">
        <p14:creationId xmlns:p14="http://schemas.microsoft.com/office/powerpoint/2010/main" val="1218369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92EAF6-2C71-250D-85AB-8905BA7A2C5C}"/>
              </a:ext>
            </a:extLst>
          </p:cNvPr>
          <p:cNvSpPr>
            <a:spLocks noGrp="1"/>
          </p:cNvSpPr>
          <p:nvPr>
            <p:ph type="title"/>
          </p:nvPr>
        </p:nvSpPr>
        <p:spPr/>
        <p:txBody>
          <a:bodyPr/>
          <a:lstStyle/>
          <a:p>
            <a:r>
              <a:rPr lang="en-US" dirty="0">
                <a:solidFill>
                  <a:schemeClr val="tx2">
                    <a:satMod val="130000"/>
                  </a:schemeClr>
                </a:solidFill>
              </a:rPr>
              <a:t>Determining an Independent Student’s Contribution</a:t>
            </a:r>
            <a:endParaRPr lang="en-US" dirty="0"/>
          </a:p>
        </p:txBody>
      </p:sp>
      <p:sp>
        <p:nvSpPr>
          <p:cNvPr id="3" name="Content Placeholder 2">
            <a:extLst>
              <a:ext uri="{FF2B5EF4-FFF2-40B4-BE49-F238E27FC236}">
                <a16:creationId xmlns:a16="http://schemas.microsoft.com/office/drawing/2014/main" id="{B149D5DE-8636-FA84-63E4-4DA1B23580DE}"/>
              </a:ext>
            </a:extLst>
          </p:cNvPr>
          <p:cNvSpPr>
            <a:spLocks noGrp="1"/>
          </p:cNvSpPr>
          <p:nvPr>
            <p:ph idx="1"/>
          </p:nvPr>
        </p:nvSpPr>
        <p:spPr/>
        <p:txBody>
          <a:bodyPr/>
          <a:lstStyle/>
          <a:p>
            <a:pPr marL="0" indent="0">
              <a:buNone/>
            </a:pPr>
            <a:r>
              <a:rPr lang="en-US" sz="3600" dirty="0"/>
              <a:t>The only difference in determining a dependent and an independent student’s contribution is the elimination of the parent’s contribution for the independent student.  All of the other items are the same.</a:t>
            </a:r>
          </a:p>
          <a:p>
            <a:pPr marL="0" indent="0">
              <a:buNone/>
            </a:pPr>
            <a:endParaRPr lang="en-US" dirty="0"/>
          </a:p>
        </p:txBody>
      </p:sp>
    </p:spTree>
    <p:extLst>
      <p:ext uri="{BB962C8B-B14F-4D97-AF65-F5344CB8AC3E}">
        <p14:creationId xmlns:p14="http://schemas.microsoft.com/office/powerpoint/2010/main" val="3837687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8F4322-2548-D12E-EFAF-4AF8ECE3CD72}"/>
              </a:ext>
            </a:extLst>
          </p:cNvPr>
          <p:cNvSpPr>
            <a:spLocks noGrp="1"/>
          </p:cNvSpPr>
          <p:nvPr>
            <p:ph type="title"/>
          </p:nvPr>
        </p:nvSpPr>
        <p:spPr/>
        <p:txBody>
          <a:bodyPr/>
          <a:lstStyle/>
          <a:p>
            <a:r>
              <a:rPr lang="en-US" dirty="0">
                <a:solidFill>
                  <a:schemeClr val="tx2">
                    <a:satMod val="130000"/>
                  </a:schemeClr>
                </a:solidFill>
              </a:rPr>
              <a:t>How Is Need Determined?</a:t>
            </a:r>
            <a:endParaRPr lang="en-US" dirty="0"/>
          </a:p>
        </p:txBody>
      </p:sp>
      <p:sp>
        <p:nvSpPr>
          <p:cNvPr id="3" name="Content Placeholder 2">
            <a:extLst>
              <a:ext uri="{FF2B5EF4-FFF2-40B4-BE49-F238E27FC236}">
                <a16:creationId xmlns:a16="http://schemas.microsoft.com/office/drawing/2014/main" id="{8C4A57EB-857F-B16A-030A-4BBE63ED3F6B}"/>
              </a:ext>
            </a:extLst>
          </p:cNvPr>
          <p:cNvSpPr>
            <a:spLocks noGrp="1"/>
          </p:cNvSpPr>
          <p:nvPr>
            <p:ph idx="1"/>
          </p:nvPr>
        </p:nvSpPr>
        <p:spPr/>
        <p:txBody>
          <a:bodyPr/>
          <a:lstStyle/>
          <a:p>
            <a:pPr marL="0" indent="0">
              <a:buNone/>
            </a:pPr>
            <a:r>
              <a:rPr lang="en-US" dirty="0"/>
              <a:t>Cost of Education – Student Aid Index= Need</a:t>
            </a:r>
          </a:p>
          <a:p>
            <a:pPr marL="0" indent="0">
              <a:buNone/>
            </a:pPr>
            <a:endParaRPr lang="en-US" dirty="0"/>
          </a:p>
        </p:txBody>
      </p:sp>
    </p:spTree>
    <p:extLst>
      <p:ext uri="{BB962C8B-B14F-4D97-AF65-F5344CB8AC3E}">
        <p14:creationId xmlns:p14="http://schemas.microsoft.com/office/powerpoint/2010/main" val="2617097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268233-A5CE-99DE-5E82-5C83E0BFC298}"/>
              </a:ext>
            </a:extLst>
          </p:cNvPr>
          <p:cNvSpPr>
            <a:spLocks noGrp="1"/>
          </p:cNvSpPr>
          <p:nvPr>
            <p:ph type="title"/>
          </p:nvPr>
        </p:nvSpPr>
        <p:spPr/>
        <p:txBody>
          <a:bodyPr/>
          <a:lstStyle/>
          <a:p>
            <a:r>
              <a:rPr lang="en-US" dirty="0">
                <a:solidFill>
                  <a:schemeClr val="tx2">
                    <a:satMod val="130000"/>
                  </a:schemeClr>
                </a:solidFill>
              </a:rPr>
              <a:t>Cost of Education Includes:</a:t>
            </a:r>
            <a:endParaRPr lang="en-US" dirty="0"/>
          </a:p>
        </p:txBody>
      </p:sp>
      <p:sp>
        <p:nvSpPr>
          <p:cNvPr id="3" name="Content Placeholder 2">
            <a:extLst>
              <a:ext uri="{FF2B5EF4-FFF2-40B4-BE49-F238E27FC236}">
                <a16:creationId xmlns:a16="http://schemas.microsoft.com/office/drawing/2014/main" id="{3755FCCB-95E2-B304-D47C-4E82DEAA3EB3}"/>
              </a:ext>
            </a:extLst>
          </p:cNvPr>
          <p:cNvSpPr>
            <a:spLocks noGrp="1"/>
          </p:cNvSpPr>
          <p:nvPr>
            <p:ph idx="1"/>
          </p:nvPr>
        </p:nvSpPr>
        <p:spPr/>
        <p:txBody>
          <a:bodyPr>
            <a:normAutofit lnSpcReduction="10000"/>
          </a:bodyPr>
          <a:lstStyle/>
          <a:p>
            <a:pPr eaLnBrk="1" hangingPunct="1"/>
            <a:r>
              <a:rPr lang="en-US" altLang="en-US" sz="2400" dirty="0"/>
              <a:t>Tuition</a:t>
            </a:r>
          </a:p>
          <a:p>
            <a:pPr eaLnBrk="1" hangingPunct="1"/>
            <a:r>
              <a:rPr lang="en-US" altLang="en-US" sz="2400" dirty="0"/>
              <a:t>Fees</a:t>
            </a:r>
          </a:p>
          <a:p>
            <a:pPr eaLnBrk="1" hangingPunct="1"/>
            <a:r>
              <a:rPr lang="en-US" altLang="en-US" sz="2400" dirty="0"/>
              <a:t>Food</a:t>
            </a:r>
          </a:p>
          <a:p>
            <a:pPr eaLnBrk="1" hangingPunct="1"/>
            <a:r>
              <a:rPr lang="en-US" altLang="en-US" sz="2400" dirty="0"/>
              <a:t>Housing</a:t>
            </a:r>
          </a:p>
          <a:p>
            <a:pPr eaLnBrk="1" hangingPunct="1"/>
            <a:r>
              <a:rPr lang="en-US" altLang="en-US" sz="2400" dirty="0"/>
              <a:t>Books</a:t>
            </a:r>
          </a:p>
          <a:p>
            <a:pPr eaLnBrk="1" hangingPunct="1"/>
            <a:r>
              <a:rPr lang="en-US" altLang="en-US" sz="2400" dirty="0"/>
              <a:t>Transportation</a:t>
            </a:r>
          </a:p>
          <a:p>
            <a:pPr eaLnBrk="1" hangingPunct="1"/>
            <a:r>
              <a:rPr lang="en-US" altLang="en-US" sz="2400" dirty="0"/>
              <a:t>Personal Expense</a:t>
            </a:r>
          </a:p>
          <a:p>
            <a:r>
              <a:rPr lang="en-US" dirty="0"/>
              <a:t>Other items deemed necessary such as loan fees, computers, software</a:t>
            </a:r>
          </a:p>
        </p:txBody>
      </p:sp>
    </p:spTree>
    <p:extLst>
      <p:ext uri="{BB962C8B-B14F-4D97-AF65-F5344CB8AC3E}">
        <p14:creationId xmlns:p14="http://schemas.microsoft.com/office/powerpoint/2010/main" val="1343937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PRESENTER_VERSION" val="6"/>
  <p:tag name="ARTICULATE_PROJECT_OPEN" val="0"/>
</p:tagLst>
</file>

<file path=ppt/theme/theme1.xml><?xml version="1.0" encoding="utf-8"?>
<a:theme xmlns:a="http://schemas.openxmlformats.org/drawingml/2006/main" name="Currency Symbols 16x9">
  <a:themeElements>
    <a:clrScheme name="Currency Symbols">
      <a:dk1>
        <a:srgbClr val="303030"/>
      </a:dk1>
      <a:lt1>
        <a:sysClr val="window" lastClr="FFFFFF"/>
      </a:lt1>
      <a:dk2>
        <a:srgbClr val="000000"/>
      </a:dk2>
      <a:lt2>
        <a:srgbClr val="E8DEC9"/>
      </a:lt2>
      <a:accent1>
        <a:srgbClr val="F7C547"/>
      </a:accent1>
      <a:accent2>
        <a:srgbClr val="AB3C33"/>
      </a:accent2>
      <a:accent3>
        <a:srgbClr val="506084"/>
      </a:accent3>
      <a:accent4>
        <a:srgbClr val="599EA5"/>
      </a:accent4>
      <a:accent5>
        <a:srgbClr val="758F21"/>
      </a:accent5>
      <a:accent6>
        <a:srgbClr val="894A27"/>
      </a:accent6>
      <a:hlink>
        <a:srgbClr val="506084"/>
      </a:hlink>
      <a:folHlink>
        <a:srgbClr val="828282"/>
      </a:folHlink>
    </a:clrScheme>
    <a:fontScheme name="Currency Symbols">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urrency symbols presentation (widescreen).potx" id="{0BEEB329-2C4D-4D02-9858-CA91ACE92AB1}" vid="{944DA297-E844-470D-A85C-00068074ACC2}"/>
    </a:ext>
  </a:extLst>
</a:theme>
</file>

<file path=ppt/theme/theme2.xml><?xml version="1.0" encoding="utf-8"?>
<a:theme xmlns:a="http://schemas.openxmlformats.org/drawingml/2006/main" name="Office Theme">
  <a:themeElements>
    <a:clrScheme name="Currency Symbols">
      <a:dk1>
        <a:srgbClr val="303030"/>
      </a:dk1>
      <a:lt1>
        <a:sysClr val="window" lastClr="FFFFFF"/>
      </a:lt1>
      <a:dk2>
        <a:srgbClr val="000000"/>
      </a:dk2>
      <a:lt2>
        <a:srgbClr val="E8DEC9"/>
      </a:lt2>
      <a:accent1>
        <a:srgbClr val="F7C547"/>
      </a:accent1>
      <a:accent2>
        <a:srgbClr val="AB3C33"/>
      </a:accent2>
      <a:accent3>
        <a:srgbClr val="506084"/>
      </a:accent3>
      <a:accent4>
        <a:srgbClr val="599EA5"/>
      </a:accent4>
      <a:accent5>
        <a:srgbClr val="758F21"/>
      </a:accent5>
      <a:accent6>
        <a:srgbClr val="894A27"/>
      </a:accent6>
      <a:hlink>
        <a:srgbClr val="506084"/>
      </a:hlink>
      <a:folHlink>
        <a:srgbClr val="828282"/>
      </a:folHlink>
    </a:clrScheme>
    <a:fontScheme name="Currency Symbols">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Currency Symbols">
      <a:dk1>
        <a:srgbClr val="303030"/>
      </a:dk1>
      <a:lt1>
        <a:sysClr val="window" lastClr="FFFFFF"/>
      </a:lt1>
      <a:dk2>
        <a:srgbClr val="000000"/>
      </a:dk2>
      <a:lt2>
        <a:srgbClr val="E8DEC9"/>
      </a:lt2>
      <a:accent1>
        <a:srgbClr val="F7C547"/>
      </a:accent1>
      <a:accent2>
        <a:srgbClr val="AB3C33"/>
      </a:accent2>
      <a:accent3>
        <a:srgbClr val="506084"/>
      </a:accent3>
      <a:accent4>
        <a:srgbClr val="599EA5"/>
      </a:accent4>
      <a:accent5>
        <a:srgbClr val="758F21"/>
      </a:accent5>
      <a:accent6>
        <a:srgbClr val="894A27"/>
      </a:accent6>
      <a:hlink>
        <a:srgbClr val="506084"/>
      </a:hlink>
      <a:folHlink>
        <a:srgbClr val="828282"/>
      </a:folHlink>
    </a:clrScheme>
    <a:fontScheme name="Currency Symbols">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Currency symbols presentation (widescreen)</Template>
  <TotalTime>272</TotalTime>
  <Words>2215</Words>
  <Application>Microsoft Office PowerPoint</Application>
  <PresentationFormat>Custom</PresentationFormat>
  <Paragraphs>237</Paragraphs>
  <Slides>42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42</vt:i4>
      </vt:variant>
    </vt:vector>
  </HeadingPairs>
  <TitlesOfParts>
    <vt:vector size="47" baseType="lpstr">
      <vt:lpstr>Arial</vt:lpstr>
      <vt:lpstr>Cambria</vt:lpstr>
      <vt:lpstr>Wingdings</vt:lpstr>
      <vt:lpstr>Wingdings 2</vt:lpstr>
      <vt:lpstr>Currency Symbols 16x9</vt:lpstr>
      <vt:lpstr>Welcome to Financial Aid 101 – The Year of Continued Change</vt:lpstr>
      <vt:lpstr>Who Pays for Higher Education?</vt:lpstr>
      <vt:lpstr>What If the Family Needs Help With the Cost of Education?</vt:lpstr>
      <vt:lpstr>How Much is a Family Expected to Contribute?</vt:lpstr>
      <vt:lpstr>What Is Included in the Family Contribution for a Dependent?</vt:lpstr>
      <vt:lpstr>Dependent Contribution Cont.</vt:lpstr>
      <vt:lpstr>Determining an Independent Student’s Contribution</vt:lpstr>
      <vt:lpstr>How Is Need Determined?</vt:lpstr>
      <vt:lpstr>Cost of Education Includes:</vt:lpstr>
      <vt:lpstr>Important Facts About the Cost of Education</vt:lpstr>
      <vt:lpstr>Important Facts About the Student Aid Index</vt:lpstr>
      <vt:lpstr>Important Things to Remember As You Apply for Financial Aid</vt:lpstr>
      <vt:lpstr>Apply!</vt:lpstr>
      <vt:lpstr>Apply! Cont.</vt:lpstr>
      <vt:lpstr>Apply Early!</vt:lpstr>
      <vt:lpstr>Follow Up!</vt:lpstr>
      <vt:lpstr>Communicate!</vt:lpstr>
      <vt:lpstr>Watch Out For the Scams!!!</vt:lpstr>
      <vt:lpstr>Tips for Completing the FAFSA</vt:lpstr>
      <vt:lpstr>Tips for Completing the FAFSA Cont.</vt:lpstr>
      <vt:lpstr>Tips for Completing the FAFSA Cont.</vt:lpstr>
      <vt:lpstr>Sources of help</vt:lpstr>
      <vt:lpstr>Changes to the FAFSA Process</vt:lpstr>
      <vt:lpstr>Changes to the FAFSA Process Cont.</vt:lpstr>
      <vt:lpstr>Changes to the FAFSA Process Cont.</vt:lpstr>
      <vt:lpstr>When You Receive Your FASFAA Submission Summary (SAR)</vt:lpstr>
      <vt:lpstr>PowerPoint Presentation</vt:lpstr>
      <vt:lpstr>When the School Has Your ISIR Record (Schools copy of the SAR)</vt:lpstr>
      <vt:lpstr>Award Notifications</vt:lpstr>
      <vt:lpstr>Type of Aid You Might Receive</vt:lpstr>
      <vt:lpstr>Need-based Grants</vt:lpstr>
      <vt:lpstr>Scholarships and Grants</vt:lpstr>
      <vt:lpstr>Where to find Scholarships</vt:lpstr>
      <vt:lpstr>Work Study</vt:lpstr>
      <vt:lpstr>Loans</vt:lpstr>
      <vt:lpstr>Florida Prepaid College Plan</vt:lpstr>
      <vt:lpstr>Florida Prepaid College Plan</vt:lpstr>
      <vt:lpstr>Florida Bright Futures Scholarship Changes</vt:lpstr>
      <vt:lpstr>Preparing for the Scholarship Interview or Essay</vt:lpstr>
      <vt:lpstr>Preparing for the Scholarship Interview or Essay</vt:lpstr>
      <vt:lpstr>Remember!</vt:lpstr>
      <vt:lpstr>Thank You for Coming!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Financial Aid 101 – The Year of Change</dc:title>
  <dc:creator>Bill Spiers</dc:creator>
  <cp:lastModifiedBy>Garner, Natalie</cp:lastModifiedBy>
  <cp:revision>5</cp:revision>
  <dcterms:created xsi:type="dcterms:W3CDTF">2023-10-02T18:36:15Z</dcterms:created>
  <dcterms:modified xsi:type="dcterms:W3CDTF">2025-11-18T20:12:53Z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ies>
</file>