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539" y="2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0914" y="1066800"/>
            <a:ext cx="615405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771" y="2057400"/>
            <a:ext cx="399142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May 12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-24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2170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400" b="1" dirty="0">
                <a:latin typeface="Bahnschrift Light" panose="020B0502040204020203" pitchFamily="34" charset="0"/>
              </a:rPr>
              <a:t>Reading</a:t>
            </a:r>
            <a:r>
              <a:rPr lang="en-US" sz="1400" dirty="0">
                <a:latin typeface="Bahnschrift Light" panose="020B0502040204020203" pitchFamily="34" charset="0"/>
              </a:rPr>
              <a:t>: We will focus on the –ES and –ED ending, as well as HFW’s </a:t>
            </a:r>
            <a:r>
              <a:rPr lang="en-US" sz="1400" b="1" dirty="0">
                <a:latin typeface="Bahnschrift Light" panose="020B0502040204020203" pitchFamily="34" charset="0"/>
              </a:rPr>
              <a:t>two, does, many, any. </a:t>
            </a:r>
            <a:r>
              <a:rPr lang="en-US" sz="1400" dirty="0">
                <a:latin typeface="Bahnschrift Light" panose="020B0502040204020203" pitchFamily="34" charset="0"/>
              </a:rPr>
              <a:t>We will identify author’s purpose in texts we read. We will look at pictures, get our mouths ready, flip vowel sounds, and use digraph chunks to help us stretchy-snake tricky words faster. </a:t>
            </a:r>
            <a:r>
              <a:rPr lang="en-US" sz="1400" b="1" dirty="0">
                <a:latin typeface="Bahnschrift Light" panose="020B0502040204020203" pitchFamily="34" charset="0"/>
              </a:rPr>
              <a:t>EQ’s: What are the various animal habitats?</a:t>
            </a:r>
            <a:endParaRPr lang="en-US" sz="14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400" b="1" dirty="0">
                <a:latin typeface="Bahnschrift Light" panose="020B0502040204020203" pitchFamily="34" charset="0"/>
              </a:rPr>
              <a:t>Writing</a:t>
            </a:r>
            <a:r>
              <a:rPr lang="en-US" sz="14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400" b="1" dirty="0">
                <a:latin typeface="Bahnschrift Light" panose="020B0502040204020203" pitchFamily="34" charset="0"/>
              </a:rPr>
              <a:t> </a:t>
            </a:r>
            <a:r>
              <a:rPr lang="en-US" sz="14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4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400" b="1" dirty="0">
                <a:latin typeface="Bahnschrift Light" panose="020B0502040204020203" pitchFamily="34" charset="0"/>
              </a:rPr>
              <a:t>Math</a:t>
            </a:r>
            <a:r>
              <a:rPr lang="en-US" sz="1400" dirty="0">
                <a:latin typeface="Bahnschrift Light" panose="020B0502040204020203" pitchFamily="34" charset="0"/>
              </a:rPr>
              <a:t>: We will finish </a:t>
            </a:r>
            <a:r>
              <a:rPr lang="en-US" sz="1400" b="1" dirty="0">
                <a:latin typeface="Bahnschrift Light" panose="020B0502040204020203" pitchFamily="34" charset="0"/>
              </a:rPr>
              <a:t>Ch. 20: Sorting and Graphing Data</a:t>
            </a:r>
            <a:r>
              <a:rPr lang="en-US" sz="1400" dirty="0">
                <a:latin typeface="Bahnschrift Light" panose="020B0502040204020203" pitchFamily="34" charset="0"/>
              </a:rPr>
              <a:t>! </a:t>
            </a:r>
            <a:endParaRPr lang="en-US" sz="14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400" b="1" dirty="0">
                <a:latin typeface="Bahnschrift Light" panose="020B0502040204020203" pitchFamily="34" charset="0"/>
              </a:rPr>
              <a:t>Science</a:t>
            </a:r>
            <a:r>
              <a:rPr lang="en-US" sz="1400" dirty="0">
                <a:latin typeface="Bahnschrift Light" panose="020B0502040204020203" pitchFamily="34" charset="0"/>
              </a:rPr>
              <a:t>: We will continue our plant </a:t>
            </a:r>
            <a:r>
              <a:rPr lang="en-US" sz="1400" b="1" i="1" dirty="0">
                <a:latin typeface="Bahnschrift Light" panose="020B0502040204020203" pitchFamily="34" charset="0"/>
              </a:rPr>
              <a:t>investigation </a:t>
            </a:r>
            <a:r>
              <a:rPr lang="en-US" sz="1400" i="1" dirty="0">
                <a:latin typeface="Bahnschrift Light" panose="020B0502040204020203" pitchFamily="34" charset="0"/>
              </a:rPr>
              <a:t>and our animal </a:t>
            </a:r>
            <a:r>
              <a:rPr lang="en-US" sz="1400" b="1" i="1" dirty="0">
                <a:latin typeface="Bahnschrift Light" panose="020B0502040204020203" pitchFamily="34" charset="0"/>
              </a:rPr>
              <a:t>life-cycle observations!</a:t>
            </a:r>
            <a:endParaRPr lang="en-US" sz="14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400" b="1" dirty="0">
                <a:latin typeface="Bahnschrift Light" panose="020B0502040204020203" pitchFamily="34" charset="0"/>
              </a:rPr>
              <a:t>Social Studies: </a:t>
            </a:r>
            <a:r>
              <a:rPr lang="en-US" sz="1400" dirty="0">
                <a:latin typeface="Bahnschrift Light" panose="020B0502040204020203" pitchFamily="34" charset="0"/>
              </a:rPr>
              <a:t>We will </a:t>
            </a:r>
            <a:r>
              <a:rPr lang="en-US" sz="1400" b="1" i="1" dirty="0">
                <a:latin typeface="Bahnschrift Light" panose="020B0502040204020203" pitchFamily="34" charset="0"/>
              </a:rPr>
              <a:t>continue</a:t>
            </a:r>
            <a:r>
              <a:rPr lang="en-US" sz="1400" dirty="0">
                <a:latin typeface="Bahnschrift Light" panose="020B0502040204020203" pitchFamily="34" charset="0"/>
              </a:rPr>
              <a:t> to practice</a:t>
            </a:r>
            <a:r>
              <a:rPr lang="en-US" sz="14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400" dirty="0">
                <a:latin typeface="Bahnschrift Light" panose="020B0502040204020203" pitchFamily="34" charset="0"/>
              </a:rPr>
              <a:t>.!</a:t>
            </a:r>
            <a:endParaRPr lang="en-US" sz="14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6007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my, one, once, two, does, many, any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20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175677"/>
            <a:ext cx="2819400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16: Patriotic Performance and Picnic @10:30</a:t>
            </a:r>
          </a:p>
          <a:p>
            <a:pPr marL="285750" indent="-285750">
              <a:buFont typeface="Arial"/>
              <a:buChar char="•"/>
            </a:pPr>
            <a:r>
              <a:rPr lang="en-US" sz="2400" b="1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21-23: Early Release Days, Dismiss at 12:20!</a:t>
            </a:r>
            <a:endParaRPr lang="en-US" sz="24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23: Last Day </a:t>
            </a:r>
            <a:r>
              <a:rPr lang="en-US" sz="2400" b="1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of School</a:t>
            </a:r>
            <a:endParaRPr lang="en-US" sz="24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36407</TotalTime>
  <Words>317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234</cp:revision>
  <cp:lastPrinted>2025-04-04T11:47:40Z</cp:lastPrinted>
  <dcterms:created xsi:type="dcterms:W3CDTF">2015-07-01T02:16:27Z</dcterms:created>
  <dcterms:modified xsi:type="dcterms:W3CDTF">2025-05-11T18:50:37Z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