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13" r:id="rId1"/>
  </p:sldMasterIdLst>
  <p:sldIdLst>
    <p:sldId id="256" r:id="rId2"/>
    <p:sldId id="257" r:id="rId3"/>
    <p:sldId id="259" r:id="rId4"/>
    <p:sldId id="263" r:id="rId5"/>
    <p:sldId id="260" r:id="rId6"/>
    <p:sldId id="261" r:id="rId7"/>
    <p:sldId id="262" r:id="rId8"/>
    <p:sldId id="264" r:id="rId9"/>
    <p:sldId id="265" r:id="rId10"/>
    <p:sldId id="266" r:id="rId11"/>
    <p:sldId id="267" r:id="rId12"/>
    <p:sldId id="268"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4/10/2020</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028133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4/10/2020</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690334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4/10/2020</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63163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4/10/2020</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3846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4/10/2020</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78841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4/10/2020</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08691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4/10/2020</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13969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4/10/2020</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20544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4/10/2020</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764112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4/10/2020</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9799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4/10/2020</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627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4/10/2020</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40510419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06" r:id="rId6"/>
    <p:sldLayoutId id="2147483702" r:id="rId7"/>
    <p:sldLayoutId id="2147483703" r:id="rId8"/>
    <p:sldLayoutId id="2147483704" r:id="rId9"/>
    <p:sldLayoutId id="2147483705" r:id="rId10"/>
    <p:sldLayoutId id="2147483707"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3.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3.png"/><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hyperlink" Target="https://launchpad.classlink.com/leonschools" TargetMode="External"/><Relationship Id="rId5" Type="http://schemas.openxmlformats.org/officeDocument/2006/relationships/image" Target="../media/image12.png"/><Relationship Id="rId4"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1.xml"/><Relationship Id="rId6" Type="http://schemas.openxmlformats.org/officeDocument/2006/relationships/image" Target="../media/image3.png"/><Relationship Id="rId5" Type="http://schemas.openxmlformats.org/officeDocument/2006/relationships/hyperlink" Target="https://launchpad.classlink.com/leonschools" TargetMode="Externa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2.xml"/><Relationship Id="rId6" Type="http://schemas.openxmlformats.org/officeDocument/2006/relationships/image" Target="../media/image3.png"/><Relationship Id="rId5" Type="http://schemas.openxmlformats.org/officeDocument/2006/relationships/hyperlink" Target="https://launchpad.classlink.com/leonschools" TargetMode="Externa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3.png"/><Relationship Id="rId2" Type="http://schemas.microsoft.com/office/2007/relationships/media" Target="../media/media13.m4a"/><Relationship Id="rId1" Type="http://schemas.openxmlformats.org/officeDocument/2006/relationships/tags" Target="../tags/tag13.xml"/><Relationship Id="rId6" Type="http://schemas.openxmlformats.org/officeDocument/2006/relationships/hyperlink" Target="https://launchpad.classlink.com/leonschools" TargetMode="External"/><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hyperlink" Target="https://launchpad.classlink.com/leonschools" TargetMode="Externa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m4a"/><Relationship Id="rId7" Type="http://schemas.openxmlformats.org/officeDocument/2006/relationships/hyperlink" Target="https://launchpad.classlink.com/leonschools" TargetMode="External"/><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3.pn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hyperlink" Target="https://launchpad.classlink.com/leonschools" TargetMode="External"/><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3.png"/><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hyperlink" Target="https://launchpad.classlink.com/leonschools" TargetMode="External"/><Relationship Id="rId5" Type="http://schemas.openxmlformats.org/officeDocument/2006/relationships/image" Target="../media/image7.png"/><Relationship Id="rId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3.png"/><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hyperlink" Target="https://launchpad.classlink.com/leonschools" TargetMode="External"/><Relationship Id="rId5" Type="http://schemas.openxmlformats.org/officeDocument/2006/relationships/image" Target="../media/image8.png"/><Relationship Id="rId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3.png"/><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hyperlink" Target="https://launchpad.classlink.com/leonschools" TargetMode="External"/><Relationship Id="rId5" Type="http://schemas.openxmlformats.org/officeDocument/2006/relationships/image" Target="../media/image9.png"/><Relationship Id="rId4"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3.png"/><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hyperlink" Target="https://launchpad.classlink.com/leonschools" TargetMode="External"/><Relationship Id="rId5" Type="http://schemas.openxmlformats.org/officeDocument/2006/relationships/image" Target="../media/image10.png"/><Relationship Id="rId4"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3.png"/><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hyperlink" Target="https://launchpad.classlink.com/leonschools" TargetMode="External"/><Relationship Id="rId5" Type="http://schemas.openxmlformats.org/officeDocument/2006/relationships/image" Target="../media/image11.png"/><Relationship Id="rId4"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E12474-54B3-47AD-A5B6-3014BCAC8E39}"/>
              </a:ext>
            </a:extLst>
          </p:cNvPr>
          <p:cNvSpPr>
            <a:spLocks noGrp="1"/>
          </p:cNvSpPr>
          <p:nvPr>
            <p:ph type="ctrTitle"/>
          </p:nvPr>
        </p:nvSpPr>
        <p:spPr>
          <a:xfrm>
            <a:off x="4654296" y="640080"/>
            <a:ext cx="6894576" cy="3566160"/>
          </a:xfrm>
        </p:spPr>
        <p:txBody>
          <a:bodyPr anchor="b">
            <a:normAutofit/>
          </a:bodyPr>
          <a:lstStyle/>
          <a:p>
            <a:r>
              <a:rPr lang="en-US" dirty="0"/>
              <a:t>Forces and Motion</a:t>
            </a:r>
          </a:p>
        </p:txBody>
      </p:sp>
      <p:sp>
        <p:nvSpPr>
          <p:cNvPr id="3" name="Subtitle 2">
            <a:extLst>
              <a:ext uri="{FF2B5EF4-FFF2-40B4-BE49-F238E27FC236}">
                <a16:creationId xmlns:a16="http://schemas.microsoft.com/office/drawing/2014/main" id="{B4549523-1772-406E-80D4-7170CA95A4DF}"/>
              </a:ext>
            </a:extLst>
          </p:cNvPr>
          <p:cNvSpPr>
            <a:spLocks noGrp="1"/>
          </p:cNvSpPr>
          <p:nvPr>
            <p:ph type="subTitle" idx="1"/>
          </p:nvPr>
        </p:nvSpPr>
        <p:spPr>
          <a:xfrm>
            <a:off x="4654296" y="4636008"/>
            <a:ext cx="6894576" cy="1572768"/>
          </a:xfrm>
        </p:spPr>
        <p:txBody>
          <a:bodyPr>
            <a:normAutofit/>
          </a:bodyPr>
          <a:lstStyle/>
          <a:p>
            <a:r>
              <a:rPr lang="en-US" sz="1800" dirty="0">
                <a:latin typeface="Abadi" panose="020B0604020104020204" pitchFamily="34" charset="0"/>
              </a:rPr>
              <a:t>By: Mr. Formato Woodville 4</a:t>
            </a:r>
            <a:r>
              <a:rPr lang="en-US" sz="1800" baseline="30000" dirty="0">
                <a:latin typeface="Abadi" panose="020B0604020104020204" pitchFamily="34" charset="0"/>
              </a:rPr>
              <a:t>th</a:t>
            </a:r>
            <a:r>
              <a:rPr lang="en-US" sz="1800" dirty="0">
                <a:latin typeface="Abadi" panose="020B0604020104020204" pitchFamily="34" charset="0"/>
              </a:rPr>
              <a:t> Grade</a:t>
            </a:r>
          </a:p>
        </p:txBody>
      </p:sp>
      <p:pic>
        <p:nvPicPr>
          <p:cNvPr id="16" name="Picture 3">
            <a:extLst>
              <a:ext uri="{FF2B5EF4-FFF2-40B4-BE49-F238E27FC236}">
                <a16:creationId xmlns:a16="http://schemas.microsoft.com/office/drawing/2014/main" id="{A18A8956-9C8B-4BDA-B2DF-DB144C7ACCDE}"/>
              </a:ext>
            </a:extLst>
          </p:cNvPr>
          <p:cNvPicPr>
            <a:picLocks noChangeAspect="1"/>
          </p:cNvPicPr>
          <p:nvPr/>
        </p:nvPicPr>
        <p:blipFill rotWithShape="1">
          <a:blip r:embed="rId5"/>
          <a:srcRect l="31218" r="29217" b="2"/>
          <a:stretch/>
        </p:blipFill>
        <p:spPr>
          <a:xfrm>
            <a:off x="20" y="-1"/>
            <a:ext cx="4049786" cy="6857990"/>
          </a:xfrm>
          <a:custGeom>
            <a:avLst/>
            <a:gdLst/>
            <a:ahLst/>
            <a:cxnLst/>
            <a:rect l="l" t="t" r="r" b="b"/>
            <a:pathLst>
              <a:path w="4049806" h="6858000">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p:spPr>
      </p:pic>
      <p:sp>
        <p:nvSpPr>
          <p:cNvPr id="17"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641"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29B768"/>
          </a:solidFill>
          <a:ln w="38100" cap="rnd">
            <a:solidFill>
              <a:srgbClr val="29B76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close up of a logo&#10;&#10;Description automatically generated">
            <a:extLst>
              <a:ext uri="{FF2B5EF4-FFF2-40B4-BE49-F238E27FC236}">
                <a16:creationId xmlns:a16="http://schemas.microsoft.com/office/drawing/2014/main" id="{216763CA-71E1-432B-B143-912D2AD8C0A7}"/>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9128719" y="4636009"/>
            <a:ext cx="3024643" cy="2221992"/>
          </a:xfrm>
          <a:prstGeom prst="rect">
            <a:avLst/>
          </a:prstGeom>
        </p:spPr>
      </p:pic>
      <p:sp>
        <p:nvSpPr>
          <p:cNvPr id="32" name="TextBox 31">
            <a:extLst>
              <a:ext uri="{FF2B5EF4-FFF2-40B4-BE49-F238E27FC236}">
                <a16:creationId xmlns:a16="http://schemas.microsoft.com/office/drawing/2014/main" id="{47A7E93F-7697-4CBF-B750-9F196ADAC185}"/>
              </a:ext>
            </a:extLst>
          </p:cNvPr>
          <p:cNvSpPr txBox="1"/>
          <p:nvPr/>
        </p:nvSpPr>
        <p:spPr>
          <a:xfrm>
            <a:off x="0" y="0"/>
            <a:ext cx="3481431" cy="938719"/>
          </a:xfrm>
          <a:prstGeom prst="rect">
            <a:avLst/>
          </a:prstGeom>
          <a:noFill/>
        </p:spPr>
        <p:txBody>
          <a:bodyPr wrap="square" rtlCol="0">
            <a:spAutoFit/>
          </a:bodyPr>
          <a:lstStyle/>
          <a:p>
            <a:r>
              <a:rPr lang="en-US" sz="1100" dirty="0">
                <a:latin typeface="Abadi" panose="020B0604020104020204" pitchFamily="34" charset="0"/>
              </a:rPr>
              <a:t>​SC.4.P.12.1 Recognize that an object in motion always changes its position and may change its direction.</a:t>
            </a:r>
          </a:p>
          <a:p>
            <a:r>
              <a:rPr lang="en-US" sz="1100" dirty="0">
                <a:latin typeface="Abadi" panose="020B0604020104020204" pitchFamily="34" charset="0"/>
              </a:rPr>
              <a:t>SC.4.P.12.2 Investigate and describe that the speed of an object is determined by the distance it travels ... And that objects can move at different speeds.​</a:t>
            </a:r>
          </a:p>
        </p:txBody>
      </p:sp>
      <p:sp>
        <p:nvSpPr>
          <p:cNvPr id="4" name="TextBox 3">
            <a:extLst>
              <a:ext uri="{FF2B5EF4-FFF2-40B4-BE49-F238E27FC236}">
                <a16:creationId xmlns:a16="http://schemas.microsoft.com/office/drawing/2014/main" id="{37F9B8B0-C7CF-4852-9F9E-C4EC02215E70}"/>
              </a:ext>
            </a:extLst>
          </p:cNvPr>
          <p:cNvSpPr txBox="1"/>
          <p:nvPr/>
        </p:nvSpPr>
        <p:spPr>
          <a:xfrm>
            <a:off x="0" y="938719"/>
            <a:ext cx="3094117" cy="1107996"/>
          </a:xfrm>
          <a:prstGeom prst="rect">
            <a:avLst/>
          </a:prstGeom>
          <a:noFill/>
        </p:spPr>
        <p:txBody>
          <a:bodyPr wrap="none" rtlCol="0">
            <a:spAutoFit/>
          </a:bodyPr>
          <a:lstStyle/>
          <a:p>
            <a:r>
              <a:rPr lang="en-US" sz="1100" dirty="0">
                <a:latin typeface="Abadi" panose="020B0604020104020204" pitchFamily="34" charset="0"/>
              </a:rPr>
              <a:t>Objectives:</a:t>
            </a:r>
          </a:p>
          <a:p>
            <a:pPr marL="285750" indent="-285750">
              <a:buFont typeface="Arial" panose="020B0604020202020204" pitchFamily="34" charset="0"/>
              <a:buChar char="•"/>
            </a:pPr>
            <a:r>
              <a:rPr lang="en-US" sz="1100" dirty="0">
                <a:latin typeface="Abadi" panose="020B0604020104020204" pitchFamily="34" charset="0"/>
              </a:rPr>
              <a:t>Observe and record changes of position.</a:t>
            </a:r>
          </a:p>
          <a:p>
            <a:pPr marL="285750" indent="-285750">
              <a:buFont typeface="Arial" panose="020B0604020202020204" pitchFamily="34" charset="0"/>
              <a:buChar char="•"/>
            </a:pPr>
            <a:r>
              <a:rPr lang="en-US" sz="1100" dirty="0">
                <a:latin typeface="Abadi" panose="020B0604020104020204" pitchFamily="34" charset="0"/>
              </a:rPr>
              <a:t>Explain how to measure motion.</a:t>
            </a:r>
          </a:p>
          <a:p>
            <a:pPr marL="285750" indent="-285750">
              <a:buFont typeface="Arial" panose="020B0604020202020204" pitchFamily="34" charset="0"/>
              <a:buChar char="•"/>
            </a:pPr>
            <a:r>
              <a:rPr lang="en-US" sz="1100" dirty="0">
                <a:latin typeface="Abadi" panose="020B0604020104020204" pitchFamily="34" charset="0"/>
              </a:rPr>
              <a:t>Compare the motion of various objects.</a:t>
            </a:r>
          </a:p>
          <a:p>
            <a:pPr marL="285750" indent="-285750">
              <a:buFont typeface="Arial" panose="020B0604020202020204" pitchFamily="34" charset="0"/>
              <a:buChar char="•"/>
            </a:pPr>
            <a:r>
              <a:rPr lang="en-US" sz="1100" dirty="0">
                <a:latin typeface="Abadi" panose="020B0604020104020204" pitchFamily="34" charset="0"/>
              </a:rPr>
              <a:t>Describe how velocity and acceleration are </a:t>
            </a:r>
          </a:p>
          <a:p>
            <a:r>
              <a:rPr lang="en-US" sz="1100" dirty="0">
                <a:latin typeface="Abadi" panose="020B0604020104020204" pitchFamily="34" charset="0"/>
              </a:rPr>
              <a:t>       related.</a:t>
            </a:r>
          </a:p>
        </p:txBody>
      </p:sp>
      <p:sp>
        <p:nvSpPr>
          <p:cNvPr id="5" name="TextBox 4">
            <a:extLst>
              <a:ext uri="{FF2B5EF4-FFF2-40B4-BE49-F238E27FC236}">
                <a16:creationId xmlns:a16="http://schemas.microsoft.com/office/drawing/2014/main" id="{A23BB781-9BDB-4690-93CF-6C3E585E202E}"/>
              </a:ext>
            </a:extLst>
          </p:cNvPr>
          <p:cNvSpPr txBox="1"/>
          <p:nvPr/>
        </p:nvSpPr>
        <p:spPr>
          <a:xfrm>
            <a:off x="0" y="2046715"/>
            <a:ext cx="2343543" cy="600164"/>
          </a:xfrm>
          <a:prstGeom prst="rect">
            <a:avLst/>
          </a:prstGeom>
          <a:noFill/>
        </p:spPr>
        <p:txBody>
          <a:bodyPr wrap="square" rtlCol="0">
            <a:spAutoFit/>
          </a:bodyPr>
          <a:lstStyle/>
          <a:p>
            <a:r>
              <a:rPr lang="en-US" sz="1100" dirty="0">
                <a:latin typeface="Abadi" panose="020B0604020104020204" pitchFamily="34" charset="0"/>
              </a:rPr>
              <a:t>Learning Objective: Students will be able to describe forces and motion using the lesson vocabulary.</a:t>
            </a:r>
          </a:p>
        </p:txBody>
      </p:sp>
      <p:sp>
        <p:nvSpPr>
          <p:cNvPr id="7" name="TextBox 6">
            <a:extLst>
              <a:ext uri="{FF2B5EF4-FFF2-40B4-BE49-F238E27FC236}">
                <a16:creationId xmlns:a16="http://schemas.microsoft.com/office/drawing/2014/main" id="{229F2326-7EA7-47F7-AD00-7B34424B7961}"/>
              </a:ext>
            </a:extLst>
          </p:cNvPr>
          <p:cNvSpPr txBox="1"/>
          <p:nvPr/>
        </p:nvSpPr>
        <p:spPr>
          <a:xfrm>
            <a:off x="3982694" y="21203"/>
            <a:ext cx="6058928" cy="523220"/>
          </a:xfrm>
          <a:prstGeom prst="rect">
            <a:avLst/>
          </a:prstGeom>
          <a:noFill/>
        </p:spPr>
        <p:txBody>
          <a:bodyPr wrap="square" rtlCol="0">
            <a:spAutoFit/>
          </a:bodyPr>
          <a:lstStyle/>
          <a:p>
            <a:r>
              <a:rPr lang="en-US" sz="1400" dirty="0">
                <a:latin typeface="Abadi" panose="020B0604020104020204" pitchFamily="34" charset="0"/>
              </a:rPr>
              <a:t>Note: If you would like the text on the slides to be read to you, please tap or click on the audio icon that can be found in the top right of every slide.</a:t>
            </a:r>
          </a:p>
        </p:txBody>
      </p:sp>
      <p:pic>
        <p:nvPicPr>
          <p:cNvPr id="8" name="Recorded Sound">
            <a:hlinkClick r:id="" action="ppaction://media"/>
            <a:extLst>
              <a:ext uri="{FF2B5EF4-FFF2-40B4-BE49-F238E27FC236}">
                <a16:creationId xmlns:a16="http://schemas.microsoft.com/office/drawing/2014/main" id="{F8904294-A092-4DD2-9A45-B5937D1DEA9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20213" y="87105"/>
            <a:ext cx="609600" cy="609600"/>
          </a:xfrm>
          <a:prstGeom prst="rect">
            <a:avLst/>
          </a:prstGeom>
        </p:spPr>
      </p:pic>
    </p:spTree>
    <p:custDataLst>
      <p:tags r:id="rId1"/>
    </p:custDataLst>
    <p:extLst>
      <p:ext uri="{BB962C8B-B14F-4D97-AF65-F5344CB8AC3E}">
        <p14:creationId xmlns:p14="http://schemas.microsoft.com/office/powerpoint/2010/main" val="2728258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79" fill="hold"/>
                                        <p:tgtEl>
                                          <p:spTgt spid="8"/>
                                        </p:tgtEl>
                                      </p:cBhvr>
                                    </p:cmd>
                                  </p:childTnLst>
                                </p:cTn>
                              </p:par>
                            </p:childTnLst>
                          </p:cTn>
                        </p:par>
                      </p:childTnLst>
                    </p:cTn>
                  </p:par>
                </p:childTnLst>
              </p:cTn>
              <p:nextCondLst>
                <p:cond evt="onClick" delay="0">
                  <p:tgtEl>
                    <p:spTgt spid="8"/>
                  </p:tgtEl>
                </p:cond>
              </p:nextCondLst>
            </p:seq>
            <p:audio>
              <p:cMediaNode vol="80000">
                <p:cTn id="7" fill="remove"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56D68-8BDD-43DF-BA09-6A5CB488B80A}"/>
              </a:ext>
            </a:extLst>
          </p:cNvPr>
          <p:cNvSpPr>
            <a:spLocks noGrp="1"/>
          </p:cNvSpPr>
          <p:nvPr>
            <p:ph type="title"/>
          </p:nvPr>
        </p:nvSpPr>
        <p:spPr/>
        <p:txBody>
          <a:bodyPr/>
          <a:lstStyle/>
          <a:p>
            <a:r>
              <a:rPr lang="en-US" dirty="0"/>
              <a:t>Vocabulary: Acceleration</a:t>
            </a:r>
          </a:p>
        </p:txBody>
      </p:sp>
      <p:sp>
        <p:nvSpPr>
          <p:cNvPr id="3" name="Content Placeholder 2">
            <a:extLst>
              <a:ext uri="{FF2B5EF4-FFF2-40B4-BE49-F238E27FC236}">
                <a16:creationId xmlns:a16="http://schemas.microsoft.com/office/drawing/2014/main" id="{4194817C-6388-4345-9D9B-6A10AEF0F23A}"/>
              </a:ext>
            </a:extLst>
          </p:cNvPr>
          <p:cNvSpPr>
            <a:spLocks noGrp="1"/>
          </p:cNvSpPr>
          <p:nvPr>
            <p:ph sz="half" idx="1"/>
          </p:nvPr>
        </p:nvSpPr>
        <p:spPr/>
        <p:txBody>
          <a:bodyPr>
            <a:normAutofit lnSpcReduction="10000"/>
          </a:bodyPr>
          <a:lstStyle/>
          <a:p>
            <a:r>
              <a:rPr lang="en-US" dirty="0">
                <a:highlight>
                  <a:srgbClr val="FFFF00"/>
                </a:highlight>
                <a:latin typeface="Abadi" panose="020B0604020104020204" pitchFamily="34" charset="0"/>
              </a:rPr>
              <a:t>Acceleration</a:t>
            </a:r>
            <a:r>
              <a:rPr lang="en-US" dirty="0">
                <a:latin typeface="Abadi" panose="020B0604020104020204" pitchFamily="34" charset="0"/>
              </a:rPr>
              <a:t>: Is any change in velocity. </a:t>
            </a:r>
          </a:p>
        </p:txBody>
      </p:sp>
      <p:sp>
        <p:nvSpPr>
          <p:cNvPr id="4" name="Content Placeholder 3">
            <a:extLst>
              <a:ext uri="{FF2B5EF4-FFF2-40B4-BE49-F238E27FC236}">
                <a16:creationId xmlns:a16="http://schemas.microsoft.com/office/drawing/2014/main" id="{B5783300-2CD9-4319-9F0C-3BD7D745E5DB}"/>
              </a:ext>
            </a:extLst>
          </p:cNvPr>
          <p:cNvSpPr>
            <a:spLocks noGrp="1"/>
          </p:cNvSpPr>
          <p:nvPr>
            <p:ph sz="half" idx="2"/>
          </p:nvPr>
        </p:nvSpPr>
        <p:spPr/>
        <p:txBody>
          <a:bodyPr>
            <a:normAutofit lnSpcReduction="10000"/>
          </a:bodyPr>
          <a:lstStyle/>
          <a:p>
            <a:r>
              <a:rPr lang="en-US" dirty="0">
                <a:latin typeface="Abadi" panose="020B0604020104020204" pitchFamily="34" charset="0"/>
              </a:rPr>
              <a:t>Explanation: So, we talked about velocity earlier. Well </a:t>
            </a:r>
            <a:r>
              <a:rPr lang="en-US" dirty="0">
                <a:highlight>
                  <a:srgbClr val="FFFF00"/>
                </a:highlight>
                <a:latin typeface="Abadi" panose="020B0604020104020204" pitchFamily="34" charset="0"/>
              </a:rPr>
              <a:t>acceleration</a:t>
            </a:r>
            <a:r>
              <a:rPr lang="en-US" dirty="0">
                <a:latin typeface="Abadi" panose="020B0604020104020204" pitchFamily="34" charset="0"/>
              </a:rPr>
              <a:t> is the word you can use to describe how velocity changes! For instance, the bee </a:t>
            </a:r>
            <a:r>
              <a:rPr lang="en-US" dirty="0">
                <a:highlight>
                  <a:srgbClr val="FFFF00"/>
                </a:highlight>
                <a:latin typeface="Abadi" panose="020B0604020104020204" pitchFamily="34" charset="0"/>
              </a:rPr>
              <a:t>accelerated</a:t>
            </a:r>
            <a:r>
              <a:rPr lang="en-US" dirty="0">
                <a:latin typeface="Abadi" panose="020B0604020104020204" pitchFamily="34" charset="0"/>
              </a:rPr>
              <a:t> as it swerved and turned in the air!</a:t>
            </a:r>
          </a:p>
        </p:txBody>
      </p:sp>
      <p:pic>
        <p:nvPicPr>
          <p:cNvPr id="6" name="Picture 5" descr="A close up of a logo&#10;&#10;Description automatically generated">
            <a:extLst>
              <a:ext uri="{FF2B5EF4-FFF2-40B4-BE49-F238E27FC236}">
                <a16:creationId xmlns:a16="http://schemas.microsoft.com/office/drawing/2014/main" id="{C961CBE9-8EFC-4351-8790-DAA8A41148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839" y="2802619"/>
            <a:ext cx="4938322" cy="4938322"/>
          </a:xfrm>
          <a:prstGeom prst="rect">
            <a:avLst/>
          </a:prstGeom>
        </p:spPr>
      </p:pic>
      <p:sp>
        <p:nvSpPr>
          <p:cNvPr id="7" name="TextBox 6">
            <a:extLst>
              <a:ext uri="{FF2B5EF4-FFF2-40B4-BE49-F238E27FC236}">
                <a16:creationId xmlns:a16="http://schemas.microsoft.com/office/drawing/2014/main" id="{0941A9EC-9A4C-4ED5-BBB4-A4C81DBD1AFA}"/>
              </a:ext>
            </a:extLst>
          </p:cNvPr>
          <p:cNvSpPr txBox="1"/>
          <p:nvPr/>
        </p:nvSpPr>
        <p:spPr>
          <a:xfrm>
            <a:off x="838200" y="6420040"/>
            <a:ext cx="4562467" cy="369332"/>
          </a:xfrm>
          <a:prstGeom prst="rect">
            <a:avLst/>
          </a:prstGeom>
          <a:noFill/>
        </p:spPr>
        <p:txBody>
          <a:bodyPr wrap="none" rtlCol="0">
            <a:spAutoFit/>
          </a:bodyPr>
          <a:lstStyle/>
          <a:p>
            <a:r>
              <a:rPr lang="en-US" dirty="0">
                <a:latin typeface="Abadi" panose="020B0604020104020204" pitchFamily="34" charset="0"/>
                <a:hlinkClick r:id="rId6"/>
              </a:rPr>
              <a:t>https://launchpad.classlink.com/leonschools</a:t>
            </a:r>
            <a:r>
              <a:rPr lang="en-US" dirty="0">
                <a:latin typeface="Abadi" panose="020B0604020104020204" pitchFamily="34" charset="0"/>
              </a:rPr>
              <a:t> </a:t>
            </a:r>
          </a:p>
        </p:txBody>
      </p:sp>
      <p:pic>
        <p:nvPicPr>
          <p:cNvPr id="5" name="Recorded Sound">
            <a:hlinkClick r:id="" action="ppaction://media"/>
            <a:extLst>
              <a:ext uri="{FF2B5EF4-FFF2-40B4-BE49-F238E27FC236}">
                <a16:creationId xmlns:a16="http://schemas.microsoft.com/office/drawing/2014/main" id="{46F61111-5428-4D50-AF1C-A6FD02B64B4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53800" y="126429"/>
            <a:ext cx="609600" cy="609600"/>
          </a:xfrm>
          <a:prstGeom prst="rect">
            <a:avLst/>
          </a:prstGeom>
        </p:spPr>
      </p:pic>
    </p:spTree>
    <p:custDataLst>
      <p:tags r:id="rId1"/>
    </p:custDataLst>
    <p:extLst>
      <p:ext uri="{BB962C8B-B14F-4D97-AF65-F5344CB8AC3E}">
        <p14:creationId xmlns:p14="http://schemas.microsoft.com/office/powerpoint/2010/main" val="32277095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69" fill="hold"/>
                                        <p:tgtEl>
                                          <p:spTgt spid="5"/>
                                        </p:tgtEl>
                                      </p:cBhvr>
                                    </p:cmd>
                                  </p:childTnLst>
                                </p:cTn>
                              </p:par>
                            </p:childTnLst>
                          </p:cTn>
                        </p:par>
                      </p:childTnLst>
                    </p:cTn>
                  </p:par>
                </p:childTnLst>
              </p:cTn>
              <p:nextCondLst>
                <p:cond evt="onClick" delay="0">
                  <p:tgtEl>
                    <p:spTgt spid="5"/>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3DDA4-DA5B-430E-84F8-34E75FBC71D1}"/>
              </a:ext>
            </a:extLst>
          </p:cNvPr>
          <p:cNvSpPr>
            <a:spLocks noGrp="1"/>
          </p:cNvSpPr>
          <p:nvPr>
            <p:ph type="title"/>
          </p:nvPr>
        </p:nvSpPr>
        <p:spPr/>
        <p:txBody>
          <a:bodyPr/>
          <a:lstStyle/>
          <a:p>
            <a:r>
              <a:rPr lang="en-US" dirty="0"/>
              <a:t>You made it!</a:t>
            </a:r>
          </a:p>
        </p:txBody>
      </p:sp>
      <p:sp>
        <p:nvSpPr>
          <p:cNvPr id="5" name="Content Placeholder 4">
            <a:extLst>
              <a:ext uri="{FF2B5EF4-FFF2-40B4-BE49-F238E27FC236}">
                <a16:creationId xmlns:a16="http://schemas.microsoft.com/office/drawing/2014/main" id="{88CF236E-AA5F-49B8-B53B-92A3B5D9DEC7}"/>
              </a:ext>
            </a:extLst>
          </p:cNvPr>
          <p:cNvSpPr>
            <a:spLocks noGrp="1"/>
          </p:cNvSpPr>
          <p:nvPr>
            <p:ph idx="1"/>
          </p:nvPr>
        </p:nvSpPr>
        <p:spPr/>
        <p:txBody>
          <a:bodyPr/>
          <a:lstStyle/>
          <a:p>
            <a:r>
              <a:rPr lang="en-US" dirty="0">
                <a:latin typeface="Abadi" panose="020B0604020104020204" pitchFamily="34" charset="0"/>
              </a:rPr>
              <a:t>Great job! You made it past the vocabulary. I know it’s a big section but in science and social studies, the lesson vocabulary is *very* important. We’ll need these terms to understand what we’re reading in the science text. </a:t>
            </a:r>
          </a:p>
          <a:p>
            <a:r>
              <a:rPr lang="en-US" dirty="0">
                <a:latin typeface="Abadi" panose="020B0604020104020204" pitchFamily="34" charset="0"/>
              </a:rPr>
              <a:t>In future power points there will be videos linked throughout, to help you better understand the lesson content.</a:t>
            </a:r>
          </a:p>
          <a:p>
            <a:r>
              <a:rPr lang="en-US" dirty="0">
                <a:latin typeface="Abadi" panose="020B0604020104020204" pitchFamily="34" charset="0"/>
              </a:rPr>
              <a:t>When you’re ready, head on over to the next slide and get ready for your first assignment!</a:t>
            </a:r>
          </a:p>
        </p:txBody>
      </p:sp>
      <p:sp>
        <p:nvSpPr>
          <p:cNvPr id="4" name="TextBox 3">
            <a:extLst>
              <a:ext uri="{FF2B5EF4-FFF2-40B4-BE49-F238E27FC236}">
                <a16:creationId xmlns:a16="http://schemas.microsoft.com/office/drawing/2014/main" id="{6759C262-A571-4854-89A9-24DB1B0814AB}"/>
              </a:ext>
            </a:extLst>
          </p:cNvPr>
          <p:cNvSpPr txBox="1"/>
          <p:nvPr/>
        </p:nvSpPr>
        <p:spPr>
          <a:xfrm>
            <a:off x="838200" y="6420040"/>
            <a:ext cx="4562467" cy="369332"/>
          </a:xfrm>
          <a:prstGeom prst="rect">
            <a:avLst/>
          </a:prstGeom>
          <a:noFill/>
        </p:spPr>
        <p:txBody>
          <a:bodyPr wrap="none" rtlCol="0">
            <a:spAutoFit/>
          </a:bodyPr>
          <a:lstStyle/>
          <a:p>
            <a:r>
              <a:rPr lang="en-US" dirty="0">
                <a:latin typeface="Abadi" panose="020B0604020104020204" pitchFamily="34" charset="0"/>
                <a:hlinkClick r:id="rId5"/>
              </a:rPr>
              <a:t>https://launchpad.classlink.com/leonschools</a:t>
            </a:r>
            <a:r>
              <a:rPr lang="en-US" dirty="0">
                <a:latin typeface="Abadi" panose="020B0604020104020204" pitchFamily="34" charset="0"/>
              </a:rPr>
              <a:t> </a:t>
            </a:r>
          </a:p>
        </p:txBody>
      </p:sp>
      <p:pic>
        <p:nvPicPr>
          <p:cNvPr id="3" name="Recorded Sound">
            <a:hlinkClick r:id="" action="ppaction://media"/>
            <a:extLst>
              <a:ext uri="{FF2B5EF4-FFF2-40B4-BE49-F238E27FC236}">
                <a16:creationId xmlns:a16="http://schemas.microsoft.com/office/drawing/2014/main" id="{5CD14EB6-DF6E-4A77-9A19-ABA7F8DD16B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59393" y="126429"/>
            <a:ext cx="609600" cy="609600"/>
          </a:xfrm>
          <a:prstGeom prst="rect">
            <a:avLst/>
          </a:prstGeom>
        </p:spPr>
      </p:pic>
    </p:spTree>
    <p:custDataLst>
      <p:tags r:id="rId1"/>
    </p:custDataLst>
    <p:extLst>
      <p:ext uri="{BB962C8B-B14F-4D97-AF65-F5344CB8AC3E}">
        <p14:creationId xmlns:p14="http://schemas.microsoft.com/office/powerpoint/2010/main" val="41073165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98" fill="hold"/>
                                        <p:tgtEl>
                                          <p:spTgt spid="3"/>
                                        </p:tgtEl>
                                      </p:cBhvr>
                                    </p:cmd>
                                  </p:childTnLst>
                                </p:cTn>
                              </p:par>
                            </p:childTnLst>
                          </p:cTn>
                        </p:par>
                      </p:childTnLst>
                    </p:cTn>
                  </p:par>
                </p:childTnLst>
              </p:cTn>
              <p:nextCondLst>
                <p:cond evt="onClick" delay="0">
                  <p:tgtEl>
                    <p:spTgt spid="3"/>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FE902-0CCC-4BD9-8A62-272FA56B49AF}"/>
              </a:ext>
            </a:extLst>
          </p:cNvPr>
          <p:cNvSpPr>
            <a:spLocks noGrp="1"/>
          </p:cNvSpPr>
          <p:nvPr>
            <p:ph type="title"/>
          </p:nvPr>
        </p:nvSpPr>
        <p:spPr/>
        <p:txBody>
          <a:bodyPr/>
          <a:lstStyle/>
          <a:p>
            <a:r>
              <a:rPr lang="en-US" dirty="0"/>
              <a:t>Assignment #1</a:t>
            </a:r>
          </a:p>
        </p:txBody>
      </p:sp>
      <p:sp>
        <p:nvSpPr>
          <p:cNvPr id="3" name="Content Placeholder 2">
            <a:extLst>
              <a:ext uri="{FF2B5EF4-FFF2-40B4-BE49-F238E27FC236}">
                <a16:creationId xmlns:a16="http://schemas.microsoft.com/office/drawing/2014/main" id="{7DD4643F-C2F1-4C13-B5C7-CEF173BB0755}"/>
              </a:ext>
            </a:extLst>
          </p:cNvPr>
          <p:cNvSpPr>
            <a:spLocks noGrp="1"/>
          </p:cNvSpPr>
          <p:nvPr>
            <p:ph idx="1"/>
          </p:nvPr>
        </p:nvSpPr>
        <p:spPr/>
        <p:txBody>
          <a:bodyPr>
            <a:normAutofit fontScale="77500" lnSpcReduction="20000"/>
          </a:bodyPr>
          <a:lstStyle/>
          <a:p>
            <a:r>
              <a:rPr lang="en-US" dirty="0">
                <a:latin typeface="Abadi" panose="020B0604020104020204" pitchFamily="34" charset="0"/>
              </a:rPr>
              <a:t>What you need: A pencil and a notebook.</a:t>
            </a:r>
          </a:p>
          <a:p>
            <a:r>
              <a:rPr lang="en-US" dirty="0">
                <a:latin typeface="Abadi" panose="020B0604020104020204" pitchFamily="34" charset="0"/>
              </a:rPr>
              <a:t>Instructions: First you will begin by doing a quick rereading of the Unit 9 Lesson 1 science text. Get to ED Learning and get onto your science book. The lesson begins on P409 and ends on P419.</a:t>
            </a:r>
          </a:p>
          <a:p>
            <a:r>
              <a:rPr lang="en-US" dirty="0">
                <a:latin typeface="Abadi" panose="020B0604020104020204" pitchFamily="34" charset="0"/>
              </a:rPr>
              <a:t>Assignment: Please write in your notebook, which will now serve as your new science journal, a short paragraph (4+ sentences) describing what you have learned in Unit 9 Lesson 1 and the vocabulary. Also, feel free to add a real-life example of how you have experienced or observed forces and motion around you. (Don’t forget the date and title which is Unit 9: Forces and Motion Lesson 1)</a:t>
            </a:r>
          </a:p>
          <a:p>
            <a:r>
              <a:rPr lang="en-US" dirty="0">
                <a:latin typeface="Abadi" panose="020B0604020104020204" pitchFamily="34" charset="0"/>
              </a:rPr>
              <a:t>How to submit it: You can either take a picture and send it to me via Remind or you can send the picture or scan of the journal page and send it to my e-mail: formatod@leonschools.net</a:t>
            </a:r>
          </a:p>
          <a:p>
            <a:endParaRPr lang="en-US" dirty="0">
              <a:latin typeface="Abadi" panose="020B0604020104020204" pitchFamily="34" charset="0"/>
            </a:endParaRPr>
          </a:p>
        </p:txBody>
      </p:sp>
      <p:sp>
        <p:nvSpPr>
          <p:cNvPr id="4" name="TextBox 3">
            <a:extLst>
              <a:ext uri="{FF2B5EF4-FFF2-40B4-BE49-F238E27FC236}">
                <a16:creationId xmlns:a16="http://schemas.microsoft.com/office/drawing/2014/main" id="{DAA2CDC9-8236-4750-BF14-66B96F218145}"/>
              </a:ext>
            </a:extLst>
          </p:cNvPr>
          <p:cNvSpPr txBox="1"/>
          <p:nvPr/>
        </p:nvSpPr>
        <p:spPr>
          <a:xfrm>
            <a:off x="838200" y="6420040"/>
            <a:ext cx="4562467" cy="369332"/>
          </a:xfrm>
          <a:prstGeom prst="rect">
            <a:avLst/>
          </a:prstGeom>
          <a:noFill/>
        </p:spPr>
        <p:txBody>
          <a:bodyPr wrap="none" rtlCol="0">
            <a:spAutoFit/>
          </a:bodyPr>
          <a:lstStyle/>
          <a:p>
            <a:r>
              <a:rPr lang="en-US" dirty="0">
                <a:latin typeface="Abadi" panose="020B0604020104020204" pitchFamily="34" charset="0"/>
                <a:hlinkClick r:id="rId5"/>
              </a:rPr>
              <a:t>https://launchpad.classlink.com/leonschools</a:t>
            </a:r>
            <a:r>
              <a:rPr lang="en-US" dirty="0">
                <a:latin typeface="Abadi" panose="020B0604020104020204" pitchFamily="34" charset="0"/>
              </a:rPr>
              <a:t> </a:t>
            </a:r>
          </a:p>
        </p:txBody>
      </p:sp>
      <p:pic>
        <p:nvPicPr>
          <p:cNvPr id="6" name="Recorded Sound">
            <a:hlinkClick r:id="" action="ppaction://media"/>
            <a:extLst>
              <a:ext uri="{FF2B5EF4-FFF2-40B4-BE49-F238E27FC236}">
                <a16:creationId xmlns:a16="http://schemas.microsoft.com/office/drawing/2014/main" id="{D3A7A070-F61E-45AF-812F-D73B2C93D74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57994" y="114049"/>
            <a:ext cx="609600" cy="609600"/>
          </a:xfrm>
          <a:prstGeom prst="rect">
            <a:avLst/>
          </a:prstGeom>
        </p:spPr>
      </p:pic>
    </p:spTree>
    <p:custDataLst>
      <p:tags r:id="rId1"/>
    </p:custDataLst>
    <p:extLst>
      <p:ext uri="{BB962C8B-B14F-4D97-AF65-F5344CB8AC3E}">
        <p14:creationId xmlns:p14="http://schemas.microsoft.com/office/powerpoint/2010/main" val="25051710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695" fill="hold"/>
                                        <p:tgtEl>
                                          <p:spTgt spid="6"/>
                                        </p:tgtEl>
                                      </p:cBhvr>
                                    </p:cmd>
                                  </p:childTnLst>
                                </p:cTn>
                              </p:par>
                            </p:childTnLst>
                          </p:cTn>
                        </p:par>
                      </p:childTnLst>
                    </p:cTn>
                  </p:par>
                </p:childTnLst>
              </p:cTn>
              <p:nextCondLst>
                <p:cond evt="onClick" delay="0">
                  <p:tgtEl>
                    <p:spTgt spid="6"/>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79AA4-2274-4AD1-9C4E-C9731A92BB73}"/>
              </a:ext>
            </a:extLst>
          </p:cNvPr>
          <p:cNvSpPr>
            <a:spLocks noGrp="1"/>
          </p:cNvSpPr>
          <p:nvPr>
            <p:ph type="title"/>
          </p:nvPr>
        </p:nvSpPr>
        <p:spPr/>
        <p:txBody>
          <a:bodyPr/>
          <a:lstStyle/>
          <a:p>
            <a:r>
              <a:rPr lang="en-US" dirty="0"/>
              <a:t>Congratulations!</a:t>
            </a:r>
          </a:p>
        </p:txBody>
      </p:sp>
      <p:sp>
        <p:nvSpPr>
          <p:cNvPr id="3" name="Content Placeholder 2">
            <a:extLst>
              <a:ext uri="{FF2B5EF4-FFF2-40B4-BE49-F238E27FC236}">
                <a16:creationId xmlns:a16="http://schemas.microsoft.com/office/drawing/2014/main" id="{B7CFBAB7-ABC8-43D8-90DB-B139B0FE4061}"/>
              </a:ext>
            </a:extLst>
          </p:cNvPr>
          <p:cNvSpPr>
            <a:spLocks noGrp="1"/>
          </p:cNvSpPr>
          <p:nvPr>
            <p:ph idx="1"/>
          </p:nvPr>
        </p:nvSpPr>
        <p:spPr/>
        <p:txBody>
          <a:bodyPr/>
          <a:lstStyle/>
          <a:p>
            <a:r>
              <a:rPr lang="en-US" dirty="0">
                <a:latin typeface="Abadi" panose="020B0604020104020204" pitchFamily="34" charset="0"/>
              </a:rPr>
              <a:t>You’ve done it! This concludes the very first power point lesson. This was a short one so hopefully it gave you an idea of my expectations and helped you review Unit 9. Remember if you have any questions or if something confused you please ask your parent to message me through remind, send me an email, or call me during my planning hours. 9:00-10:00 and 1:00-2:00. Keep up the great work!</a:t>
            </a:r>
          </a:p>
        </p:txBody>
      </p:sp>
      <p:pic>
        <p:nvPicPr>
          <p:cNvPr id="7" name="Picture 6" descr="A close up of a logo&#10;&#10;Description automatically generated">
            <a:extLst>
              <a:ext uri="{FF2B5EF4-FFF2-40B4-BE49-F238E27FC236}">
                <a16:creationId xmlns:a16="http://schemas.microsoft.com/office/drawing/2014/main" id="{C5EC3733-4BFD-4A1C-A372-2B74BD3B6564}"/>
              </a:ext>
            </a:extLst>
          </p:cNvPr>
          <p:cNvPicPr>
            <a:picLocks noChangeAspect="1"/>
          </p:cNvPicPr>
          <p:nvPr/>
        </p:nvPicPr>
        <p:blipFill rotWithShape="1">
          <a:blip r:embed="rId5">
            <a:extLst>
              <a:ext uri="{28A0092B-C50C-407E-A947-70E740481C1C}">
                <a14:useLocalDpi xmlns:a14="http://schemas.microsoft.com/office/drawing/2010/main" val="0"/>
              </a:ext>
            </a:extLst>
          </a:blip>
          <a:srcRect r="-549"/>
          <a:stretch/>
        </p:blipFill>
        <p:spPr>
          <a:xfrm>
            <a:off x="6699378" y="4483172"/>
            <a:ext cx="3415005" cy="2374828"/>
          </a:xfrm>
          <a:prstGeom prst="rect">
            <a:avLst/>
          </a:prstGeom>
        </p:spPr>
      </p:pic>
      <p:sp>
        <p:nvSpPr>
          <p:cNvPr id="5" name="TextBox 4">
            <a:extLst>
              <a:ext uri="{FF2B5EF4-FFF2-40B4-BE49-F238E27FC236}">
                <a16:creationId xmlns:a16="http://schemas.microsoft.com/office/drawing/2014/main" id="{CBDB72AE-A3C6-47F3-A5F9-9B809818898A}"/>
              </a:ext>
            </a:extLst>
          </p:cNvPr>
          <p:cNvSpPr txBox="1"/>
          <p:nvPr/>
        </p:nvSpPr>
        <p:spPr>
          <a:xfrm>
            <a:off x="838200" y="6420040"/>
            <a:ext cx="4562467" cy="369332"/>
          </a:xfrm>
          <a:prstGeom prst="rect">
            <a:avLst/>
          </a:prstGeom>
          <a:noFill/>
        </p:spPr>
        <p:txBody>
          <a:bodyPr wrap="none" rtlCol="0">
            <a:spAutoFit/>
          </a:bodyPr>
          <a:lstStyle/>
          <a:p>
            <a:r>
              <a:rPr lang="en-US" dirty="0">
                <a:latin typeface="Abadi" panose="020B0604020104020204" pitchFamily="34" charset="0"/>
                <a:hlinkClick r:id="rId6"/>
              </a:rPr>
              <a:t>https://launchpad.classlink.com/leonschools</a:t>
            </a:r>
            <a:r>
              <a:rPr lang="en-US" dirty="0">
                <a:latin typeface="Abadi" panose="020B0604020104020204" pitchFamily="34" charset="0"/>
              </a:rPr>
              <a:t> </a:t>
            </a:r>
          </a:p>
        </p:txBody>
      </p:sp>
      <p:pic>
        <p:nvPicPr>
          <p:cNvPr id="4" name="Recorded Sound">
            <a:hlinkClick r:id="" action="ppaction://media"/>
            <a:extLst>
              <a:ext uri="{FF2B5EF4-FFF2-40B4-BE49-F238E27FC236}">
                <a16:creationId xmlns:a16="http://schemas.microsoft.com/office/drawing/2014/main" id="{C5F38977-EF76-4DFC-A24A-4E2EFAD4540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53800" y="204831"/>
            <a:ext cx="609600" cy="609600"/>
          </a:xfrm>
          <a:prstGeom prst="rect">
            <a:avLst/>
          </a:prstGeom>
        </p:spPr>
      </p:pic>
    </p:spTree>
    <p:custDataLst>
      <p:tags r:id="rId1"/>
    </p:custDataLst>
    <p:extLst>
      <p:ext uri="{BB962C8B-B14F-4D97-AF65-F5344CB8AC3E}">
        <p14:creationId xmlns:p14="http://schemas.microsoft.com/office/powerpoint/2010/main" val="8382787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87" fill="hold"/>
                                        <p:tgtEl>
                                          <p:spTgt spid="4"/>
                                        </p:tgtEl>
                                      </p:cBhvr>
                                    </p:cmd>
                                  </p:childTnLst>
                                </p:cTn>
                              </p:par>
                            </p:childTnLst>
                          </p:cTn>
                        </p:par>
                      </p:childTnLst>
                    </p:cTn>
                  </p:par>
                </p:childTnLst>
              </p:cTn>
              <p:nextCondLst>
                <p:cond evt="onClick" delay="0">
                  <p:tgtEl>
                    <p:spTgt spid="4"/>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FE668-4895-4C41-92DC-F3DE04E8EDA6}"/>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05B5A916-67C4-4D3F-9A43-F1774770210F}"/>
              </a:ext>
            </a:extLst>
          </p:cNvPr>
          <p:cNvSpPr>
            <a:spLocks noGrp="1"/>
          </p:cNvSpPr>
          <p:nvPr>
            <p:ph idx="1"/>
          </p:nvPr>
        </p:nvSpPr>
        <p:spPr/>
        <p:txBody>
          <a:bodyPr>
            <a:normAutofit fontScale="92500" lnSpcReduction="20000"/>
          </a:bodyPr>
          <a:lstStyle/>
          <a:p>
            <a:r>
              <a:rPr lang="en-US" dirty="0">
                <a:latin typeface="Abadi" panose="020B0604020202020204" pitchFamily="34" charset="0"/>
              </a:rPr>
              <a:t>Hello 4</a:t>
            </a:r>
            <a:r>
              <a:rPr lang="en-US" baseline="30000" dirty="0">
                <a:latin typeface="Abadi" panose="020B0604020202020204" pitchFamily="34" charset="0"/>
              </a:rPr>
              <a:t>th</a:t>
            </a:r>
            <a:r>
              <a:rPr lang="en-US" dirty="0">
                <a:latin typeface="Abadi" panose="020B0604020202020204" pitchFamily="34" charset="0"/>
              </a:rPr>
              <a:t> grader! Since we're going to be starting this distance learning journey together, I thought it might be good to get us started with some familiar ground!</a:t>
            </a:r>
          </a:p>
          <a:p>
            <a:endParaRPr lang="en-US" dirty="0">
              <a:latin typeface="Abadi" panose="020B0604020202020204" pitchFamily="34" charset="0"/>
            </a:endParaRPr>
          </a:p>
          <a:p>
            <a:r>
              <a:rPr lang="en-US" dirty="0">
                <a:latin typeface="Abadi" panose="020B0604020202020204" pitchFamily="34" charset="0"/>
              </a:rPr>
              <a:t>First off, I will be structuring a lot of our content for the remaining science units in PowerPoints like this one!</a:t>
            </a:r>
          </a:p>
          <a:p>
            <a:endParaRPr lang="en-US" dirty="0">
              <a:latin typeface="Abadi" panose="020B0604020202020204" pitchFamily="34" charset="0"/>
            </a:endParaRPr>
          </a:p>
          <a:p>
            <a:r>
              <a:rPr lang="en-US" dirty="0">
                <a:latin typeface="Abadi" panose="020B0604020202020204" pitchFamily="34" charset="0"/>
              </a:rPr>
              <a:t>This has a lot of obvious advantages, but I hope this will make things easier for you and allow you to really take all the time you need to learn as much as you can. Well, let’s get started, shall we?</a:t>
            </a:r>
          </a:p>
        </p:txBody>
      </p:sp>
      <p:sp>
        <p:nvSpPr>
          <p:cNvPr id="4" name="TextBox 3">
            <a:extLst>
              <a:ext uri="{FF2B5EF4-FFF2-40B4-BE49-F238E27FC236}">
                <a16:creationId xmlns:a16="http://schemas.microsoft.com/office/drawing/2014/main" id="{44A78987-1EE6-44D7-A17C-E7BEDAA1DAFE}"/>
              </a:ext>
            </a:extLst>
          </p:cNvPr>
          <p:cNvSpPr txBox="1"/>
          <p:nvPr/>
        </p:nvSpPr>
        <p:spPr>
          <a:xfrm>
            <a:off x="838200" y="6420040"/>
            <a:ext cx="4562467" cy="369332"/>
          </a:xfrm>
          <a:prstGeom prst="rect">
            <a:avLst/>
          </a:prstGeom>
          <a:noFill/>
        </p:spPr>
        <p:txBody>
          <a:bodyPr wrap="none" rtlCol="0">
            <a:spAutoFit/>
          </a:bodyPr>
          <a:lstStyle/>
          <a:p>
            <a:r>
              <a:rPr lang="en-US" dirty="0">
                <a:latin typeface="Abadi" panose="020B0604020104020204" pitchFamily="34" charset="0"/>
                <a:hlinkClick r:id="rId5"/>
              </a:rPr>
              <a:t>https://launchpad.classlink.com/leonschools</a:t>
            </a:r>
            <a:r>
              <a:rPr lang="en-US" dirty="0">
                <a:latin typeface="Abadi" panose="020B0604020104020204" pitchFamily="34" charset="0"/>
              </a:rPr>
              <a:t> </a:t>
            </a:r>
          </a:p>
        </p:txBody>
      </p:sp>
      <p:pic>
        <p:nvPicPr>
          <p:cNvPr id="5" name="Recorded Sound">
            <a:hlinkClick r:id="" action="ppaction://media"/>
            <a:extLst>
              <a:ext uri="{FF2B5EF4-FFF2-40B4-BE49-F238E27FC236}">
                <a16:creationId xmlns:a16="http://schemas.microsoft.com/office/drawing/2014/main" id="{4F712C72-D501-45D7-BEBB-AFED8DB208D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53800" y="258557"/>
            <a:ext cx="609600" cy="609600"/>
          </a:xfrm>
          <a:prstGeom prst="rect">
            <a:avLst/>
          </a:prstGeom>
        </p:spPr>
      </p:pic>
    </p:spTree>
    <p:custDataLst>
      <p:tags r:id="rId1"/>
    </p:custDataLst>
    <p:extLst>
      <p:ext uri="{BB962C8B-B14F-4D97-AF65-F5344CB8AC3E}">
        <p14:creationId xmlns:p14="http://schemas.microsoft.com/office/powerpoint/2010/main" val="17691779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95" fill="hold"/>
                                        <p:tgtEl>
                                          <p:spTgt spid="5"/>
                                        </p:tgtEl>
                                      </p:cBhvr>
                                    </p:cmd>
                                  </p:childTnLst>
                                </p:cTn>
                              </p:par>
                            </p:childTnLst>
                          </p:cTn>
                        </p:par>
                      </p:childTnLst>
                    </p:cTn>
                  </p:par>
                </p:childTnLst>
              </p:cTn>
              <p:nextCondLst>
                <p:cond evt="onClick" delay="0">
                  <p:tgtEl>
                    <p:spTgt spid="5"/>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518B2-A23B-42F6-9845-B5EF7D1CA32D}"/>
              </a:ext>
            </a:extLst>
          </p:cNvPr>
          <p:cNvSpPr>
            <a:spLocks noGrp="1"/>
          </p:cNvSpPr>
          <p:nvPr>
            <p:ph type="title"/>
          </p:nvPr>
        </p:nvSpPr>
        <p:spPr>
          <a:xfrm>
            <a:off x="839788" y="457200"/>
            <a:ext cx="3931920" cy="2017552"/>
          </a:xfrm>
        </p:spPr>
        <p:txBody>
          <a:bodyPr>
            <a:normAutofit fontScale="90000"/>
          </a:bodyPr>
          <a:lstStyle/>
          <a:p>
            <a:r>
              <a:rPr lang="en-US" sz="4800" dirty="0"/>
              <a:t>So what were we learning about again?</a:t>
            </a:r>
          </a:p>
        </p:txBody>
      </p:sp>
      <p:sp>
        <p:nvSpPr>
          <p:cNvPr id="4" name="Text Placeholder 3">
            <a:extLst>
              <a:ext uri="{FF2B5EF4-FFF2-40B4-BE49-F238E27FC236}">
                <a16:creationId xmlns:a16="http://schemas.microsoft.com/office/drawing/2014/main" id="{9E4E4315-55EE-440F-A372-502B5ABB273C}"/>
              </a:ext>
            </a:extLst>
          </p:cNvPr>
          <p:cNvSpPr>
            <a:spLocks noGrp="1"/>
          </p:cNvSpPr>
          <p:nvPr>
            <p:ph type="body" sz="half" idx="2"/>
          </p:nvPr>
        </p:nvSpPr>
        <p:spPr>
          <a:xfrm>
            <a:off x="839788" y="2474752"/>
            <a:ext cx="3931920" cy="3505424"/>
          </a:xfrm>
        </p:spPr>
        <p:txBody>
          <a:bodyPr>
            <a:normAutofit fontScale="77500" lnSpcReduction="20000"/>
          </a:bodyPr>
          <a:lstStyle/>
          <a:p>
            <a:r>
              <a:rPr lang="en-US" dirty="0">
                <a:latin typeface="Abadi" panose="020B0604020104020204" pitchFamily="34" charset="0"/>
              </a:rPr>
              <a:t>Let’s be honest it’s been a little while since we did our experiment with forces and motion. If you were there that day you might remember that it was something we covered before beginning the actual lesson.</a:t>
            </a:r>
          </a:p>
        </p:txBody>
      </p:sp>
      <p:pic>
        <p:nvPicPr>
          <p:cNvPr id="22" name="Picture 21" descr="A close up of a logo&#10;&#10;Description automatically generated">
            <a:extLst>
              <a:ext uri="{FF2B5EF4-FFF2-40B4-BE49-F238E27FC236}">
                <a16:creationId xmlns:a16="http://schemas.microsoft.com/office/drawing/2014/main" id="{7624FE36-8884-4AA0-9673-76EABB92F0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1240" y="4462430"/>
            <a:ext cx="2638167" cy="2638167"/>
          </a:xfrm>
          <a:prstGeom prst="rect">
            <a:avLst/>
          </a:prstGeom>
        </p:spPr>
      </p:pic>
      <p:pic>
        <p:nvPicPr>
          <p:cNvPr id="26" name="Picture 25" descr="A close up of a logo&#10;&#10;Description automatically generated">
            <a:extLst>
              <a:ext uri="{FF2B5EF4-FFF2-40B4-BE49-F238E27FC236}">
                <a16:creationId xmlns:a16="http://schemas.microsoft.com/office/drawing/2014/main" id="{142C121B-6CE8-48A1-811E-2E44AB9B9D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4998" y="199943"/>
            <a:ext cx="4890765" cy="4890765"/>
          </a:xfrm>
          <a:prstGeom prst="rect">
            <a:avLst/>
          </a:prstGeom>
        </p:spPr>
      </p:pic>
      <p:sp>
        <p:nvSpPr>
          <p:cNvPr id="6" name="TextBox 5">
            <a:extLst>
              <a:ext uri="{FF2B5EF4-FFF2-40B4-BE49-F238E27FC236}">
                <a16:creationId xmlns:a16="http://schemas.microsoft.com/office/drawing/2014/main" id="{78337495-AB77-4600-A926-1C7B3EF419A6}"/>
              </a:ext>
            </a:extLst>
          </p:cNvPr>
          <p:cNvSpPr txBox="1"/>
          <p:nvPr/>
        </p:nvSpPr>
        <p:spPr>
          <a:xfrm>
            <a:off x="838200" y="6420040"/>
            <a:ext cx="4562467" cy="369332"/>
          </a:xfrm>
          <a:prstGeom prst="rect">
            <a:avLst/>
          </a:prstGeom>
          <a:noFill/>
        </p:spPr>
        <p:txBody>
          <a:bodyPr wrap="none" rtlCol="0">
            <a:spAutoFit/>
          </a:bodyPr>
          <a:lstStyle/>
          <a:p>
            <a:r>
              <a:rPr lang="en-US" dirty="0">
                <a:latin typeface="Abadi" panose="020B0604020104020204" pitchFamily="34" charset="0"/>
                <a:hlinkClick r:id="rId7"/>
              </a:rPr>
              <a:t>https://launchpad.classlink.com/leonschools</a:t>
            </a:r>
            <a:r>
              <a:rPr lang="en-US" dirty="0">
                <a:latin typeface="Abadi" panose="020B0604020104020204" pitchFamily="34" charset="0"/>
              </a:rPr>
              <a:t> </a:t>
            </a:r>
          </a:p>
        </p:txBody>
      </p:sp>
      <p:pic>
        <p:nvPicPr>
          <p:cNvPr id="3" name="Recorded Sound">
            <a:hlinkClick r:id="" action="ppaction://media"/>
            <a:extLst>
              <a:ext uri="{FF2B5EF4-FFF2-40B4-BE49-F238E27FC236}">
                <a16:creationId xmlns:a16="http://schemas.microsoft.com/office/drawing/2014/main" id="{A26121FC-01B1-4E66-AD74-B02FE616AB5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44253" y="199943"/>
            <a:ext cx="609600" cy="609600"/>
          </a:xfrm>
          <a:prstGeom prst="rect">
            <a:avLst/>
          </a:prstGeom>
        </p:spPr>
      </p:pic>
    </p:spTree>
    <p:custDataLst>
      <p:tags r:id="rId1"/>
    </p:custDataLst>
    <p:extLst>
      <p:ext uri="{BB962C8B-B14F-4D97-AF65-F5344CB8AC3E}">
        <p14:creationId xmlns:p14="http://schemas.microsoft.com/office/powerpoint/2010/main" val="23139746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78" fill="hold"/>
                                        <p:tgtEl>
                                          <p:spTgt spid="3"/>
                                        </p:tgtEl>
                                      </p:cBhvr>
                                    </p:cmd>
                                  </p:childTnLst>
                                </p:cTn>
                              </p:par>
                            </p:childTnLst>
                          </p:cTn>
                        </p:par>
                      </p:childTnLst>
                    </p:cTn>
                  </p:par>
                </p:childTnLst>
              </p:cTn>
              <p:nextCondLst>
                <p:cond evt="onClick" delay="0">
                  <p:tgtEl>
                    <p:spTgt spid="3"/>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49567C-2091-4634-A956-B5F7B9AADC10}"/>
              </a:ext>
            </a:extLst>
          </p:cNvPr>
          <p:cNvSpPr>
            <a:spLocks noGrp="1"/>
          </p:cNvSpPr>
          <p:nvPr>
            <p:ph type="title"/>
          </p:nvPr>
        </p:nvSpPr>
        <p:spPr/>
        <p:txBody>
          <a:bodyPr/>
          <a:lstStyle/>
          <a:p>
            <a:r>
              <a:rPr lang="en-US" dirty="0"/>
              <a:t>What’s Next?</a:t>
            </a:r>
          </a:p>
        </p:txBody>
      </p:sp>
      <p:sp>
        <p:nvSpPr>
          <p:cNvPr id="6" name="Content Placeholder 5">
            <a:extLst>
              <a:ext uri="{FF2B5EF4-FFF2-40B4-BE49-F238E27FC236}">
                <a16:creationId xmlns:a16="http://schemas.microsoft.com/office/drawing/2014/main" id="{F60100EB-F463-460A-A72D-F57E1139D70D}"/>
              </a:ext>
            </a:extLst>
          </p:cNvPr>
          <p:cNvSpPr>
            <a:spLocks noGrp="1"/>
          </p:cNvSpPr>
          <p:nvPr>
            <p:ph idx="1"/>
          </p:nvPr>
        </p:nvSpPr>
        <p:spPr/>
        <p:txBody>
          <a:bodyPr/>
          <a:lstStyle/>
          <a:p>
            <a:r>
              <a:rPr lang="en-US" dirty="0">
                <a:latin typeface="Abadi" panose="020B0604020104020204" pitchFamily="34" charset="0"/>
              </a:rPr>
              <a:t>I’ll begin the first section of slides with the vocabulary. Each slide will feature a vocabulary word and an explanation of how we’re going to be using that word to help us understand the lesson. I hope this will help you moving forward and if you’re still confused make sure you do the reading for a more textbook review as mine will be pretty straight forward.</a:t>
            </a:r>
          </a:p>
        </p:txBody>
      </p:sp>
      <p:pic>
        <p:nvPicPr>
          <p:cNvPr id="8" name="Picture 7" descr="A close up of a logo&#10;&#10;Description automatically generated">
            <a:extLst>
              <a:ext uri="{FF2B5EF4-FFF2-40B4-BE49-F238E27FC236}">
                <a16:creationId xmlns:a16="http://schemas.microsoft.com/office/drawing/2014/main" id="{3353F0FD-505A-424E-BDE9-C35627C943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4866" y="4308304"/>
            <a:ext cx="2549696" cy="2549696"/>
          </a:xfrm>
          <a:prstGeom prst="rect">
            <a:avLst/>
          </a:prstGeom>
        </p:spPr>
      </p:pic>
      <p:sp>
        <p:nvSpPr>
          <p:cNvPr id="7" name="TextBox 6">
            <a:extLst>
              <a:ext uri="{FF2B5EF4-FFF2-40B4-BE49-F238E27FC236}">
                <a16:creationId xmlns:a16="http://schemas.microsoft.com/office/drawing/2014/main" id="{3442CE9E-C7E1-49F9-9F64-C3A3C2BB72ED}"/>
              </a:ext>
            </a:extLst>
          </p:cNvPr>
          <p:cNvSpPr txBox="1"/>
          <p:nvPr/>
        </p:nvSpPr>
        <p:spPr>
          <a:xfrm>
            <a:off x="838200" y="6420040"/>
            <a:ext cx="4562467" cy="369332"/>
          </a:xfrm>
          <a:prstGeom prst="rect">
            <a:avLst/>
          </a:prstGeom>
          <a:noFill/>
        </p:spPr>
        <p:txBody>
          <a:bodyPr wrap="none" rtlCol="0">
            <a:spAutoFit/>
          </a:bodyPr>
          <a:lstStyle/>
          <a:p>
            <a:r>
              <a:rPr lang="en-US" dirty="0">
                <a:latin typeface="Abadi" panose="020B0604020104020204" pitchFamily="34" charset="0"/>
                <a:hlinkClick r:id="rId6"/>
              </a:rPr>
              <a:t>https://launchpad.classlink.com/leonschools</a:t>
            </a:r>
            <a:r>
              <a:rPr lang="en-US" dirty="0">
                <a:latin typeface="Abadi" panose="020B0604020104020204" pitchFamily="34" charset="0"/>
              </a:rPr>
              <a:t> </a:t>
            </a:r>
          </a:p>
        </p:txBody>
      </p:sp>
      <p:pic>
        <p:nvPicPr>
          <p:cNvPr id="2" name="Recorded Sound">
            <a:hlinkClick r:id="" action="ppaction://media"/>
            <a:extLst>
              <a:ext uri="{FF2B5EF4-FFF2-40B4-BE49-F238E27FC236}">
                <a16:creationId xmlns:a16="http://schemas.microsoft.com/office/drawing/2014/main" id="{3A13FBF3-DB22-4FA4-AF09-602195B59FF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53800" y="157888"/>
            <a:ext cx="609600" cy="609600"/>
          </a:xfrm>
          <a:prstGeom prst="rect">
            <a:avLst/>
          </a:prstGeom>
        </p:spPr>
      </p:pic>
    </p:spTree>
    <p:custDataLst>
      <p:tags r:id="rId1"/>
    </p:custDataLst>
    <p:extLst>
      <p:ext uri="{BB962C8B-B14F-4D97-AF65-F5344CB8AC3E}">
        <p14:creationId xmlns:p14="http://schemas.microsoft.com/office/powerpoint/2010/main" val="31740431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13" fill="hold"/>
                                        <p:tgtEl>
                                          <p:spTgt spid="2"/>
                                        </p:tgtEl>
                                      </p:cBhvr>
                                    </p:cmd>
                                  </p:childTnLst>
                                </p:cTn>
                              </p:par>
                            </p:childTnLst>
                          </p:cTn>
                        </p:par>
                      </p:childTnLst>
                    </p:cTn>
                  </p:par>
                </p:childTnLst>
              </p:cTn>
              <p:nextCondLst>
                <p:cond evt="onClick" delay="0">
                  <p:tgtEl>
                    <p:spTgt spid="2"/>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FAD6A4-6CF8-4173-8A14-C81E8482A2EC}"/>
              </a:ext>
            </a:extLst>
          </p:cNvPr>
          <p:cNvSpPr>
            <a:spLocks noGrp="1"/>
          </p:cNvSpPr>
          <p:nvPr>
            <p:ph type="title"/>
          </p:nvPr>
        </p:nvSpPr>
        <p:spPr/>
        <p:txBody>
          <a:bodyPr/>
          <a:lstStyle/>
          <a:p>
            <a:r>
              <a:rPr lang="en-US" dirty="0"/>
              <a:t>Vocabulary: Position</a:t>
            </a:r>
          </a:p>
        </p:txBody>
      </p:sp>
      <p:sp>
        <p:nvSpPr>
          <p:cNvPr id="6" name="Content Placeholder 5">
            <a:extLst>
              <a:ext uri="{FF2B5EF4-FFF2-40B4-BE49-F238E27FC236}">
                <a16:creationId xmlns:a16="http://schemas.microsoft.com/office/drawing/2014/main" id="{A98F6D46-9568-4F65-9B35-CF52225A1EDD}"/>
              </a:ext>
            </a:extLst>
          </p:cNvPr>
          <p:cNvSpPr>
            <a:spLocks noGrp="1"/>
          </p:cNvSpPr>
          <p:nvPr>
            <p:ph sz="half" idx="1"/>
          </p:nvPr>
        </p:nvSpPr>
        <p:spPr/>
        <p:txBody>
          <a:bodyPr>
            <a:normAutofit fontScale="85000" lnSpcReduction="10000"/>
          </a:bodyPr>
          <a:lstStyle/>
          <a:p>
            <a:r>
              <a:rPr lang="en-US" dirty="0">
                <a:highlight>
                  <a:srgbClr val="FFFF00"/>
                </a:highlight>
                <a:latin typeface="Abadi" panose="020B0604020104020204" pitchFamily="34" charset="0"/>
              </a:rPr>
              <a:t>Position</a:t>
            </a:r>
            <a:r>
              <a:rPr lang="en-US" dirty="0">
                <a:latin typeface="Abadi" panose="020B0604020104020204" pitchFamily="34" charset="0"/>
              </a:rPr>
              <a:t>: The position of an object in relation to a nearby object or place.</a:t>
            </a:r>
          </a:p>
        </p:txBody>
      </p:sp>
      <p:sp>
        <p:nvSpPr>
          <p:cNvPr id="7" name="Content Placeholder 6">
            <a:extLst>
              <a:ext uri="{FF2B5EF4-FFF2-40B4-BE49-F238E27FC236}">
                <a16:creationId xmlns:a16="http://schemas.microsoft.com/office/drawing/2014/main" id="{553B6801-AB56-4AF4-BA83-E390A4BA3058}"/>
              </a:ext>
            </a:extLst>
          </p:cNvPr>
          <p:cNvSpPr>
            <a:spLocks noGrp="1"/>
          </p:cNvSpPr>
          <p:nvPr>
            <p:ph sz="half" idx="2"/>
          </p:nvPr>
        </p:nvSpPr>
        <p:spPr/>
        <p:txBody>
          <a:bodyPr>
            <a:normAutofit fontScale="85000" lnSpcReduction="10000"/>
          </a:bodyPr>
          <a:lstStyle/>
          <a:p>
            <a:r>
              <a:rPr lang="en-US" dirty="0">
                <a:latin typeface="Abadi" panose="020B0604020104020204" pitchFamily="34" charset="0"/>
              </a:rPr>
              <a:t>Explanation: For instance if I see a bunny dancing and I want to tell you about their </a:t>
            </a:r>
            <a:r>
              <a:rPr lang="en-US" dirty="0">
                <a:highlight>
                  <a:srgbClr val="FFFF00"/>
                </a:highlight>
                <a:latin typeface="Abadi" panose="020B0604020104020204" pitchFamily="34" charset="0"/>
              </a:rPr>
              <a:t>position</a:t>
            </a:r>
            <a:r>
              <a:rPr lang="en-US" dirty="0">
                <a:latin typeface="Abadi" panose="020B0604020104020204" pitchFamily="34" charset="0"/>
              </a:rPr>
              <a:t> I could say something like, “the bunny is dancing right next to that tree!”. </a:t>
            </a:r>
          </a:p>
          <a:p>
            <a:r>
              <a:rPr lang="en-US" dirty="0">
                <a:latin typeface="Abadi" panose="020B0604020104020204" pitchFamily="34" charset="0"/>
              </a:rPr>
              <a:t>By the way, the tree or second object is called the </a:t>
            </a:r>
            <a:r>
              <a:rPr lang="en-US" i="1" dirty="0">
                <a:latin typeface="Abadi" panose="020B0604020104020204" pitchFamily="34" charset="0"/>
              </a:rPr>
              <a:t>reference point</a:t>
            </a:r>
            <a:r>
              <a:rPr lang="en-US" dirty="0">
                <a:latin typeface="Abadi" panose="020B0604020104020204" pitchFamily="34" charset="0"/>
              </a:rPr>
              <a:t>.</a:t>
            </a:r>
          </a:p>
        </p:txBody>
      </p:sp>
      <p:pic>
        <p:nvPicPr>
          <p:cNvPr id="9" name="Picture 8" descr="A close up of a logo&#10;&#10;Description automatically generated">
            <a:extLst>
              <a:ext uri="{FF2B5EF4-FFF2-40B4-BE49-F238E27FC236}">
                <a16:creationId xmlns:a16="http://schemas.microsoft.com/office/drawing/2014/main" id="{10ED9B95-5A21-4899-8012-CC2746927F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353" y="3029337"/>
            <a:ext cx="4212774" cy="4212774"/>
          </a:xfrm>
          <a:prstGeom prst="rect">
            <a:avLst/>
          </a:prstGeom>
        </p:spPr>
      </p:pic>
      <p:sp>
        <p:nvSpPr>
          <p:cNvPr id="8" name="TextBox 7">
            <a:extLst>
              <a:ext uri="{FF2B5EF4-FFF2-40B4-BE49-F238E27FC236}">
                <a16:creationId xmlns:a16="http://schemas.microsoft.com/office/drawing/2014/main" id="{BE7100DC-B71B-4912-8489-58E38438DE2F}"/>
              </a:ext>
            </a:extLst>
          </p:cNvPr>
          <p:cNvSpPr txBox="1"/>
          <p:nvPr/>
        </p:nvSpPr>
        <p:spPr>
          <a:xfrm>
            <a:off x="6791333" y="6181344"/>
            <a:ext cx="4562467" cy="369332"/>
          </a:xfrm>
          <a:prstGeom prst="rect">
            <a:avLst/>
          </a:prstGeom>
          <a:noFill/>
        </p:spPr>
        <p:txBody>
          <a:bodyPr wrap="none" rtlCol="0">
            <a:spAutoFit/>
          </a:bodyPr>
          <a:lstStyle/>
          <a:p>
            <a:r>
              <a:rPr lang="en-US" dirty="0">
                <a:latin typeface="Abadi" panose="020B0604020104020204" pitchFamily="34" charset="0"/>
                <a:hlinkClick r:id="rId6"/>
              </a:rPr>
              <a:t>https://launchpad.classlink.com/leonschools</a:t>
            </a:r>
            <a:r>
              <a:rPr lang="en-US" dirty="0">
                <a:latin typeface="Abadi" panose="020B0604020104020204" pitchFamily="34" charset="0"/>
              </a:rPr>
              <a:t> </a:t>
            </a:r>
          </a:p>
        </p:txBody>
      </p:sp>
      <p:pic>
        <p:nvPicPr>
          <p:cNvPr id="2" name="Recorded Sound">
            <a:hlinkClick r:id="" action="ppaction://media"/>
            <a:extLst>
              <a:ext uri="{FF2B5EF4-FFF2-40B4-BE49-F238E27FC236}">
                <a16:creationId xmlns:a16="http://schemas.microsoft.com/office/drawing/2014/main" id="{84ECA784-8640-4990-BF08-A77AAB308E2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53800" y="132721"/>
            <a:ext cx="609600" cy="609600"/>
          </a:xfrm>
          <a:prstGeom prst="rect">
            <a:avLst/>
          </a:prstGeom>
        </p:spPr>
      </p:pic>
    </p:spTree>
    <p:custDataLst>
      <p:tags r:id="rId1"/>
    </p:custDataLst>
    <p:extLst>
      <p:ext uri="{BB962C8B-B14F-4D97-AF65-F5344CB8AC3E}">
        <p14:creationId xmlns:p14="http://schemas.microsoft.com/office/powerpoint/2010/main" val="14161937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31" fill="hold"/>
                                        <p:tgtEl>
                                          <p:spTgt spid="2"/>
                                        </p:tgtEl>
                                      </p:cBhvr>
                                    </p:cmd>
                                  </p:childTnLst>
                                </p:cTn>
                              </p:par>
                            </p:childTnLst>
                          </p:cTn>
                        </p:par>
                      </p:childTnLst>
                    </p:cTn>
                  </p:par>
                </p:childTnLst>
              </p:cTn>
              <p:nextCondLst>
                <p:cond evt="onClick" delay="0">
                  <p:tgtEl>
                    <p:spTgt spid="2"/>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6EB42-87F2-4B17-9D2C-545D37F07E2E}"/>
              </a:ext>
            </a:extLst>
          </p:cNvPr>
          <p:cNvSpPr>
            <a:spLocks noGrp="1"/>
          </p:cNvSpPr>
          <p:nvPr>
            <p:ph type="title"/>
          </p:nvPr>
        </p:nvSpPr>
        <p:spPr/>
        <p:txBody>
          <a:bodyPr/>
          <a:lstStyle/>
          <a:p>
            <a:r>
              <a:rPr lang="en-US" dirty="0"/>
              <a:t>Vocabulary: Motion</a:t>
            </a:r>
          </a:p>
        </p:txBody>
      </p:sp>
      <p:sp>
        <p:nvSpPr>
          <p:cNvPr id="3" name="Content Placeholder 2">
            <a:extLst>
              <a:ext uri="{FF2B5EF4-FFF2-40B4-BE49-F238E27FC236}">
                <a16:creationId xmlns:a16="http://schemas.microsoft.com/office/drawing/2014/main" id="{B7293744-BFAF-40B3-8BD2-FDF3B66709E2}"/>
              </a:ext>
            </a:extLst>
          </p:cNvPr>
          <p:cNvSpPr>
            <a:spLocks noGrp="1"/>
          </p:cNvSpPr>
          <p:nvPr>
            <p:ph sz="half" idx="1"/>
          </p:nvPr>
        </p:nvSpPr>
        <p:spPr/>
        <p:txBody>
          <a:bodyPr/>
          <a:lstStyle/>
          <a:p>
            <a:r>
              <a:rPr lang="en-US" dirty="0">
                <a:highlight>
                  <a:srgbClr val="FFFF00"/>
                </a:highlight>
                <a:latin typeface="Abadi" panose="020B0604020104020204" pitchFamily="34" charset="0"/>
              </a:rPr>
              <a:t>Motion</a:t>
            </a:r>
            <a:r>
              <a:rPr lang="en-US" dirty="0">
                <a:latin typeface="Abadi" panose="020B0604020104020204" pitchFamily="34" charset="0"/>
              </a:rPr>
              <a:t>: The way in which an object moves through a space. </a:t>
            </a:r>
            <a:endParaRPr lang="en-US" u="sng" dirty="0">
              <a:latin typeface="Abadi" panose="020B0604020104020204" pitchFamily="34" charset="0"/>
            </a:endParaRPr>
          </a:p>
        </p:txBody>
      </p:sp>
      <p:sp>
        <p:nvSpPr>
          <p:cNvPr id="4" name="Content Placeholder 3">
            <a:extLst>
              <a:ext uri="{FF2B5EF4-FFF2-40B4-BE49-F238E27FC236}">
                <a16:creationId xmlns:a16="http://schemas.microsoft.com/office/drawing/2014/main" id="{6991E2AE-6F62-4C26-A6F4-E02EBD83CE1D}"/>
              </a:ext>
            </a:extLst>
          </p:cNvPr>
          <p:cNvSpPr>
            <a:spLocks noGrp="1"/>
          </p:cNvSpPr>
          <p:nvPr>
            <p:ph sz="half" idx="2"/>
          </p:nvPr>
        </p:nvSpPr>
        <p:spPr/>
        <p:txBody>
          <a:bodyPr/>
          <a:lstStyle/>
          <a:p>
            <a:r>
              <a:rPr lang="en-US" dirty="0">
                <a:latin typeface="Abadi" panose="020B0604020104020204" pitchFamily="34" charset="0"/>
              </a:rPr>
              <a:t>Explanation: I want you to raise your hand in the air… Now, put it back down… Good! </a:t>
            </a:r>
          </a:p>
          <a:p>
            <a:r>
              <a:rPr lang="en-US" dirty="0">
                <a:latin typeface="Abadi" panose="020B0604020104020204" pitchFamily="34" charset="0"/>
              </a:rPr>
              <a:t>You can describe the </a:t>
            </a:r>
            <a:r>
              <a:rPr lang="en-US" dirty="0">
                <a:highlight>
                  <a:srgbClr val="FFFF00"/>
                </a:highlight>
                <a:latin typeface="Abadi" panose="020B0604020104020204" pitchFamily="34" charset="0"/>
              </a:rPr>
              <a:t>motion</a:t>
            </a:r>
            <a:r>
              <a:rPr lang="en-US" dirty="0">
                <a:latin typeface="Abadi" panose="020B0604020104020204" pitchFamily="34" charset="0"/>
              </a:rPr>
              <a:t> you just did as an up and down movement.</a:t>
            </a:r>
          </a:p>
        </p:txBody>
      </p:sp>
      <p:pic>
        <p:nvPicPr>
          <p:cNvPr id="8" name="Picture 7" descr="A close up of a logo&#10;&#10;Description automatically generated">
            <a:extLst>
              <a:ext uri="{FF2B5EF4-FFF2-40B4-BE49-F238E27FC236}">
                <a16:creationId xmlns:a16="http://schemas.microsoft.com/office/drawing/2014/main" id="{E45A65D0-D463-4611-B9E6-9745F54B7A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0260" y="2919353"/>
            <a:ext cx="3938647" cy="3938647"/>
          </a:xfrm>
          <a:prstGeom prst="rect">
            <a:avLst/>
          </a:prstGeom>
        </p:spPr>
      </p:pic>
      <p:sp>
        <p:nvSpPr>
          <p:cNvPr id="6" name="TextBox 5">
            <a:extLst>
              <a:ext uri="{FF2B5EF4-FFF2-40B4-BE49-F238E27FC236}">
                <a16:creationId xmlns:a16="http://schemas.microsoft.com/office/drawing/2014/main" id="{F4AA2464-CAA8-42D7-81D7-A51C7603DEEC}"/>
              </a:ext>
            </a:extLst>
          </p:cNvPr>
          <p:cNvSpPr txBox="1"/>
          <p:nvPr/>
        </p:nvSpPr>
        <p:spPr>
          <a:xfrm>
            <a:off x="6853095" y="6308209"/>
            <a:ext cx="4562467" cy="369332"/>
          </a:xfrm>
          <a:prstGeom prst="rect">
            <a:avLst/>
          </a:prstGeom>
          <a:noFill/>
        </p:spPr>
        <p:txBody>
          <a:bodyPr wrap="none" rtlCol="0">
            <a:spAutoFit/>
          </a:bodyPr>
          <a:lstStyle/>
          <a:p>
            <a:r>
              <a:rPr lang="en-US" dirty="0">
                <a:latin typeface="Abadi" panose="020B0604020104020204" pitchFamily="34" charset="0"/>
                <a:hlinkClick r:id="rId6"/>
              </a:rPr>
              <a:t>https://launchpad.classlink.com/leonschools</a:t>
            </a:r>
            <a:r>
              <a:rPr lang="en-US" dirty="0">
                <a:latin typeface="Abadi" panose="020B0604020104020204" pitchFamily="34" charset="0"/>
              </a:rPr>
              <a:t> </a:t>
            </a:r>
          </a:p>
        </p:txBody>
      </p:sp>
      <p:pic>
        <p:nvPicPr>
          <p:cNvPr id="5" name="Recorded Sound">
            <a:hlinkClick r:id="" action="ppaction://media"/>
            <a:extLst>
              <a:ext uri="{FF2B5EF4-FFF2-40B4-BE49-F238E27FC236}">
                <a16:creationId xmlns:a16="http://schemas.microsoft.com/office/drawing/2014/main" id="{2C702DC9-C40A-4F5D-B153-E4A405552D1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15562" y="128028"/>
            <a:ext cx="609600" cy="609600"/>
          </a:xfrm>
          <a:prstGeom prst="rect">
            <a:avLst/>
          </a:prstGeom>
        </p:spPr>
      </p:pic>
    </p:spTree>
    <p:custDataLst>
      <p:tags r:id="rId1"/>
    </p:custDataLst>
    <p:extLst>
      <p:ext uri="{BB962C8B-B14F-4D97-AF65-F5344CB8AC3E}">
        <p14:creationId xmlns:p14="http://schemas.microsoft.com/office/powerpoint/2010/main" val="20506812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36" fill="hold"/>
                                        <p:tgtEl>
                                          <p:spTgt spid="5"/>
                                        </p:tgtEl>
                                      </p:cBhvr>
                                    </p:cmd>
                                  </p:childTnLst>
                                </p:cTn>
                              </p:par>
                            </p:childTnLst>
                          </p:cTn>
                        </p:par>
                      </p:childTnLst>
                    </p:cTn>
                  </p:par>
                </p:childTnLst>
              </p:cTn>
              <p:nextCondLst>
                <p:cond evt="onClick" delay="0">
                  <p:tgtEl>
                    <p:spTgt spid="5"/>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CFF96-0D2E-4F62-AE79-C84BA264CDE6}"/>
              </a:ext>
            </a:extLst>
          </p:cNvPr>
          <p:cNvSpPr>
            <a:spLocks noGrp="1"/>
          </p:cNvSpPr>
          <p:nvPr>
            <p:ph type="title"/>
          </p:nvPr>
        </p:nvSpPr>
        <p:spPr/>
        <p:txBody>
          <a:bodyPr/>
          <a:lstStyle/>
          <a:p>
            <a:r>
              <a:rPr lang="en-US" dirty="0"/>
              <a:t>Vocabulary: Speed </a:t>
            </a:r>
          </a:p>
        </p:txBody>
      </p:sp>
      <p:sp>
        <p:nvSpPr>
          <p:cNvPr id="3" name="Content Placeholder 2">
            <a:extLst>
              <a:ext uri="{FF2B5EF4-FFF2-40B4-BE49-F238E27FC236}">
                <a16:creationId xmlns:a16="http://schemas.microsoft.com/office/drawing/2014/main" id="{7AF49AC2-8A71-4372-808A-0C097C56143A}"/>
              </a:ext>
            </a:extLst>
          </p:cNvPr>
          <p:cNvSpPr>
            <a:spLocks noGrp="1"/>
          </p:cNvSpPr>
          <p:nvPr>
            <p:ph sz="half" idx="1"/>
          </p:nvPr>
        </p:nvSpPr>
        <p:spPr/>
        <p:txBody>
          <a:bodyPr>
            <a:normAutofit fontScale="85000" lnSpcReduction="10000"/>
          </a:bodyPr>
          <a:lstStyle/>
          <a:p>
            <a:r>
              <a:rPr lang="en-US" dirty="0">
                <a:highlight>
                  <a:srgbClr val="FFFF00"/>
                </a:highlight>
                <a:latin typeface="Abadi" panose="020B0604020104020204" pitchFamily="34" charset="0"/>
              </a:rPr>
              <a:t>Speed</a:t>
            </a:r>
            <a:r>
              <a:rPr lang="en-US" dirty="0">
                <a:latin typeface="Abadi" panose="020B0604020104020204" pitchFamily="34" charset="0"/>
              </a:rPr>
              <a:t>: How the position of an object changes over a certain period of time.</a:t>
            </a:r>
          </a:p>
        </p:txBody>
      </p:sp>
      <p:sp>
        <p:nvSpPr>
          <p:cNvPr id="4" name="Content Placeholder 3">
            <a:extLst>
              <a:ext uri="{FF2B5EF4-FFF2-40B4-BE49-F238E27FC236}">
                <a16:creationId xmlns:a16="http://schemas.microsoft.com/office/drawing/2014/main" id="{BA6C80D0-7B51-4CB8-BF86-E765538132B1}"/>
              </a:ext>
            </a:extLst>
          </p:cNvPr>
          <p:cNvSpPr>
            <a:spLocks noGrp="1"/>
          </p:cNvSpPr>
          <p:nvPr>
            <p:ph sz="half" idx="2"/>
          </p:nvPr>
        </p:nvSpPr>
        <p:spPr/>
        <p:txBody>
          <a:bodyPr>
            <a:normAutofit fontScale="85000" lnSpcReduction="10000"/>
          </a:bodyPr>
          <a:lstStyle/>
          <a:p>
            <a:r>
              <a:rPr lang="en-US" dirty="0">
                <a:latin typeface="Abadi" panose="020B0604020104020204" pitchFamily="34" charset="0"/>
              </a:rPr>
              <a:t>Explanation: Okay, so let’s say you wanted to run from one end of the room you’re in to the other. </a:t>
            </a:r>
          </a:p>
          <a:p>
            <a:r>
              <a:rPr lang="en-US" dirty="0">
                <a:latin typeface="Abadi" panose="020B0604020104020204" pitchFamily="34" charset="0"/>
              </a:rPr>
              <a:t>If you know how big the room is and how long it takes you, you can figure out your </a:t>
            </a:r>
            <a:r>
              <a:rPr lang="en-US" dirty="0">
                <a:highlight>
                  <a:srgbClr val="FFFF00"/>
                </a:highlight>
                <a:latin typeface="Abadi" panose="020B0604020104020204" pitchFamily="34" charset="0"/>
              </a:rPr>
              <a:t>speed</a:t>
            </a:r>
            <a:r>
              <a:rPr lang="en-US" dirty="0">
                <a:latin typeface="Abadi" panose="020B0604020104020204" pitchFamily="34" charset="0"/>
              </a:rPr>
              <a:t>! For instance 2meters/second would be a possible speed.</a:t>
            </a:r>
          </a:p>
        </p:txBody>
      </p:sp>
      <p:pic>
        <p:nvPicPr>
          <p:cNvPr id="6" name="Picture 5" descr="A close up of a logo&#10;&#10;Description automatically generated">
            <a:extLst>
              <a:ext uri="{FF2B5EF4-FFF2-40B4-BE49-F238E27FC236}">
                <a16:creationId xmlns:a16="http://schemas.microsoft.com/office/drawing/2014/main" id="{466AF798-C001-4175-884D-1245524FC2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721" y="1844178"/>
            <a:ext cx="5656279" cy="5656279"/>
          </a:xfrm>
          <a:prstGeom prst="rect">
            <a:avLst/>
          </a:prstGeom>
        </p:spPr>
      </p:pic>
      <p:sp>
        <p:nvSpPr>
          <p:cNvPr id="7" name="TextBox 6">
            <a:extLst>
              <a:ext uri="{FF2B5EF4-FFF2-40B4-BE49-F238E27FC236}">
                <a16:creationId xmlns:a16="http://schemas.microsoft.com/office/drawing/2014/main" id="{7DA44321-8CED-4C57-81A6-B07828DCFD19}"/>
              </a:ext>
            </a:extLst>
          </p:cNvPr>
          <p:cNvSpPr txBox="1"/>
          <p:nvPr/>
        </p:nvSpPr>
        <p:spPr>
          <a:xfrm>
            <a:off x="838200" y="6420040"/>
            <a:ext cx="4562467" cy="369332"/>
          </a:xfrm>
          <a:prstGeom prst="rect">
            <a:avLst/>
          </a:prstGeom>
          <a:noFill/>
        </p:spPr>
        <p:txBody>
          <a:bodyPr wrap="none" rtlCol="0">
            <a:spAutoFit/>
          </a:bodyPr>
          <a:lstStyle/>
          <a:p>
            <a:r>
              <a:rPr lang="en-US" dirty="0">
                <a:latin typeface="Abadi" panose="020B0604020104020204" pitchFamily="34" charset="0"/>
                <a:hlinkClick r:id="rId6"/>
              </a:rPr>
              <a:t>https://launchpad.classlink.com/leonschools</a:t>
            </a:r>
            <a:r>
              <a:rPr lang="en-US" dirty="0">
                <a:latin typeface="Abadi" panose="020B0604020104020204" pitchFamily="34" charset="0"/>
              </a:rPr>
              <a:t> </a:t>
            </a:r>
          </a:p>
        </p:txBody>
      </p:sp>
      <p:pic>
        <p:nvPicPr>
          <p:cNvPr id="5" name="Recorded Sound">
            <a:hlinkClick r:id="" action="ppaction://media"/>
            <a:extLst>
              <a:ext uri="{FF2B5EF4-FFF2-40B4-BE49-F238E27FC236}">
                <a16:creationId xmlns:a16="http://schemas.microsoft.com/office/drawing/2014/main" id="{ADC3A204-F0CF-4067-9526-843ECEC7DE9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53800" y="126429"/>
            <a:ext cx="609600" cy="609600"/>
          </a:xfrm>
          <a:prstGeom prst="rect">
            <a:avLst/>
          </a:prstGeom>
        </p:spPr>
      </p:pic>
    </p:spTree>
    <p:custDataLst>
      <p:tags r:id="rId1"/>
    </p:custDataLst>
    <p:extLst>
      <p:ext uri="{BB962C8B-B14F-4D97-AF65-F5344CB8AC3E}">
        <p14:creationId xmlns:p14="http://schemas.microsoft.com/office/powerpoint/2010/main" val="7621735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64" fill="hold"/>
                                        <p:tgtEl>
                                          <p:spTgt spid="5"/>
                                        </p:tgtEl>
                                      </p:cBhvr>
                                    </p:cmd>
                                  </p:childTnLst>
                                </p:cTn>
                              </p:par>
                            </p:childTnLst>
                          </p:cTn>
                        </p:par>
                      </p:childTnLst>
                    </p:cTn>
                  </p:par>
                </p:childTnLst>
              </p:cTn>
              <p:nextCondLst>
                <p:cond evt="onClick" delay="0">
                  <p:tgtEl>
                    <p:spTgt spid="5"/>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B08D5-AD4A-4409-9B34-A342AF961983}"/>
              </a:ext>
            </a:extLst>
          </p:cNvPr>
          <p:cNvSpPr>
            <a:spLocks noGrp="1"/>
          </p:cNvSpPr>
          <p:nvPr>
            <p:ph type="title"/>
          </p:nvPr>
        </p:nvSpPr>
        <p:spPr/>
        <p:txBody>
          <a:bodyPr/>
          <a:lstStyle/>
          <a:p>
            <a:r>
              <a:rPr lang="en-US" dirty="0"/>
              <a:t>Vocabulary: Velocity</a:t>
            </a:r>
          </a:p>
        </p:txBody>
      </p:sp>
      <p:sp>
        <p:nvSpPr>
          <p:cNvPr id="3" name="Content Placeholder 2">
            <a:extLst>
              <a:ext uri="{FF2B5EF4-FFF2-40B4-BE49-F238E27FC236}">
                <a16:creationId xmlns:a16="http://schemas.microsoft.com/office/drawing/2014/main" id="{69D9E351-F180-4AF4-B4F0-AE420CE923B0}"/>
              </a:ext>
            </a:extLst>
          </p:cNvPr>
          <p:cNvSpPr>
            <a:spLocks noGrp="1"/>
          </p:cNvSpPr>
          <p:nvPr>
            <p:ph sz="half" idx="1"/>
          </p:nvPr>
        </p:nvSpPr>
        <p:spPr/>
        <p:txBody>
          <a:bodyPr>
            <a:normAutofit fontScale="85000" lnSpcReduction="20000"/>
          </a:bodyPr>
          <a:lstStyle/>
          <a:p>
            <a:r>
              <a:rPr lang="en-US" dirty="0">
                <a:highlight>
                  <a:srgbClr val="FFFF00"/>
                </a:highlight>
                <a:latin typeface="Abadi" panose="020B0604020104020204" pitchFamily="34" charset="0"/>
              </a:rPr>
              <a:t>Velocity</a:t>
            </a:r>
            <a:r>
              <a:rPr lang="en-US" dirty="0">
                <a:latin typeface="Abadi" panose="020B0604020104020204" pitchFamily="34" charset="0"/>
              </a:rPr>
              <a:t>: The speed of an object in a specific direction.</a:t>
            </a:r>
          </a:p>
        </p:txBody>
      </p:sp>
      <p:sp>
        <p:nvSpPr>
          <p:cNvPr id="4" name="Content Placeholder 3">
            <a:extLst>
              <a:ext uri="{FF2B5EF4-FFF2-40B4-BE49-F238E27FC236}">
                <a16:creationId xmlns:a16="http://schemas.microsoft.com/office/drawing/2014/main" id="{B314407C-FF4E-42EC-AD26-3820ED20616C}"/>
              </a:ext>
            </a:extLst>
          </p:cNvPr>
          <p:cNvSpPr>
            <a:spLocks noGrp="1"/>
          </p:cNvSpPr>
          <p:nvPr>
            <p:ph sz="half" idx="2"/>
          </p:nvPr>
        </p:nvSpPr>
        <p:spPr/>
        <p:txBody>
          <a:bodyPr>
            <a:normAutofit fontScale="85000" lnSpcReduction="20000"/>
          </a:bodyPr>
          <a:lstStyle/>
          <a:p>
            <a:r>
              <a:rPr lang="en-US" dirty="0">
                <a:latin typeface="Abadi" panose="020B0604020104020204" pitchFamily="34" charset="0"/>
              </a:rPr>
              <a:t>Explanation: Okay, so this is one that’s a bit odd. Basically it’s like this: Speed + Direction</a:t>
            </a:r>
          </a:p>
          <a:p>
            <a:r>
              <a:rPr lang="en-US" dirty="0">
                <a:latin typeface="Abadi" panose="020B0604020104020204" pitchFamily="34" charset="0"/>
              </a:rPr>
              <a:t>The ball flew north at 8m/second… and then it was hit by a bat and flew south at 15m/second. So you see, it can be used to describe a change in movement of an object that was already moving too.</a:t>
            </a:r>
          </a:p>
        </p:txBody>
      </p:sp>
      <p:pic>
        <p:nvPicPr>
          <p:cNvPr id="10" name="Picture 9" descr="A close up of a logo&#10;&#10;Description automatically generated">
            <a:extLst>
              <a:ext uri="{FF2B5EF4-FFF2-40B4-BE49-F238E27FC236}">
                <a16:creationId xmlns:a16="http://schemas.microsoft.com/office/drawing/2014/main" id="{A82A150F-7DEE-4941-A13B-4B03A5853A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929384"/>
            <a:ext cx="4958593" cy="4958593"/>
          </a:xfrm>
          <a:prstGeom prst="rect">
            <a:avLst/>
          </a:prstGeom>
        </p:spPr>
      </p:pic>
      <p:sp>
        <p:nvSpPr>
          <p:cNvPr id="6" name="TextBox 5">
            <a:extLst>
              <a:ext uri="{FF2B5EF4-FFF2-40B4-BE49-F238E27FC236}">
                <a16:creationId xmlns:a16="http://schemas.microsoft.com/office/drawing/2014/main" id="{D131E432-E883-4722-AC4B-448AF9E496D0}"/>
              </a:ext>
            </a:extLst>
          </p:cNvPr>
          <p:cNvSpPr txBox="1"/>
          <p:nvPr/>
        </p:nvSpPr>
        <p:spPr>
          <a:xfrm>
            <a:off x="838200" y="6420040"/>
            <a:ext cx="4562467" cy="369332"/>
          </a:xfrm>
          <a:prstGeom prst="rect">
            <a:avLst/>
          </a:prstGeom>
          <a:noFill/>
        </p:spPr>
        <p:txBody>
          <a:bodyPr wrap="none" rtlCol="0">
            <a:spAutoFit/>
          </a:bodyPr>
          <a:lstStyle/>
          <a:p>
            <a:r>
              <a:rPr lang="en-US" dirty="0">
                <a:latin typeface="Abadi" panose="020B0604020104020204" pitchFamily="34" charset="0"/>
                <a:hlinkClick r:id="rId6"/>
              </a:rPr>
              <a:t>https://launchpad.classlink.com/leonschools</a:t>
            </a:r>
            <a:r>
              <a:rPr lang="en-US" dirty="0">
                <a:latin typeface="Abadi" panose="020B0604020104020204" pitchFamily="34" charset="0"/>
              </a:rPr>
              <a:t> </a:t>
            </a:r>
          </a:p>
        </p:txBody>
      </p:sp>
      <p:pic>
        <p:nvPicPr>
          <p:cNvPr id="5" name="Recorded Sound">
            <a:hlinkClick r:id="" action="ppaction://media"/>
            <a:extLst>
              <a:ext uri="{FF2B5EF4-FFF2-40B4-BE49-F238E27FC236}">
                <a16:creationId xmlns:a16="http://schemas.microsoft.com/office/drawing/2014/main" id="{A4684C5F-4181-45D9-8D4B-83E702D3F4B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53800" y="60325"/>
            <a:ext cx="609600" cy="609600"/>
          </a:xfrm>
          <a:prstGeom prst="rect">
            <a:avLst/>
          </a:prstGeom>
        </p:spPr>
      </p:pic>
    </p:spTree>
    <p:custDataLst>
      <p:tags r:id="rId1"/>
    </p:custDataLst>
    <p:extLst>
      <p:ext uri="{BB962C8B-B14F-4D97-AF65-F5344CB8AC3E}">
        <p14:creationId xmlns:p14="http://schemas.microsoft.com/office/powerpoint/2010/main" val="19128228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96" fill="hold"/>
                                        <p:tgtEl>
                                          <p:spTgt spid="5"/>
                                        </p:tgtEl>
                                      </p:cBhvr>
                                    </p:cmd>
                                  </p:childTnLst>
                                </p:cTn>
                              </p:par>
                            </p:childTnLst>
                          </p:cTn>
                        </p:par>
                      </p:childTnLst>
                    </p:cTn>
                  </p:par>
                </p:childTnLst>
              </p:cTn>
              <p:nextCondLst>
                <p:cond evt="onClick" delay="0">
                  <p:tgtEl>
                    <p:spTgt spid="5"/>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3B74F-F2A6-4C03-B741-E5972A75E798}"/>
              </a:ext>
            </a:extLst>
          </p:cNvPr>
          <p:cNvSpPr>
            <a:spLocks noGrp="1"/>
          </p:cNvSpPr>
          <p:nvPr>
            <p:ph type="title"/>
          </p:nvPr>
        </p:nvSpPr>
        <p:spPr/>
        <p:txBody>
          <a:bodyPr>
            <a:normAutofit/>
          </a:bodyPr>
          <a:lstStyle/>
          <a:p>
            <a:r>
              <a:rPr lang="en-US" dirty="0"/>
              <a:t>Vocabulary: Force</a:t>
            </a:r>
          </a:p>
        </p:txBody>
      </p:sp>
      <p:sp>
        <p:nvSpPr>
          <p:cNvPr id="3" name="Content Placeholder 2">
            <a:extLst>
              <a:ext uri="{FF2B5EF4-FFF2-40B4-BE49-F238E27FC236}">
                <a16:creationId xmlns:a16="http://schemas.microsoft.com/office/drawing/2014/main" id="{3C8CFFA1-D3D3-408A-B988-0E310463D8E5}"/>
              </a:ext>
            </a:extLst>
          </p:cNvPr>
          <p:cNvSpPr>
            <a:spLocks noGrp="1"/>
          </p:cNvSpPr>
          <p:nvPr>
            <p:ph sz="half" idx="1"/>
          </p:nvPr>
        </p:nvSpPr>
        <p:spPr/>
        <p:txBody>
          <a:bodyPr>
            <a:normAutofit fontScale="85000" lnSpcReduction="20000"/>
          </a:bodyPr>
          <a:lstStyle/>
          <a:p>
            <a:r>
              <a:rPr lang="en-US" dirty="0">
                <a:highlight>
                  <a:srgbClr val="FFFF00"/>
                </a:highlight>
                <a:latin typeface="Abadi" panose="020B0604020104020204" pitchFamily="34" charset="0"/>
              </a:rPr>
              <a:t>Force</a:t>
            </a:r>
            <a:r>
              <a:rPr lang="en-US" dirty="0">
                <a:latin typeface="Abadi" panose="020B0604020104020204" pitchFamily="34" charset="0"/>
              </a:rPr>
              <a:t>: A push or a pull.</a:t>
            </a:r>
          </a:p>
        </p:txBody>
      </p:sp>
      <p:sp>
        <p:nvSpPr>
          <p:cNvPr id="4" name="Content Placeholder 3">
            <a:extLst>
              <a:ext uri="{FF2B5EF4-FFF2-40B4-BE49-F238E27FC236}">
                <a16:creationId xmlns:a16="http://schemas.microsoft.com/office/drawing/2014/main" id="{BEFCE302-D019-43E0-9CF2-A25120C7FAB9}"/>
              </a:ext>
            </a:extLst>
          </p:cNvPr>
          <p:cNvSpPr>
            <a:spLocks noGrp="1"/>
          </p:cNvSpPr>
          <p:nvPr>
            <p:ph sz="half" idx="2"/>
          </p:nvPr>
        </p:nvSpPr>
        <p:spPr/>
        <p:txBody>
          <a:bodyPr>
            <a:normAutofit fontScale="85000" lnSpcReduction="20000"/>
          </a:bodyPr>
          <a:lstStyle/>
          <a:p>
            <a:r>
              <a:rPr lang="en-US" dirty="0">
                <a:latin typeface="Abadi" panose="020B0604020104020204" pitchFamily="34" charset="0"/>
              </a:rPr>
              <a:t>Explanation: A </a:t>
            </a:r>
            <a:r>
              <a:rPr lang="en-US" dirty="0">
                <a:highlight>
                  <a:srgbClr val="FFFF00"/>
                </a:highlight>
                <a:latin typeface="Abadi" panose="020B0604020104020204" pitchFamily="34" charset="0"/>
              </a:rPr>
              <a:t>force</a:t>
            </a:r>
            <a:r>
              <a:rPr lang="en-US" dirty="0">
                <a:latin typeface="Abadi" panose="020B0604020104020204" pitchFamily="34" charset="0"/>
              </a:rPr>
              <a:t> can be used to change an object’s speed or direction. Like, pushing or pulling a desk. </a:t>
            </a:r>
          </a:p>
          <a:p>
            <a:r>
              <a:rPr lang="en-US" i="1" dirty="0">
                <a:latin typeface="Abadi" panose="020B0604020104020204" pitchFamily="34" charset="0"/>
              </a:rPr>
              <a:t>Gravity</a:t>
            </a:r>
            <a:r>
              <a:rPr lang="en-US" dirty="0">
                <a:latin typeface="Abadi" panose="020B0604020104020204" pitchFamily="34" charset="0"/>
              </a:rPr>
              <a:t> is a </a:t>
            </a:r>
            <a:r>
              <a:rPr lang="en-US" dirty="0">
                <a:highlight>
                  <a:srgbClr val="FFFF00"/>
                </a:highlight>
                <a:latin typeface="Abadi" panose="020B0604020104020204" pitchFamily="34" charset="0"/>
              </a:rPr>
              <a:t>force</a:t>
            </a:r>
            <a:r>
              <a:rPr lang="en-US" dirty="0">
                <a:latin typeface="Abadi" panose="020B0604020104020204" pitchFamily="34" charset="0"/>
              </a:rPr>
              <a:t> that pulls objects down! </a:t>
            </a:r>
          </a:p>
          <a:p>
            <a:r>
              <a:rPr lang="en-US" i="1" dirty="0">
                <a:latin typeface="Abadi" panose="020B0604020104020204" pitchFamily="34" charset="0"/>
              </a:rPr>
              <a:t>Friction </a:t>
            </a:r>
            <a:r>
              <a:rPr lang="en-US" dirty="0">
                <a:latin typeface="Abadi" panose="020B0604020104020204" pitchFamily="34" charset="0"/>
              </a:rPr>
              <a:t>is a </a:t>
            </a:r>
            <a:r>
              <a:rPr lang="en-US" dirty="0">
                <a:highlight>
                  <a:srgbClr val="FFFF00"/>
                </a:highlight>
                <a:latin typeface="Abadi" panose="020B0604020104020204" pitchFamily="34" charset="0"/>
              </a:rPr>
              <a:t>force</a:t>
            </a:r>
            <a:r>
              <a:rPr lang="en-US" dirty="0">
                <a:latin typeface="Abadi" panose="020B0604020104020204" pitchFamily="34" charset="0"/>
              </a:rPr>
              <a:t> that goes the opposite direction something is moving in and slows it down over time.</a:t>
            </a:r>
          </a:p>
        </p:txBody>
      </p:sp>
      <p:pic>
        <p:nvPicPr>
          <p:cNvPr id="7" name="Picture 6" descr="A close up of a logo&#10;&#10;Description automatically generated">
            <a:extLst>
              <a:ext uri="{FF2B5EF4-FFF2-40B4-BE49-F238E27FC236}">
                <a16:creationId xmlns:a16="http://schemas.microsoft.com/office/drawing/2014/main" id="{E015CEB0-70D2-49A5-A14C-789D412F28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3572" y="3938547"/>
            <a:ext cx="2919453" cy="2919453"/>
          </a:xfrm>
          <a:prstGeom prst="rect">
            <a:avLst/>
          </a:prstGeom>
        </p:spPr>
      </p:pic>
      <p:sp>
        <p:nvSpPr>
          <p:cNvPr id="6" name="TextBox 5">
            <a:extLst>
              <a:ext uri="{FF2B5EF4-FFF2-40B4-BE49-F238E27FC236}">
                <a16:creationId xmlns:a16="http://schemas.microsoft.com/office/drawing/2014/main" id="{0C527BAE-E8BB-49FC-9896-B1426E9A5725}"/>
              </a:ext>
            </a:extLst>
          </p:cNvPr>
          <p:cNvSpPr txBox="1"/>
          <p:nvPr/>
        </p:nvSpPr>
        <p:spPr>
          <a:xfrm>
            <a:off x="7629533" y="6420040"/>
            <a:ext cx="4562467" cy="369332"/>
          </a:xfrm>
          <a:prstGeom prst="rect">
            <a:avLst/>
          </a:prstGeom>
          <a:noFill/>
        </p:spPr>
        <p:txBody>
          <a:bodyPr wrap="none" rtlCol="0">
            <a:spAutoFit/>
          </a:bodyPr>
          <a:lstStyle/>
          <a:p>
            <a:r>
              <a:rPr lang="en-US" dirty="0">
                <a:latin typeface="Abadi" panose="020B0604020104020204" pitchFamily="34" charset="0"/>
                <a:hlinkClick r:id="rId6"/>
              </a:rPr>
              <a:t>https://launchpad.classlink.com/leonschools</a:t>
            </a:r>
            <a:r>
              <a:rPr lang="en-US" dirty="0">
                <a:latin typeface="Abadi" panose="020B0604020104020204" pitchFamily="34" charset="0"/>
              </a:rPr>
              <a:t> </a:t>
            </a:r>
          </a:p>
        </p:txBody>
      </p:sp>
      <p:pic>
        <p:nvPicPr>
          <p:cNvPr id="5" name="Recorded Sound">
            <a:hlinkClick r:id="" action="ppaction://media"/>
            <a:extLst>
              <a:ext uri="{FF2B5EF4-FFF2-40B4-BE49-F238E27FC236}">
                <a16:creationId xmlns:a16="http://schemas.microsoft.com/office/drawing/2014/main" id="{016CA7DC-2EB5-448C-B7B9-763ADDF42E4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59393" y="126429"/>
            <a:ext cx="609600" cy="609600"/>
          </a:xfrm>
          <a:prstGeom prst="rect">
            <a:avLst/>
          </a:prstGeom>
        </p:spPr>
      </p:pic>
    </p:spTree>
    <p:custDataLst>
      <p:tags r:id="rId1"/>
    </p:custDataLst>
    <p:extLst>
      <p:ext uri="{BB962C8B-B14F-4D97-AF65-F5344CB8AC3E}">
        <p14:creationId xmlns:p14="http://schemas.microsoft.com/office/powerpoint/2010/main" val="19450132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68" fill="hold"/>
                                        <p:tgtEl>
                                          <p:spTgt spid="5"/>
                                        </p:tgtEl>
                                      </p:cBhvr>
                                    </p:cmd>
                                  </p:childTnLst>
                                </p:cTn>
                              </p:par>
                            </p:childTnLst>
                          </p:cTn>
                        </p:par>
                      </p:childTnLst>
                    </p:cTn>
                  </p:par>
                </p:childTnLst>
              </p:cTn>
              <p:nextCondLst>
                <p:cond evt="onClick" delay="0">
                  <p:tgtEl>
                    <p:spTgt spid="5"/>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8.6"/>
</p:tagLst>
</file>

<file path=ppt/tags/tag10.xml><?xml version="1.0" encoding="utf-8"?>
<p:tagLst xmlns:a="http://schemas.openxmlformats.org/drawingml/2006/main" xmlns:r="http://schemas.openxmlformats.org/officeDocument/2006/relationships" xmlns:p="http://schemas.openxmlformats.org/presentationml/2006/main">
  <p:tag name="TIMING" val="|26.6"/>
</p:tagLst>
</file>

<file path=ppt/tags/tag11.xml><?xml version="1.0" encoding="utf-8"?>
<p:tagLst xmlns:a="http://schemas.openxmlformats.org/drawingml/2006/main" xmlns:r="http://schemas.openxmlformats.org/officeDocument/2006/relationships" xmlns:p="http://schemas.openxmlformats.org/presentationml/2006/main">
  <p:tag name="TIMING" val="|29.3"/>
</p:tagLst>
</file>

<file path=ppt/tags/tag12.xml><?xml version="1.0" encoding="utf-8"?>
<p:tagLst xmlns:a="http://schemas.openxmlformats.org/drawingml/2006/main" xmlns:r="http://schemas.openxmlformats.org/officeDocument/2006/relationships" xmlns:p="http://schemas.openxmlformats.org/presentationml/2006/main">
  <p:tag name="TIMING" val="|84.4"/>
</p:tagLst>
</file>

<file path=ppt/tags/tag13.xml><?xml version="1.0" encoding="utf-8"?>
<p:tagLst xmlns:a="http://schemas.openxmlformats.org/drawingml/2006/main" xmlns:r="http://schemas.openxmlformats.org/officeDocument/2006/relationships" xmlns:p="http://schemas.openxmlformats.org/presentationml/2006/main">
  <p:tag name="TIMING" val="|35"/>
</p:tagLst>
</file>

<file path=ppt/tags/tag2.xml><?xml version="1.0" encoding="utf-8"?>
<p:tagLst xmlns:a="http://schemas.openxmlformats.org/drawingml/2006/main" xmlns:r="http://schemas.openxmlformats.org/officeDocument/2006/relationships" xmlns:p="http://schemas.openxmlformats.org/presentationml/2006/main">
  <p:tag name="TIMING" val="|37.3"/>
</p:tagLst>
</file>

<file path=ppt/tags/tag3.xml><?xml version="1.0" encoding="utf-8"?>
<p:tagLst xmlns:a="http://schemas.openxmlformats.org/drawingml/2006/main" xmlns:r="http://schemas.openxmlformats.org/officeDocument/2006/relationships" xmlns:p="http://schemas.openxmlformats.org/presentationml/2006/main">
  <p:tag name="TIMING" val="|19.4"/>
</p:tagLst>
</file>

<file path=ppt/tags/tag4.xml><?xml version="1.0" encoding="utf-8"?>
<p:tagLst xmlns:a="http://schemas.openxmlformats.org/drawingml/2006/main" xmlns:r="http://schemas.openxmlformats.org/officeDocument/2006/relationships" xmlns:p="http://schemas.openxmlformats.org/presentationml/2006/main">
  <p:tag name="TIMING" val="|26.4"/>
</p:tagLst>
</file>

<file path=ppt/tags/tag5.xml><?xml version="1.0" encoding="utf-8"?>
<p:tagLst xmlns:a="http://schemas.openxmlformats.org/drawingml/2006/main" xmlns:r="http://schemas.openxmlformats.org/officeDocument/2006/relationships" xmlns:p="http://schemas.openxmlformats.org/presentationml/2006/main">
  <p:tag name="TIMING" val="|30.6"/>
</p:tagLst>
</file>

<file path=ppt/tags/tag6.xml><?xml version="1.0" encoding="utf-8"?>
<p:tagLst xmlns:a="http://schemas.openxmlformats.org/drawingml/2006/main" xmlns:r="http://schemas.openxmlformats.org/officeDocument/2006/relationships" xmlns:p="http://schemas.openxmlformats.org/presentationml/2006/main">
  <p:tag name="TIMING" val="|24.9"/>
</p:tagLst>
</file>

<file path=ppt/tags/tag7.xml><?xml version="1.0" encoding="utf-8"?>
<p:tagLst xmlns:a="http://schemas.openxmlformats.org/drawingml/2006/main" xmlns:r="http://schemas.openxmlformats.org/officeDocument/2006/relationships" xmlns:p="http://schemas.openxmlformats.org/presentationml/2006/main">
  <p:tag name="TIMING" val="|35.4"/>
</p:tagLst>
</file>

<file path=ppt/tags/tag8.xml><?xml version="1.0" encoding="utf-8"?>
<p:tagLst xmlns:a="http://schemas.openxmlformats.org/drawingml/2006/main" xmlns:r="http://schemas.openxmlformats.org/officeDocument/2006/relationships" xmlns:p="http://schemas.openxmlformats.org/presentationml/2006/main">
  <p:tag name="TIMING" val="|43.8"/>
</p:tagLst>
</file>

<file path=ppt/tags/tag9.xml><?xml version="1.0" encoding="utf-8"?>
<p:tagLst xmlns:a="http://schemas.openxmlformats.org/drawingml/2006/main" xmlns:r="http://schemas.openxmlformats.org/officeDocument/2006/relationships" xmlns:p="http://schemas.openxmlformats.org/presentationml/2006/main">
  <p:tag name="TIMING" val="|35"/>
</p:tagLst>
</file>

<file path=ppt/theme/theme1.xml><?xml version="1.0" encoding="utf-8"?>
<a:theme xmlns:a="http://schemas.openxmlformats.org/drawingml/2006/main" name="SketchyVTI">
  <a:themeElements>
    <a:clrScheme name="AnalogousFromRegularSeed_2SEEDS">
      <a:dk1>
        <a:srgbClr val="000000"/>
      </a:dk1>
      <a:lt1>
        <a:srgbClr val="FFFFFF"/>
      </a:lt1>
      <a:dk2>
        <a:srgbClr val="412425"/>
      </a:dk2>
      <a:lt2>
        <a:srgbClr val="E8E2E5"/>
      </a:lt2>
      <a:accent1>
        <a:srgbClr val="29B768"/>
      </a:accent1>
      <a:accent2>
        <a:srgbClr val="36B839"/>
      </a:accent2>
      <a:accent3>
        <a:srgbClr val="34B2A1"/>
      </a:accent3>
      <a:accent4>
        <a:srgbClr val="C12B6A"/>
      </a:accent4>
      <a:accent5>
        <a:srgbClr val="D33D3E"/>
      </a:accent5>
      <a:accent6>
        <a:srgbClr val="C1692B"/>
      </a:accent6>
      <a:hlink>
        <a:srgbClr val="C1468B"/>
      </a:hlink>
      <a:folHlink>
        <a:srgbClr val="7F7F7F"/>
      </a:folHlink>
    </a:clrScheme>
    <a:fontScheme name="Sketchy_SerifHand">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docProps/app.xml><?xml version="1.0" encoding="utf-8"?>
<Properties xmlns="http://schemas.openxmlformats.org/officeDocument/2006/extended-properties" xmlns:vt="http://schemas.openxmlformats.org/officeDocument/2006/docPropsVTypes">
  <TotalTime>0</TotalTime>
  <Words>1223</Words>
  <Application>Microsoft Office PowerPoint</Application>
  <PresentationFormat>Widescreen</PresentationFormat>
  <Paragraphs>69</Paragraphs>
  <Slides>13</Slides>
  <Notes>0</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Abadi</vt:lpstr>
      <vt:lpstr>Arial</vt:lpstr>
      <vt:lpstr>Modern Love</vt:lpstr>
      <vt:lpstr>The Hand</vt:lpstr>
      <vt:lpstr>SketchyVTI</vt:lpstr>
      <vt:lpstr>Forces and Motion</vt:lpstr>
      <vt:lpstr>Introduction</vt:lpstr>
      <vt:lpstr>So what were we learning about again?</vt:lpstr>
      <vt:lpstr>What’s Next?</vt:lpstr>
      <vt:lpstr>Vocabulary: Position</vt:lpstr>
      <vt:lpstr>Vocabulary: Motion</vt:lpstr>
      <vt:lpstr>Vocabulary: Speed </vt:lpstr>
      <vt:lpstr>Vocabulary: Velocity</vt:lpstr>
      <vt:lpstr>Vocabulary: Force</vt:lpstr>
      <vt:lpstr>Vocabulary: Acceleration</vt:lpstr>
      <vt:lpstr>You made it!</vt:lpstr>
      <vt:lpstr>Assignment #1</vt:lpstr>
      <vt:lpstr>Congratulations!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2020-04-09T21:23:29Z</dcterms:created>
  <dcterms:modified xsi:type="dcterms:W3CDTF">2020-04-10T13:20:56Z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