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2160" y="-20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09/28/2025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044575"/>
            <a:ext cx="640080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4000" dirty="0">
                <a:latin typeface="Curlz MT"/>
              </a:rPr>
              <a:t>    </a:t>
            </a:r>
            <a:r>
              <a:rPr lang="en-US" sz="3000" dirty="0">
                <a:latin typeface="Curlz MT"/>
              </a:rPr>
              <a:t>The Deason Digest Weekly Blast</a:t>
            </a:r>
            <a:endParaRPr lang="en-US" sz="3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September 29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61863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00" b="1" dirty="0">
                <a:latin typeface="Bahnschrift Light" panose="020B0502040204020203" pitchFamily="34" charset="0"/>
              </a:rPr>
              <a:t>Reading</a:t>
            </a:r>
            <a:r>
              <a:rPr lang="en-US" sz="1200" dirty="0">
                <a:latin typeface="Bahnschrift Light" panose="020B0502040204020203" pitchFamily="34" charset="0"/>
              </a:rPr>
              <a:t>: We will focus on the letters </a:t>
            </a:r>
            <a:r>
              <a:rPr lang="en-US" sz="1200" b="1" dirty="0">
                <a:latin typeface="Bahnschrift Light" panose="020B0502040204020203" pitchFamily="34" charset="0"/>
              </a:rPr>
              <a:t>Nasalized Aa </a:t>
            </a:r>
            <a:r>
              <a:rPr lang="en-US" sz="1200" dirty="0">
                <a:latin typeface="Bahnschrift Light" panose="020B0502040204020203" pitchFamily="34" charset="0"/>
              </a:rPr>
              <a:t>and</a:t>
            </a:r>
            <a:r>
              <a:rPr lang="en-US" sz="1200" b="1" dirty="0">
                <a:latin typeface="Bahnschrift Light" panose="020B0502040204020203" pitchFamily="34" charset="0"/>
              </a:rPr>
              <a:t> Short O </a:t>
            </a:r>
            <a:r>
              <a:rPr lang="en-US" sz="1200" b="1" dirty="0" err="1">
                <a:latin typeface="Bahnschrift Light" panose="020B0502040204020203" pitchFamily="34" charset="0"/>
              </a:rPr>
              <a:t>o</a:t>
            </a:r>
            <a:r>
              <a:rPr lang="en-US" sz="1200" b="1" i="1" dirty="0">
                <a:latin typeface="Bahnschrift Light" panose="020B0502040204020203" pitchFamily="34" charset="0"/>
              </a:rPr>
              <a:t> (sounds, mouth formation, words that begin with sound/have sound in middle</a:t>
            </a:r>
            <a:r>
              <a:rPr lang="en-US" sz="1200" dirty="0">
                <a:latin typeface="Bahnschrift Light" panose="020B0502040204020203" pitchFamily="34" charset="0"/>
              </a:rPr>
              <a:t>), and HFW </a:t>
            </a:r>
            <a:r>
              <a:rPr lang="en-US" sz="1200" b="1" i="1" dirty="0">
                <a:latin typeface="Bahnschrift Light" panose="020B0502040204020203" pitchFamily="34" charset="0"/>
              </a:rPr>
              <a:t>as</a:t>
            </a:r>
            <a:r>
              <a:rPr lang="en-US" sz="1200" b="1" dirty="0">
                <a:latin typeface="Bahnschrift Light" panose="020B0502040204020203" pitchFamily="34" charset="0"/>
              </a:rPr>
              <a:t>. </a:t>
            </a:r>
            <a:r>
              <a:rPr lang="en-US" sz="1200" dirty="0">
                <a:latin typeface="Bahnschrift Light" panose="020B0502040204020203" pitchFamily="34" charset="0"/>
              </a:rPr>
              <a:t>We will identify characters, setting and story details. We will look at pictures &amp; get our mouths ready to solve tricky words. </a:t>
            </a:r>
            <a:r>
              <a:rPr lang="en-US" sz="1200" b="1" dirty="0">
                <a:latin typeface="Bahnschrift Light" panose="020B0502040204020203" pitchFamily="34" charset="0"/>
              </a:rPr>
              <a:t>EQ: How can we describe the most special places?</a:t>
            </a:r>
            <a:endParaRPr lang="en-US" sz="120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Writing</a:t>
            </a:r>
            <a:r>
              <a:rPr lang="en-US" sz="1200" dirty="0">
                <a:latin typeface="Bahnschrift Light" panose="020B0502040204020203" pitchFamily="34" charset="0"/>
              </a:rPr>
              <a:t>: We will focus on printing and tracing upper and lowercase </a:t>
            </a:r>
            <a:r>
              <a:rPr lang="en-US" sz="1200" b="1" i="1" dirty="0">
                <a:latin typeface="Bahnschrift Light" panose="020B0502040204020203" pitchFamily="34" charset="0"/>
              </a:rPr>
              <a:t>Aa </a:t>
            </a:r>
            <a:r>
              <a:rPr lang="en-US" sz="1200" i="1" dirty="0">
                <a:latin typeface="Bahnschrift Light" panose="020B0502040204020203" pitchFamily="34" charset="0"/>
              </a:rPr>
              <a:t>and</a:t>
            </a:r>
            <a:r>
              <a:rPr lang="en-US" sz="1200" b="1" i="1" dirty="0">
                <a:latin typeface="Bahnschrift Light" panose="020B0502040204020203" pitchFamily="34" charset="0"/>
              </a:rPr>
              <a:t> O </a:t>
            </a:r>
            <a:r>
              <a:rPr lang="en-US" sz="1200" b="1" i="1" dirty="0" err="1">
                <a:latin typeface="Bahnschrift Light" panose="020B0502040204020203" pitchFamily="34" charset="0"/>
              </a:rPr>
              <a:t>o</a:t>
            </a:r>
            <a:r>
              <a:rPr lang="en-US" sz="1200" dirty="0">
                <a:latin typeface="Bahnschrift Light" panose="020B0502040204020203" pitchFamily="34" charset="0"/>
              </a:rPr>
              <a:t>, as well as stretchy-spelling words!</a:t>
            </a:r>
            <a:endParaRPr lang="en-US" sz="12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Math</a:t>
            </a:r>
            <a:r>
              <a:rPr lang="en-US" sz="1200" dirty="0">
                <a:latin typeface="Bahnschrift Light" panose="020B0502040204020203" pitchFamily="34" charset="0"/>
              </a:rPr>
              <a:t>: We will begin </a:t>
            </a:r>
            <a:r>
              <a:rPr lang="en-US" sz="1200" b="1" i="1" dirty="0">
                <a:latin typeface="Bahnschrift Light" panose="020B0502040204020203" pitchFamily="34" charset="0"/>
              </a:rPr>
              <a:t>Go Math Ch. 2: Count, Write and Represent Numbers through 5</a:t>
            </a:r>
            <a:r>
              <a:rPr lang="en-US" sz="1200" dirty="0">
                <a:latin typeface="Bahnschrift Light" panose="020B0502040204020203" pitchFamily="34" charset="0"/>
              </a:rPr>
              <a:t>!</a:t>
            </a:r>
            <a:endParaRPr lang="en-US" sz="12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Science</a:t>
            </a:r>
            <a:r>
              <a:rPr lang="en-US" sz="1200" dirty="0">
                <a:latin typeface="Bahnschrift Light" panose="020B0502040204020203" pitchFamily="34" charset="0"/>
              </a:rPr>
              <a:t>: We will learn about our </a:t>
            </a:r>
            <a:r>
              <a:rPr lang="en-US" sz="1200" b="1" i="1" dirty="0">
                <a:latin typeface="Bahnschrift Light" panose="020B0502040204020203" pitchFamily="34" charset="0"/>
              </a:rPr>
              <a:t>5 senses, process skills, </a:t>
            </a:r>
            <a:r>
              <a:rPr lang="en-US" sz="1200" dirty="0">
                <a:latin typeface="Bahnschrift Light" panose="020B0502040204020203" pitchFamily="34" charset="0"/>
              </a:rPr>
              <a:t>and how we utilize them to observe and explore the world around us!</a:t>
            </a:r>
            <a:endParaRPr lang="en-US" sz="12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Social Studies: </a:t>
            </a:r>
            <a:r>
              <a:rPr lang="en-US" sz="1200" dirty="0">
                <a:latin typeface="Bahnschrift Light" panose="020B0502040204020203" pitchFamily="34" charset="0"/>
              </a:rPr>
              <a:t>We will practice</a:t>
            </a:r>
            <a:r>
              <a:rPr lang="en-US" sz="1200" b="1" i="1" dirty="0">
                <a:latin typeface="Bahnschrift Light" panose="020B0502040204020203" pitchFamily="34" charset="0"/>
              </a:rPr>
              <a:t> I-Care Rules</a:t>
            </a:r>
            <a:r>
              <a:rPr lang="en-US" sz="1200" dirty="0">
                <a:latin typeface="Bahnschrift Light" panose="020B0502040204020203" pitchFamily="34" charset="0"/>
              </a:rPr>
              <a:t>. We will learn what it means to show </a:t>
            </a:r>
            <a:r>
              <a:rPr lang="en-US" sz="1200" b="1" i="1" dirty="0">
                <a:latin typeface="Bahnschrift Light" panose="020B0502040204020203" pitchFamily="34" charset="0"/>
              </a:rPr>
              <a:t>Kindness! </a:t>
            </a:r>
            <a:r>
              <a:rPr lang="en-US" sz="1200" dirty="0">
                <a:latin typeface="Bahnschrift Light" panose="020B0502040204020203" pitchFamily="34" charset="0"/>
              </a:rPr>
              <a:t>We will continue to explore </a:t>
            </a:r>
            <a:r>
              <a:rPr lang="en-US" sz="1200" b="1" dirty="0">
                <a:latin typeface="Bahnschrift Light" panose="020B0502040204020203" pitchFamily="34" charset="0"/>
              </a:rPr>
              <a:t>our Founding Fathers </a:t>
            </a:r>
            <a:r>
              <a:rPr lang="en-US" sz="1200" dirty="0">
                <a:latin typeface="Bahnschrift Light" panose="020B0502040204020203" pitchFamily="34" charset="0"/>
              </a:rPr>
              <a:t>to review </a:t>
            </a:r>
            <a:r>
              <a:rPr lang="en-US" sz="1200" b="1" dirty="0">
                <a:latin typeface="Bahnschrift Light" panose="020B0502040204020203" pitchFamily="34" charset="0"/>
              </a:rPr>
              <a:t>Celebrate Freedom Week, </a:t>
            </a:r>
            <a:r>
              <a:rPr lang="en-US" sz="1200" dirty="0">
                <a:latin typeface="Bahnschrift Light" panose="020B0502040204020203" pitchFamily="34" charset="0"/>
              </a:rPr>
              <a:t>and we will continue learning why we celebrate </a:t>
            </a:r>
            <a:r>
              <a:rPr lang="en-US" sz="1200" b="1" dirty="0">
                <a:latin typeface="Bahnschrift Light" panose="020B0502040204020203" pitchFamily="34" charset="0"/>
              </a:rPr>
              <a:t>Hispanic Heritage Month!</a:t>
            </a:r>
            <a:endParaRPr lang="en-US" sz="1200" b="1" i="1" dirty="0">
              <a:latin typeface="Bahnschrift Light" panose="020B0502040204020203" pitchFamily="34" charset="0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795780"/>
            <a:ext cx="2590800" cy="25699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Read to and with your kiddos each night and record progress on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Bean stack Tracking Sheet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/Explore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Bean stack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 digitally!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urlz MT"/>
              <a:ea typeface="+mn-ea"/>
              <a:cs typeface="+mn-cs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Practice HFW’s: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the, I, and, a, is, as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Go Math Home Practice for Chapters 1, 17, &amp; 18, 2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Talk with your kiddos about what they are learning by going over their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weekly papers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and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behavior grades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5942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r>
              <a:rPr lang="en-US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</a:t>
            </a: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2   Fall Holiday</a:t>
            </a:r>
          </a:p>
          <a:p>
            <a:pPr algn="ctr"/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No School</a:t>
            </a:r>
            <a:endParaRPr lang="en-ZW" sz="13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dirty="0">
                <a:solidFill>
                  <a:srgbClr val="000000"/>
                </a:solidFill>
                <a:latin typeface="Calibri" panose="020F0502020204030204" pitchFamily="34" charset="0"/>
              </a:rPr>
              <a:t>10/</a:t>
            </a: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3   1</a:t>
            </a:r>
            <a:r>
              <a:rPr lang="en-ZW" sz="1300" b="0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</a:t>
            </a: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Fri. </a:t>
            </a: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dirty="0">
                <a:solidFill>
                  <a:srgbClr val="000000"/>
                </a:solidFill>
                <a:latin typeface="Calibri" panose="020F0502020204030204" pitchFamily="34" charset="0"/>
              </a:rPr>
              <a:t>         </a:t>
            </a: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Friend lunch</a:t>
            </a:r>
            <a:endParaRPr lang="en-ZW" sz="13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 10    </a:t>
            </a: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End1</a:t>
            </a:r>
            <a:r>
              <a:rPr lang="en-ZW" sz="1300" b="0" i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st</a:t>
            </a: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9wks  </a:t>
            </a: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dirty="0">
                <a:solidFill>
                  <a:srgbClr val="000000"/>
                </a:solidFill>
                <a:latin typeface="Calibri" panose="020F0502020204030204" pitchFamily="34" charset="0"/>
              </a:rPr>
              <a:t>&amp; </a:t>
            </a: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Bean stack Celebration</a:t>
            </a:r>
            <a:endParaRPr lang="en-ZW" sz="13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dirty="0">
                <a:solidFill>
                  <a:srgbClr val="000000"/>
                </a:solidFill>
                <a:latin typeface="Calibri" panose="020F0502020204030204" pitchFamily="34" charset="0"/>
              </a:rPr>
              <a:t>10/</a:t>
            </a: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13     </a:t>
            </a: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Teacher Planning Day</a:t>
            </a:r>
            <a:endParaRPr lang="en-ZW" sz="13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10/14   Fall Pictures </a:t>
            </a: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10/16  SAC Mtg @ 6  &amp;</a:t>
            </a: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PTO   @7:00-Media </a:t>
            </a: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10/22  FOCUS Report Cards</a:t>
            </a:r>
            <a:endParaRPr lang="en-ZW" sz="13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10/24   Movie Night</a:t>
            </a:r>
            <a:endParaRPr lang="en-ZW" sz="13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pPr marL="0" marR="0" indent="457200" algn="l" fontAlgn="base">
              <a:lnSpc>
                <a:spcPts val="1715"/>
              </a:lnSpc>
              <a:spcBef>
                <a:spcPts val="0"/>
              </a:spcBef>
              <a:spcAft>
                <a:spcPts val="0"/>
              </a:spcAft>
            </a:pP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Oct. </a:t>
            </a:r>
            <a:r>
              <a:rPr lang="en-ZW" sz="13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27-31    </a:t>
            </a:r>
            <a:r>
              <a:rPr lang="en-ZW" sz="13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Red Ribbon Week</a:t>
            </a:r>
            <a:endParaRPr lang="en-ZW" sz="1300" b="0" i="0" dirty="0">
              <a:solidFill>
                <a:srgbClr val="242424"/>
              </a:solidFill>
              <a:effectLst/>
              <a:latin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B41A67-29F9-4134-8AAC-A10A07BD347F}">
  <ds:schemaRefs>
    <ds:schemaRef ds:uri="http://schemas.microsoft.com/office/2006/documentManagement/types"/>
    <ds:schemaRef ds:uri="http://purl.org/dc/elements/1.1/"/>
    <ds:schemaRef ds:uri="edf0d076-2bb9-4b88-96f6-bf602d095c95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9e0da4a-82de-4426-9558-1fdbc4c2668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1454</TotalTime>
  <Words>337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Bahnschrift Light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Deason, Renee</cp:lastModifiedBy>
  <cp:revision>173</cp:revision>
  <cp:lastPrinted>2024-08-23T12:11:23Z</cp:lastPrinted>
  <dcterms:created xsi:type="dcterms:W3CDTF">2015-07-01T02:16:27Z</dcterms:created>
  <dcterms:modified xsi:type="dcterms:W3CDTF">2025-09-28T17:26:00Z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