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0" r:id="rId2"/>
    <p:sldId id="291" r:id="rId3"/>
    <p:sldId id="292" r:id="rId4"/>
    <p:sldId id="295" r:id="rId5"/>
    <p:sldId id="296" r:id="rId6"/>
    <p:sldId id="294" r:id="rId7"/>
    <p:sldId id="285" r:id="rId8"/>
    <p:sldId id="270" r:id="rId9"/>
    <p:sldId id="283" r:id="rId10"/>
    <p:sldId id="271" r:id="rId11"/>
    <p:sldId id="273" r:id="rId12"/>
    <p:sldId id="274" r:id="rId13"/>
    <p:sldId id="275" r:id="rId14"/>
    <p:sldId id="282" r:id="rId15"/>
    <p:sldId id="284" r:id="rId16"/>
    <p:sldId id="286" r:id="rId17"/>
    <p:sldId id="287" r:id="rId18"/>
    <p:sldId id="288" r:id="rId19"/>
    <p:sldId id="276" r:id="rId20"/>
    <p:sldId id="277" r:id="rId21"/>
    <p:sldId id="278" r:id="rId22"/>
    <p:sldId id="279" r:id="rId23"/>
    <p:sldId id="280" r:id="rId24"/>
    <p:sldId id="281" r:id="rId25"/>
    <p:sldId id="289" r:id="rId26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500" kern="1200">
        <a:solidFill>
          <a:srgbClr val="FFFFFF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500" kern="1200">
        <a:solidFill>
          <a:srgbClr val="FFFFFF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500" kern="1200">
        <a:solidFill>
          <a:srgbClr val="FFFFFF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500" kern="1200">
        <a:solidFill>
          <a:srgbClr val="FFFFFF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500" kern="1200">
        <a:solidFill>
          <a:srgbClr val="FFFF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500" kern="1200">
        <a:solidFill>
          <a:srgbClr val="FFFF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500" kern="1200">
        <a:solidFill>
          <a:srgbClr val="FFFF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500" kern="1200">
        <a:solidFill>
          <a:srgbClr val="FFFF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500" kern="1200">
        <a:solidFill>
          <a:srgbClr val="FFFFFF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DBF"/>
    <a:srgbClr val="DBD4EA"/>
    <a:srgbClr val="FFCCCC"/>
    <a:srgbClr val="C0FEF9"/>
    <a:srgbClr val="CECECE"/>
    <a:srgbClr val="DADADA"/>
    <a:srgbClr val="FFFFFF"/>
    <a:srgbClr val="316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8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38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9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338513" y="4127500"/>
            <a:ext cx="698500" cy="622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FB51D48C-44AA-4F74-B8DE-D80695685CEB}" type="slidenum">
              <a:rPr lang="en-US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10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967116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79925" y="2982913"/>
            <a:ext cx="628650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3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5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54.wmf"/><Relationship Id="rId3" Type="http://schemas.openxmlformats.org/officeDocument/2006/relationships/image" Target="../media/image55.png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6.bin"/><Relationship Id="rId9" Type="http://schemas.openxmlformats.org/officeDocument/2006/relationships/image" Target="../media/image5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56.wmf"/><Relationship Id="rId4" Type="http://schemas.openxmlformats.org/officeDocument/2006/relationships/oleObject" Target="../embeddings/oleObject5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image" Target="../media/image61.png"/><Relationship Id="rId7" Type="http://schemas.openxmlformats.org/officeDocument/2006/relationships/image" Target="../media/image5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58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6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5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6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Parametric Equations</a:t>
            </a: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304800" y="914400"/>
          <a:ext cx="3556000" cy="145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8" name="Equation" r:id="rId3" imgW="1422360" imgH="583920" progId="Equation.DSMT4">
                  <p:embed/>
                </p:oleObj>
              </mc:Choice>
              <mc:Fallback>
                <p:oleObj name="Equation" r:id="rId3" imgW="1422360" imgH="5839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3556000" cy="1458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36" name="Group 128"/>
          <p:cNvGraphicFramePr>
            <a:graphicFrameLocks noGrp="1"/>
          </p:cNvGraphicFramePr>
          <p:nvPr/>
        </p:nvGraphicFramePr>
        <p:xfrm>
          <a:off x="4648200" y="533400"/>
          <a:ext cx="4191000" cy="2362200"/>
        </p:xfrm>
        <a:graphic>
          <a:graphicData uri="http://schemas.openxmlformats.org/drawingml/2006/table">
            <a:tbl>
              <a:tblPr/>
              <a:tblGrid>
                <a:gridCol w="57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-.5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3135" name="Object 127"/>
          <p:cNvGraphicFramePr>
            <a:graphicFrameLocks noChangeAspect="1"/>
          </p:cNvGraphicFramePr>
          <p:nvPr/>
        </p:nvGraphicFramePr>
        <p:xfrm>
          <a:off x="914400" y="3124200"/>
          <a:ext cx="518160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9" name="Mathcad" r:id="rId5" imgW="2066760" imgH="1514520" progId="Mathcad">
                  <p:embed/>
                </p:oleObj>
              </mc:Choice>
              <mc:Fallback>
                <p:oleObj name="Mathcad" r:id="rId5" imgW="2066760" imgH="1514520" progId="Mathcad">
                  <p:embed/>
                  <p:pic>
                    <p:nvPicPr>
                      <p:cNvPr id="0" name="Picture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5181600" cy="379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38" name="Line 130"/>
          <p:cNvSpPr>
            <a:spLocks noChangeShapeType="1"/>
          </p:cNvSpPr>
          <p:nvPr/>
        </p:nvSpPr>
        <p:spPr bwMode="auto">
          <a:xfrm flipH="1" flipV="1">
            <a:off x="2819400" y="5181600"/>
            <a:ext cx="3810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39" name="Line 131"/>
          <p:cNvSpPr>
            <a:spLocks noChangeShapeType="1"/>
          </p:cNvSpPr>
          <p:nvPr/>
        </p:nvSpPr>
        <p:spPr bwMode="auto">
          <a:xfrm rot="-406773" flipH="1" flipV="1">
            <a:off x="1984375" y="5027613"/>
            <a:ext cx="533400" cy="152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1" name="Line 133"/>
          <p:cNvSpPr>
            <a:spLocks noChangeShapeType="1"/>
          </p:cNvSpPr>
          <p:nvPr/>
        </p:nvSpPr>
        <p:spPr bwMode="auto">
          <a:xfrm rot="-406773">
            <a:off x="1993900" y="4799013"/>
            <a:ext cx="520700" cy="15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2" name="Line 134"/>
          <p:cNvSpPr>
            <a:spLocks noChangeShapeType="1"/>
          </p:cNvSpPr>
          <p:nvPr/>
        </p:nvSpPr>
        <p:spPr bwMode="auto">
          <a:xfrm rot="-406773">
            <a:off x="3048000" y="4648200"/>
            <a:ext cx="5207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143" name="Line 135"/>
          <p:cNvSpPr>
            <a:spLocks noChangeShapeType="1"/>
          </p:cNvSpPr>
          <p:nvPr/>
        </p:nvSpPr>
        <p:spPr bwMode="auto">
          <a:xfrm rot="-406773">
            <a:off x="4038600" y="4572000"/>
            <a:ext cx="520700" cy="15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38" grpId="0" animBg="1"/>
      <p:bldP spid="43139" grpId="0" animBg="1"/>
      <p:bldP spid="43141" grpId="0" animBg="1"/>
      <p:bldP spid="43142" grpId="0" animBg="1"/>
      <p:bldP spid="4314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/>
              <a:t>Figure 9.40(a-c).</a:t>
            </a:r>
          </a:p>
        </p:txBody>
      </p:sp>
      <p:pic>
        <p:nvPicPr>
          <p:cNvPr id="23555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525" y="2530475"/>
            <a:ext cx="8845550" cy="3167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3556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Symmetries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066800"/>
            <a:ext cx="2628900" cy="4889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/>
              <a:t>Figure 9.41(c).</a:t>
            </a:r>
          </a:p>
        </p:txBody>
      </p:sp>
      <p:pic>
        <p:nvPicPr>
          <p:cNvPr id="25604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533400"/>
            <a:ext cx="3124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/>
              <a:t>Figure 9.42(a-b).</a:t>
            </a:r>
          </a:p>
        </p:txBody>
      </p:sp>
      <p:pic>
        <p:nvPicPr>
          <p:cNvPr id="26627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1987550"/>
            <a:ext cx="8783638" cy="4332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736725" y="363538"/>
            <a:ext cx="3421063" cy="625475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Graph r</a:t>
            </a:r>
            <a:r>
              <a:rPr lang="en-US" baseline="30000"/>
              <a:t>2</a:t>
            </a:r>
            <a:r>
              <a:rPr lang="en-US"/>
              <a:t> = 4 cos </a:t>
            </a:r>
            <a:r>
              <a:rPr lang="el-GR">
                <a:cs typeface="Times New Roman" pitchFamily="18" charset="0"/>
              </a:rPr>
              <a:t>θ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/>
              <a:t>Figure 9.45.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Finding points of intersection</a:t>
            </a:r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603250" y="1054100"/>
          <a:ext cx="3198813" cy="171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Equation" r:id="rId3" imgW="1803240" imgH="965160" progId="Equation.DSMT4">
                  <p:embed/>
                </p:oleObj>
              </mc:Choice>
              <mc:Fallback>
                <p:oleObj name="Equation" r:id="rId3" imgW="1803240" imgH="965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1054100"/>
                        <a:ext cx="3198813" cy="171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12725" y="3106738"/>
            <a:ext cx="5518150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Third point does not show up.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28600" y="5562600"/>
            <a:ext cx="5875338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On </a:t>
            </a:r>
            <a:r>
              <a:rPr lang="en-US" i="1">
                <a:solidFill>
                  <a:schemeClr val="tx2"/>
                </a:solidFill>
              </a:rPr>
              <a:t>r</a:t>
            </a:r>
            <a:r>
              <a:rPr lang="en-US">
                <a:solidFill>
                  <a:schemeClr val="tx2"/>
                </a:solidFill>
              </a:rPr>
              <a:t> = 1-2 cos </a:t>
            </a:r>
            <a:r>
              <a:rPr lang="en-US" i="1">
                <a:solidFill>
                  <a:schemeClr val="tx2"/>
                </a:solidFill>
                <a:cs typeface="Times New Roman" pitchFamily="18" charset="0"/>
              </a:rPr>
              <a:t>θ</a:t>
            </a:r>
            <a:r>
              <a:rPr lang="en-US">
                <a:solidFill>
                  <a:schemeClr val="tx2"/>
                </a:solidFill>
              </a:rPr>
              <a:t>, point is (-1, </a:t>
            </a:r>
            <a:r>
              <a:rPr lang="en-US">
                <a:solidFill>
                  <a:schemeClr val="tx2"/>
                </a:solidFill>
                <a:cs typeface="Times New Roman" pitchFamily="18" charset="0"/>
              </a:rPr>
              <a:t>0)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228600" y="4419600"/>
            <a:ext cx="4325938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On </a:t>
            </a:r>
            <a:r>
              <a:rPr lang="en-US" i="1">
                <a:solidFill>
                  <a:schemeClr val="tx2"/>
                </a:solidFill>
              </a:rPr>
              <a:t>r</a:t>
            </a:r>
            <a:r>
              <a:rPr lang="en-US">
                <a:solidFill>
                  <a:schemeClr val="tx2"/>
                </a:solidFill>
              </a:rPr>
              <a:t> = 1, point is (1, </a:t>
            </a:r>
            <a:r>
              <a:rPr lang="en-US">
                <a:solidFill>
                  <a:schemeClr val="tx2"/>
                </a:solidFill>
                <a:cs typeface="Times New Roman" pitchFamily="18" charset="0"/>
              </a:rPr>
              <a:t>π)</a:t>
            </a:r>
            <a:endParaRPr lang="en-US">
              <a:solidFill>
                <a:schemeClr val="tx2"/>
              </a:solidFill>
            </a:endParaRPr>
          </a:p>
        </p:txBody>
      </p:sp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4114800" y="762000"/>
          <a:ext cx="4267200" cy="33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Mathcad" r:id="rId5" imgW="3200400" imgH="2533680" progId="Mathcad">
                  <p:embed/>
                </p:oleObj>
              </mc:Choice>
              <mc:Fallback>
                <p:oleObj name="Mathcad" r:id="rId5" imgW="3200400" imgH="2533680" progId="Mathcad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762000"/>
                        <a:ext cx="4267200" cy="337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accent2"/>
                </a:solidFill>
              </a:rPr>
              <a:t>Slope of a polar curve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Where </a:t>
            </a:r>
            <a:r>
              <a:rPr lang="en-US" i="1"/>
              <a:t>x </a:t>
            </a:r>
            <a:r>
              <a:rPr lang="en-US"/>
              <a:t>= </a:t>
            </a:r>
            <a:r>
              <a:rPr lang="en-US" i="1"/>
              <a:t>r cos </a:t>
            </a:r>
            <a:r>
              <a:rPr lang="el-GR" i="1">
                <a:cs typeface="Times New Roman" pitchFamily="18" charset="0"/>
              </a:rPr>
              <a:t>θ</a:t>
            </a:r>
            <a:r>
              <a:rPr lang="en-US" i="1">
                <a:cs typeface="Times New Roman" pitchFamily="18" charset="0"/>
              </a:rPr>
              <a:t>   = f(</a:t>
            </a:r>
            <a:r>
              <a:rPr lang="el-GR" i="1">
                <a:cs typeface="Times New Roman" pitchFamily="18" charset="0"/>
              </a:rPr>
              <a:t>θ</a:t>
            </a:r>
            <a:r>
              <a:rPr lang="en-US" i="1">
                <a:cs typeface="Times New Roman" pitchFamily="18" charset="0"/>
              </a:rPr>
              <a:t>) cos </a:t>
            </a:r>
            <a:r>
              <a:rPr lang="el-GR" i="1">
                <a:cs typeface="Times New Roman" pitchFamily="18" charset="0"/>
              </a:rPr>
              <a:t>θ</a:t>
            </a:r>
            <a:endParaRPr lang="en-US" i="1">
              <a:cs typeface="Times New Roman" pitchFamily="18" charset="0"/>
            </a:endParaRPr>
          </a:p>
          <a:p>
            <a:r>
              <a:rPr lang="en-US" i="1">
                <a:cs typeface="Times New Roman" pitchFamily="18" charset="0"/>
              </a:rPr>
              <a:t>And y = r sin </a:t>
            </a:r>
            <a:r>
              <a:rPr lang="el-GR" i="1">
                <a:cs typeface="Times New Roman" pitchFamily="18" charset="0"/>
              </a:rPr>
              <a:t>θ</a:t>
            </a:r>
            <a:r>
              <a:rPr lang="en-US" i="1">
                <a:cs typeface="Times New Roman" pitchFamily="18" charset="0"/>
              </a:rPr>
              <a:t> = f(</a:t>
            </a:r>
            <a:r>
              <a:rPr lang="el-GR" i="1">
                <a:cs typeface="Times New Roman" pitchFamily="18" charset="0"/>
              </a:rPr>
              <a:t>θ</a:t>
            </a:r>
            <a:r>
              <a:rPr lang="en-US" i="1">
                <a:cs typeface="Times New Roman" pitchFamily="18" charset="0"/>
              </a:rPr>
              <a:t>) sin </a:t>
            </a:r>
            <a:r>
              <a:rPr lang="el-GR" i="1">
                <a:cs typeface="Times New Roman" pitchFamily="18" charset="0"/>
              </a:rPr>
              <a:t>θ</a:t>
            </a:r>
            <a:endParaRPr lang="en-US" i="1">
              <a:cs typeface="Times New Roman" pitchFamily="18" charset="0"/>
            </a:endParaRPr>
          </a:p>
          <a:p>
            <a:endParaRPr lang="en-US" i="1">
              <a:cs typeface="Times New Roman" pitchFamily="18" charset="0"/>
            </a:endParaRPr>
          </a:p>
          <a:p>
            <a:endParaRPr lang="el-GR">
              <a:cs typeface="Times New Roman" pitchFamily="18" charset="0"/>
            </a:endParaRPr>
          </a:p>
        </p:txBody>
      </p:sp>
      <p:graphicFrame>
        <p:nvGraphicFramePr>
          <p:cNvPr id="50176" name="Object 0"/>
          <p:cNvGraphicFramePr>
            <a:graphicFrameLocks noChangeAspect="1"/>
          </p:cNvGraphicFramePr>
          <p:nvPr/>
        </p:nvGraphicFramePr>
        <p:xfrm>
          <a:off x="1219200" y="2286000"/>
          <a:ext cx="49974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8" name="Equation" r:id="rId3" imgW="2171520" imgH="761760" progId="Equation.DSMT4">
                  <p:embed/>
                </p:oleObj>
              </mc:Choice>
              <mc:Fallback>
                <p:oleObj name="Equation" r:id="rId3" imgW="2171520" imgH="761760" progId="Equation.DSMT4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0"/>
                        <a:ext cx="4997450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01625" y="4267200"/>
            <a:ext cx="8842375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Horizontal tangent where dy/d</a:t>
            </a:r>
            <a:r>
              <a:rPr lang="el-GR">
                <a:solidFill>
                  <a:schemeClr val="accent2"/>
                </a:solidFill>
              </a:rPr>
              <a:t>θ</a:t>
            </a:r>
            <a:r>
              <a:rPr lang="en-US">
                <a:solidFill>
                  <a:schemeClr val="accent2"/>
                </a:solidFill>
              </a:rPr>
              <a:t> = 0 and dx/d</a:t>
            </a:r>
            <a:r>
              <a:rPr lang="el-GR">
                <a:solidFill>
                  <a:schemeClr val="accent2"/>
                </a:solidFill>
              </a:rPr>
              <a:t>θ</a:t>
            </a:r>
            <a:r>
              <a:rPr lang="el-GR">
                <a:solidFill>
                  <a:schemeClr val="accent2"/>
                </a:solidFill>
                <a:cs typeface="Times New Roman" pitchFamily="18" charset="0"/>
              </a:rPr>
              <a:t>≠</a:t>
            </a:r>
            <a:r>
              <a:rPr lang="en-US">
                <a:solidFill>
                  <a:schemeClr val="accent2"/>
                </a:solidFill>
                <a:cs typeface="Times New Roman" pitchFamily="18" charset="0"/>
              </a:rPr>
              <a:t>0</a:t>
            </a:r>
            <a:endParaRPr lang="el-GR">
              <a:solidFill>
                <a:schemeClr val="accent2"/>
              </a:solidFill>
              <a:cs typeface="Times New Roman" pitchFamily="18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81000" y="5105400"/>
            <a:ext cx="8372475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Vertical tangent where dx/d</a:t>
            </a:r>
            <a:r>
              <a:rPr lang="el-GR">
                <a:solidFill>
                  <a:schemeClr val="accent2"/>
                </a:solidFill>
              </a:rPr>
              <a:t>θ</a:t>
            </a:r>
            <a:r>
              <a:rPr lang="en-US">
                <a:solidFill>
                  <a:schemeClr val="accent2"/>
                </a:solidFill>
              </a:rPr>
              <a:t> = 0 and dy/d</a:t>
            </a:r>
            <a:r>
              <a:rPr lang="el-GR">
                <a:solidFill>
                  <a:schemeClr val="accent2"/>
                </a:solidFill>
              </a:rPr>
              <a:t>θ</a:t>
            </a:r>
            <a:r>
              <a:rPr lang="el-GR">
                <a:solidFill>
                  <a:schemeClr val="accent2"/>
                </a:solidFill>
                <a:cs typeface="Times New Roman" pitchFamily="18" charset="0"/>
              </a:rPr>
              <a:t>≠</a:t>
            </a:r>
            <a:r>
              <a:rPr lang="en-US">
                <a:solidFill>
                  <a:schemeClr val="accent2"/>
                </a:solidFill>
                <a:cs typeface="Times New Roman" pitchFamily="18" charset="0"/>
              </a:rPr>
              <a:t>0</a:t>
            </a:r>
            <a:endParaRPr lang="el-GR">
              <a:solidFill>
                <a:schemeClr val="accent2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>
                <a:solidFill>
                  <a:schemeClr val="tx2"/>
                </a:solidFill>
              </a:rPr>
              <a:t>Finding slopes and horizontal and vertical tangent lines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143000"/>
            <a:ext cx="7772400" cy="2895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>
                <a:solidFill>
                  <a:schemeClr val="tx2"/>
                </a:solidFill>
              </a:rPr>
              <a:t>For r = 1 – </a:t>
            </a:r>
            <a:r>
              <a:rPr lang="en-US" i="1">
                <a:solidFill>
                  <a:schemeClr val="tx2"/>
                </a:solidFill>
              </a:rPr>
              <a:t>cos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en-US" sz="4300" i="1">
                <a:solidFill>
                  <a:schemeClr val="tx2"/>
                </a:solidFill>
                <a:cs typeface="Times New Roman" pitchFamily="18" charset="0"/>
              </a:rPr>
              <a:t>θ</a:t>
            </a:r>
          </a:p>
          <a:p>
            <a:r>
              <a:rPr lang="en-US" sz="3500">
                <a:solidFill>
                  <a:schemeClr val="tx2"/>
                </a:solidFill>
                <a:cs typeface="Times New Roman" pitchFamily="18" charset="0"/>
              </a:rPr>
              <a:t>(a) Find the slope at θ = π/6</a:t>
            </a:r>
          </a:p>
          <a:p>
            <a:r>
              <a:rPr lang="en-US" sz="3500">
                <a:solidFill>
                  <a:schemeClr val="tx2"/>
                </a:solidFill>
                <a:cs typeface="Times New Roman" pitchFamily="18" charset="0"/>
              </a:rPr>
              <a:t>(b) Find horizontal tangents</a:t>
            </a:r>
          </a:p>
          <a:p>
            <a:r>
              <a:rPr lang="en-US" sz="3500">
                <a:solidFill>
                  <a:schemeClr val="tx2"/>
                </a:solidFill>
                <a:cs typeface="Times New Roman" pitchFamily="18" charset="0"/>
              </a:rPr>
              <a:t>(c) Find vertical tangents</a:t>
            </a: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4800600" y="990600"/>
          <a:ext cx="43434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" name="Mathcad" r:id="rId3" imgW="3105000" imgH="2533680" progId="Mathcad">
                  <p:embed/>
                </p:oleObj>
              </mc:Choice>
              <mc:Fallback>
                <p:oleObj name="Mathcad" r:id="rId3" imgW="3105000" imgH="2533680" progId="Mathcad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990600"/>
                        <a:ext cx="4343400" cy="354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143000" y="4267200"/>
          <a:ext cx="49974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Equation" r:id="rId5" imgW="2171520" imgH="761760" progId="Equation.DSMT4">
                  <p:embed/>
                </p:oleObj>
              </mc:Choice>
              <mc:Fallback>
                <p:oleObj name="Equation" r:id="rId5" imgW="2171520" imgH="761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67200"/>
                        <a:ext cx="4997450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533400" y="914400"/>
          <a:ext cx="3048000" cy="165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5" name="Equation" r:id="rId3" imgW="1866600" imgH="1015920" progId="Equation.DSMT4">
                  <p:embed/>
                </p:oleObj>
              </mc:Choice>
              <mc:Fallback>
                <p:oleObj name="Equation" r:id="rId3" imgW="1866600" imgH="10159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14400"/>
                        <a:ext cx="3048000" cy="16589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5257800" y="1066800"/>
          <a:ext cx="3254375" cy="15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6" name="Equation" r:id="rId5" imgW="1993680" imgH="965160" progId="Equation.DSMT4">
                  <p:embed/>
                </p:oleObj>
              </mc:Choice>
              <mc:Fallback>
                <p:oleObj name="Equation" r:id="rId5" imgW="1993680" imgH="965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066800"/>
                        <a:ext cx="3254375" cy="1576388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3048000" y="0"/>
            <a:ext cx="2297113" cy="747713"/>
          </a:xfrm>
          <a:prstGeom prst="rect">
            <a:avLst/>
          </a:prstGeom>
          <a:solidFill>
            <a:srgbClr val="DBD4EA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SzPct val="100000"/>
            </a:pPr>
            <a:r>
              <a:rPr lang="en-US" sz="3200" i="1">
                <a:solidFill>
                  <a:schemeClr val="tx2"/>
                </a:solidFill>
              </a:rPr>
              <a:t>r</a:t>
            </a:r>
            <a:r>
              <a:rPr lang="en-US" sz="3200">
                <a:solidFill>
                  <a:schemeClr val="tx2"/>
                </a:solidFill>
              </a:rPr>
              <a:t> = 1 – </a:t>
            </a:r>
            <a:r>
              <a:rPr lang="en-US" sz="3200" i="1">
                <a:solidFill>
                  <a:schemeClr val="tx2"/>
                </a:solidFill>
              </a:rPr>
              <a:t>cos</a:t>
            </a:r>
            <a:r>
              <a:rPr lang="en-US" sz="3200">
                <a:solidFill>
                  <a:schemeClr val="tx2"/>
                </a:solidFill>
              </a:rPr>
              <a:t> </a:t>
            </a:r>
            <a:r>
              <a:rPr lang="en-US" sz="4300" i="1">
                <a:solidFill>
                  <a:schemeClr val="tx2"/>
                </a:solidFill>
                <a:cs typeface="Times New Roman" pitchFamily="18" charset="0"/>
              </a:rPr>
              <a:t>θ</a:t>
            </a:r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381000" y="2667000"/>
          <a:ext cx="6489700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7" name="Equation" r:id="rId7" imgW="3974760" imgH="1485720" progId="Equation.DSMT4">
                  <p:embed/>
                </p:oleObj>
              </mc:Choice>
              <mc:Fallback>
                <p:oleObj name="Equation" r:id="rId7" imgW="3974760" imgH="1485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67000"/>
                        <a:ext cx="6489700" cy="2424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1981200" y="5105400"/>
          <a:ext cx="1077913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8" name="Equation" r:id="rId9" imgW="660240" imgH="927000" progId="Equation.DSMT4">
                  <p:embed/>
                </p:oleObj>
              </mc:Choice>
              <mc:Fallback>
                <p:oleObj name="Equation" r:id="rId9" imgW="660240" imgH="927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05400"/>
                        <a:ext cx="1077913" cy="1511300"/>
                      </a:xfrm>
                      <a:prstGeom prst="rect">
                        <a:avLst/>
                      </a:prstGeom>
                      <a:solidFill>
                        <a:srgbClr val="DBD4EA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316501"/>
                </a:solidFill>
              </a:rPr>
              <a:t>Find Horizontal Tangents</a:t>
            </a: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1524000" y="1295400"/>
          <a:ext cx="5262563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3" imgW="3060360" imgH="927000" progId="Equation.DSMT4">
                  <p:embed/>
                </p:oleObj>
              </mc:Choice>
              <mc:Fallback>
                <p:oleObj name="Equation" r:id="rId3" imgW="3060360" imgH="9270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95400"/>
                        <a:ext cx="5262563" cy="159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533400" y="2895600"/>
          <a:ext cx="3579813" cy="229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5" imgW="2082600" imgH="1333440" progId="Equation.DSMT4">
                  <p:embed/>
                </p:oleObj>
              </mc:Choice>
              <mc:Fallback>
                <p:oleObj name="Equation" r:id="rId5" imgW="2082600" imgH="13334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95600"/>
                        <a:ext cx="3579813" cy="2292350"/>
                      </a:xfrm>
                      <a:prstGeom prst="rect">
                        <a:avLst/>
                      </a:prstGeom>
                      <a:solidFill>
                        <a:srgbClr val="DBD4E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4572000" y="3581400"/>
          <a:ext cx="36671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7" imgW="2133360" imgH="457200" progId="Equation.DSMT4">
                  <p:embed/>
                </p:oleObj>
              </mc:Choice>
              <mc:Fallback>
                <p:oleObj name="Equation" r:id="rId7" imgW="213336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581400"/>
                        <a:ext cx="3667125" cy="785813"/>
                      </a:xfrm>
                      <a:prstGeom prst="rect">
                        <a:avLst/>
                      </a:prstGeom>
                      <a:solidFill>
                        <a:srgbClr val="DBD4E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rgbClr val="316501"/>
                </a:solidFill>
              </a:rPr>
              <a:t>Find Vertical Tangents</a:t>
            </a:r>
          </a:p>
        </p:txBody>
      </p:sp>
      <p:graphicFrame>
        <p:nvGraphicFramePr>
          <p:cNvPr id="51200" name="Object 0"/>
          <p:cNvGraphicFramePr>
            <a:graphicFrameLocks noChangeAspect="1"/>
          </p:cNvGraphicFramePr>
          <p:nvPr/>
        </p:nvGraphicFramePr>
        <p:xfrm>
          <a:off x="228600" y="914400"/>
          <a:ext cx="4560888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2" name="Equation" r:id="rId3" imgW="2793960" imgH="1663560" progId="Equation.DSMT4">
                  <p:embed/>
                </p:oleObj>
              </mc:Choice>
              <mc:Fallback>
                <p:oleObj name="Equation" r:id="rId3" imgW="2793960" imgH="1663560" progId="Equation.DSMT4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14400"/>
                        <a:ext cx="4560888" cy="27162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4343400" y="5105400"/>
          <a:ext cx="17462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3" name="Equation" r:id="rId5" imgW="1015920" imgH="457200" progId="Equation.DSMT4">
                  <p:embed/>
                </p:oleObj>
              </mc:Choice>
              <mc:Fallback>
                <p:oleObj name="Equation" r:id="rId5" imgW="1015920" imgH="4572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105400"/>
                        <a:ext cx="1746250" cy="785813"/>
                      </a:xfrm>
                      <a:prstGeom prst="rect">
                        <a:avLst/>
                      </a:prstGeom>
                      <a:solidFill>
                        <a:srgbClr val="DBD4E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0" y="5334000"/>
            <a:ext cx="4232275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16501"/>
                </a:solidFill>
              </a:rPr>
              <a:t>Horizontal tangents at: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0" y="6019800"/>
            <a:ext cx="3762375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16501"/>
                </a:solidFill>
              </a:rPr>
              <a:t>Vertical tangents at:</a:t>
            </a: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228600" y="3886200"/>
          <a:ext cx="8042275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4" name="Equation" r:id="rId7" imgW="4927320" imgH="520560" progId="Equation.DSMT4">
                  <p:embed/>
                </p:oleObj>
              </mc:Choice>
              <mc:Fallback>
                <p:oleObj name="Equation" r:id="rId7" imgW="4927320" imgH="5205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86200"/>
                        <a:ext cx="8042275" cy="850900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4278313" y="6072188"/>
          <a:ext cx="1157287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5" name="Equation" r:id="rId9" imgW="672840" imgH="457200" progId="Equation.DSMT4">
                  <p:embed/>
                </p:oleObj>
              </mc:Choice>
              <mc:Fallback>
                <p:oleObj name="Equation" r:id="rId9" imgW="67284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313" y="6072188"/>
                        <a:ext cx="1157287" cy="78581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5334000" y="228600"/>
          <a:ext cx="3276600" cy="267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6" name="Mathcad" r:id="rId11" imgW="3105000" imgH="2533680" progId="Mathcad">
                  <p:embed/>
                </p:oleObj>
              </mc:Choice>
              <mc:Fallback>
                <p:oleObj name="Mathcad" r:id="rId11" imgW="3105000" imgH="2533680" progId="Mathcad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8600"/>
                        <a:ext cx="3276600" cy="267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4876800" y="2819400"/>
          <a:ext cx="36671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7" name="Equation" r:id="rId13" imgW="2133360" imgH="457200" progId="Equation.DSMT4">
                  <p:embed/>
                </p:oleObj>
              </mc:Choice>
              <mc:Fallback>
                <p:oleObj name="Equation" r:id="rId13" imgW="213336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819400"/>
                        <a:ext cx="3667125" cy="785813"/>
                      </a:xfrm>
                      <a:prstGeom prst="rect">
                        <a:avLst/>
                      </a:prstGeom>
                      <a:solidFill>
                        <a:srgbClr val="DBD4E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/>
              <a:t>Figure 9.47.</a:t>
            </a:r>
          </a:p>
        </p:txBody>
      </p:sp>
      <p:pic>
        <p:nvPicPr>
          <p:cNvPr id="28675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143000"/>
            <a:ext cx="4706938" cy="365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8676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Finding Tangent Lines at the pole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6553200" y="381000"/>
            <a:ext cx="2203450" cy="625475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 = 2 sin 3</a:t>
            </a:r>
            <a:r>
              <a:rPr lang="el-GR">
                <a:cs typeface="Times New Roman" pitchFamily="18" charset="0"/>
              </a:rPr>
              <a:t>θ</a:t>
            </a: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381000" y="1295400"/>
          <a:ext cx="4149725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Equation" r:id="rId4" imgW="1803240" imgH="863280" progId="Equation.DSMT4">
                  <p:embed/>
                </p:oleObj>
              </mc:Choice>
              <mc:Fallback>
                <p:oleObj name="Equation" r:id="rId4" imgW="1803240" imgH="8632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4149725" cy="198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533400" y="3733800"/>
            <a:ext cx="3789363" cy="1692275"/>
          </a:xfrm>
          <a:prstGeom prst="rect">
            <a:avLst/>
          </a:prstGeom>
          <a:solidFill>
            <a:schemeClr val="tx2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 = 2 sin 3</a:t>
            </a:r>
            <a:r>
              <a:rPr lang="el-GR">
                <a:cs typeface="Times New Roman" pitchFamily="18" charset="0"/>
              </a:rPr>
              <a:t>θ</a:t>
            </a:r>
            <a:r>
              <a:rPr lang="en-US">
                <a:cs typeface="Times New Roman" pitchFamily="18" charset="0"/>
              </a:rPr>
              <a:t> = 0</a:t>
            </a:r>
          </a:p>
          <a:p>
            <a:r>
              <a:rPr lang="en-US"/>
              <a:t>3</a:t>
            </a:r>
            <a:r>
              <a:rPr lang="el-GR">
                <a:cs typeface="Times New Roman" pitchFamily="18" charset="0"/>
              </a:rPr>
              <a:t>θ</a:t>
            </a:r>
            <a:r>
              <a:rPr lang="en-US">
                <a:cs typeface="Times New Roman" pitchFamily="18" charset="0"/>
              </a:rPr>
              <a:t> = 0, π, 2 π, 3 π</a:t>
            </a:r>
          </a:p>
          <a:p>
            <a:r>
              <a:rPr lang="en-US">
                <a:cs typeface="Times New Roman" pitchFamily="18" charset="0"/>
              </a:rPr>
              <a:t> </a:t>
            </a:r>
            <a:r>
              <a:rPr lang="el-GR">
                <a:cs typeface="Times New Roman" pitchFamily="18" charset="0"/>
              </a:rPr>
              <a:t>θ</a:t>
            </a:r>
            <a:r>
              <a:rPr lang="en-US">
                <a:cs typeface="Times New Roman" pitchFamily="18" charset="0"/>
              </a:rPr>
              <a:t> =   0, π/3, 2 π/3, π</a:t>
            </a:r>
            <a:endParaRPr lang="el-GR">
              <a:cs typeface="Times New Roman" pitchFamily="18" charset="0"/>
            </a:endParaRPr>
          </a:p>
        </p:txBody>
      </p:sp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5562600" y="4953000"/>
          <a:ext cx="1828800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Equation" r:id="rId6" imgW="787320" imgH="1130040" progId="Equation.DSMT4">
                  <p:embed/>
                </p:oleObj>
              </mc:Choice>
              <mc:Fallback>
                <p:oleObj name="Equation" r:id="rId6" imgW="787320" imgH="1130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953000"/>
                        <a:ext cx="1828800" cy="16049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Eliminating the Parameter</a:t>
            </a:r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685800" y="1406525"/>
          <a:ext cx="27940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7" name="Equation" r:id="rId3" imgW="1422360" imgH="393480" progId="Equation.DSMT4">
                  <p:embed/>
                </p:oleObj>
              </mc:Choice>
              <mc:Fallback>
                <p:oleObj name="Equation" r:id="rId3" imgW="142236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06525"/>
                        <a:ext cx="27940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1981200" y="2209800"/>
          <a:ext cx="35687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Equation" r:id="rId5" imgW="1815840" imgH="228600" progId="Equation.DSMT4">
                  <p:embed/>
                </p:oleObj>
              </mc:Choice>
              <mc:Fallback>
                <p:oleObj name="Equation" r:id="rId5" imgW="181584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09800"/>
                        <a:ext cx="3568700" cy="4492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4267200" y="1524000"/>
          <a:ext cx="28448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" name="Equation" r:id="rId7" imgW="1447560" imgH="228600" progId="Equation.DSMT4">
                  <p:embed/>
                </p:oleObj>
              </mc:Choice>
              <mc:Fallback>
                <p:oleObj name="Equation" r:id="rId7" imgW="144756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524000"/>
                        <a:ext cx="284480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304800" y="3276600"/>
          <a:ext cx="349250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0" name="Equation" r:id="rId9" imgW="1777680" imgH="203040" progId="Equation.DSMT4">
                  <p:embed/>
                </p:oleObj>
              </mc:Choice>
              <mc:Fallback>
                <p:oleObj name="Equation" r:id="rId9" imgW="177768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276600"/>
                        <a:ext cx="3492500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2057400" y="3962400"/>
          <a:ext cx="3668713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1" name="Equation" r:id="rId11" imgW="1866600" imgH="1269720" progId="Equation.DSMT4">
                  <p:embed/>
                </p:oleObj>
              </mc:Choice>
              <mc:Fallback>
                <p:oleObj name="Equation" r:id="rId11" imgW="1866600" imgH="1269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962400"/>
                        <a:ext cx="3668713" cy="24955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4724400" y="3048000"/>
          <a:ext cx="316865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2" name="Equation" r:id="rId13" imgW="1612800" imgH="393480" progId="Equation.DSMT4">
                  <p:embed/>
                </p:oleObj>
              </mc:Choice>
              <mc:Fallback>
                <p:oleObj name="Equation" r:id="rId13" imgW="161280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048000"/>
                        <a:ext cx="3168650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-92075" y="1447800"/>
            <a:ext cx="554038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16501"/>
                </a:solidFill>
              </a:rPr>
              <a:t>1)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0" y="2895600"/>
            <a:ext cx="554038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16501"/>
                </a:solidFill>
              </a:rPr>
              <a:t>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/>
              <a:t>Figure 9.48.</a:t>
            </a:r>
          </a:p>
        </p:txBody>
      </p:sp>
      <p:pic>
        <p:nvPicPr>
          <p:cNvPr id="29699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2338" y="1593850"/>
            <a:ext cx="4759325" cy="4930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9700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Area in the Plane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/>
              <a:t>Figure 9.49.</a:t>
            </a:r>
          </a:p>
        </p:txBody>
      </p:sp>
      <p:pic>
        <p:nvPicPr>
          <p:cNvPr id="30723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6213" y="1608138"/>
            <a:ext cx="6251575" cy="48625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0724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Area of region</a:t>
            </a:r>
          </a:p>
        </p:txBody>
      </p:sp>
      <p:graphicFrame>
        <p:nvGraphicFramePr>
          <p:cNvPr id="52224" name="Object 0"/>
          <p:cNvGraphicFramePr>
            <a:graphicFrameLocks noChangeAspect="1"/>
          </p:cNvGraphicFramePr>
          <p:nvPr/>
        </p:nvGraphicFramePr>
        <p:xfrm>
          <a:off x="3581400" y="533400"/>
          <a:ext cx="3937000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6" name="Equation" r:id="rId4" imgW="2108160" imgH="609480" progId="Equation.DSMT4">
                  <p:embed/>
                </p:oleObj>
              </mc:Choice>
              <mc:Fallback>
                <p:oleObj name="Equation" r:id="rId4" imgW="2108160" imgH="609480" progId="Equation.DSMT4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33400"/>
                        <a:ext cx="3937000" cy="1138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/>
              <a:t>Figure 9.51.</a:t>
            </a:r>
          </a:p>
        </p:txBody>
      </p:sp>
      <p:pic>
        <p:nvPicPr>
          <p:cNvPr id="31747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3930650" cy="289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1748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28600" y="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Find Area of region inside smaller loop</a:t>
            </a:r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6172200" y="533400"/>
          <a:ext cx="1752600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tion" r:id="rId4" imgW="990360" imgH="698400" progId="Equation.DSMT4">
                  <p:embed/>
                </p:oleObj>
              </mc:Choice>
              <mc:Fallback>
                <p:oleObj name="Equation" r:id="rId4" imgW="990360" imgH="698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33400"/>
                        <a:ext cx="1752600" cy="123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4419600" y="1828800"/>
          <a:ext cx="4014788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Equation" r:id="rId6" imgW="2476440" imgH="927000" progId="Equation.DSMT4">
                  <p:embed/>
                </p:oleObj>
              </mc:Choice>
              <mc:Fallback>
                <p:oleObj name="Equation" r:id="rId6" imgW="2476440" imgH="927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828800"/>
                        <a:ext cx="4014788" cy="1501775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1524000" y="3048000"/>
          <a:ext cx="3657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Equation" r:id="rId8" imgW="2286000" imgH="761760" progId="Equation.DSMT4">
                  <p:embed/>
                </p:oleObj>
              </mc:Choice>
              <mc:Fallback>
                <p:oleObj name="Equation" r:id="rId8" imgW="2286000" imgH="7617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048000"/>
                        <a:ext cx="36576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152400" y="3962400"/>
          <a:ext cx="75565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name="Equation" r:id="rId10" imgW="4724280" imgH="761760" progId="Equation.DSMT4">
                  <p:embed/>
                </p:oleObj>
              </mc:Choice>
              <mc:Fallback>
                <p:oleObj name="Equation" r:id="rId10" imgW="4724280" imgH="7617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962400"/>
                        <a:ext cx="75565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533400" y="5334000"/>
          <a:ext cx="700722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Equation" r:id="rId12" imgW="4381200" imgH="596880" progId="Equation.DSMT4">
                  <p:embed/>
                </p:oleObj>
              </mc:Choice>
              <mc:Fallback>
                <p:oleObj name="Equation" r:id="rId12" imgW="4381200" imgH="5968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34000"/>
                        <a:ext cx="7007225" cy="9556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/>
              <a:t>Figure 9.52.</a:t>
            </a:r>
          </a:p>
        </p:txBody>
      </p:sp>
      <p:pic>
        <p:nvPicPr>
          <p:cNvPr id="32771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1668463"/>
            <a:ext cx="4895850" cy="474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2772" name="Rectangle 4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Area between curves</a:t>
            </a: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5181600" y="685800"/>
          <a:ext cx="2727325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Equation" r:id="rId4" imgW="1460160" imgH="609480" progId="Equation.DSMT4">
                  <p:embed/>
                </p:oleObj>
              </mc:Choice>
              <mc:Fallback>
                <p:oleObj name="Equation" r:id="rId4" imgW="1460160" imgH="609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685800"/>
                        <a:ext cx="2727325" cy="1138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/>
              <a:t>Figure 9.53.</a:t>
            </a:r>
          </a:p>
        </p:txBody>
      </p:sp>
      <p:pic>
        <p:nvPicPr>
          <p:cNvPr id="33795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191000" cy="396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4419600" y="457200"/>
          <a:ext cx="1600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4" imgW="850680" imgH="965160" progId="Equation.DSMT4">
                  <p:embed/>
                </p:oleObj>
              </mc:Choice>
              <mc:Fallback>
                <p:oleObj name="Equation" r:id="rId4" imgW="850680" imgH="9651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57200"/>
                        <a:ext cx="16002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304800" y="3962400"/>
          <a:ext cx="81534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6" imgW="5765760" imgH="761760" progId="Equation.DSMT4">
                  <p:embed/>
                </p:oleObj>
              </mc:Choice>
              <mc:Fallback>
                <p:oleObj name="Equation" r:id="rId6" imgW="5765760" imgH="761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962400"/>
                        <a:ext cx="8153400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838200" y="5257800"/>
          <a:ext cx="3465513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Equation" r:id="rId8" imgW="2450880" imgH="647640" progId="Equation.DSMT4">
                  <p:embed/>
                </p:oleObj>
              </mc:Choice>
              <mc:Fallback>
                <p:oleObj name="Equation" r:id="rId8" imgW="2450880" imgH="6476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257800"/>
                        <a:ext cx="3465513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2286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Length of a Curve in Polar Coordinates</a:t>
            </a:r>
          </a:p>
        </p:txBody>
      </p:sp>
      <p:graphicFrame>
        <p:nvGraphicFramePr>
          <p:cNvPr id="53248" name="Object 0"/>
          <p:cNvGraphicFramePr>
            <a:graphicFrameLocks noChangeAspect="1"/>
          </p:cNvGraphicFramePr>
          <p:nvPr/>
        </p:nvGraphicFramePr>
        <p:xfrm>
          <a:off x="304800" y="838200"/>
          <a:ext cx="4127500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6" name="Equation" r:id="rId3" imgW="2070000" imgH="609480" progId="Equation.DSMT4">
                  <p:embed/>
                </p:oleObj>
              </mc:Choice>
              <mc:Fallback>
                <p:oleObj name="Equation" r:id="rId3" imgW="2070000" imgH="609480" progId="Equation.DSMT4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838200"/>
                        <a:ext cx="4127500" cy="12160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228600" y="2819400"/>
          <a:ext cx="3692525" cy="17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7" name="Equation" r:id="rId5" imgW="2539800" imgH="1231560" progId="Equation.DSMT4">
                  <p:embed/>
                </p:oleObj>
              </mc:Choice>
              <mc:Fallback>
                <p:oleObj name="Equation" r:id="rId5" imgW="2539800" imgH="12315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19400"/>
                        <a:ext cx="3692525" cy="179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04800" y="2133600"/>
            <a:ext cx="7743825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316501"/>
                </a:solidFill>
              </a:rPr>
              <a:t>Find the length of the arc for </a:t>
            </a:r>
            <a:r>
              <a:rPr lang="en-US" i="1">
                <a:solidFill>
                  <a:srgbClr val="316501"/>
                </a:solidFill>
              </a:rPr>
              <a:t>r</a:t>
            </a:r>
            <a:r>
              <a:rPr lang="en-US">
                <a:solidFill>
                  <a:srgbClr val="316501"/>
                </a:solidFill>
              </a:rPr>
              <a:t> = 2 – 2cos</a:t>
            </a:r>
            <a:r>
              <a:rPr lang="en-US">
                <a:solidFill>
                  <a:srgbClr val="316501"/>
                </a:solidFill>
                <a:cs typeface="Times New Roman" pitchFamily="18" charset="0"/>
              </a:rPr>
              <a:t>θ</a:t>
            </a:r>
            <a:endParaRPr lang="en-US">
              <a:solidFill>
                <a:srgbClr val="316501"/>
              </a:solidFill>
            </a:endParaRPr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228600" y="4648200"/>
          <a:ext cx="3508375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8" name="Equation" r:id="rId7" imgW="2412720" imgH="596880" progId="Equation.DSMT4">
                  <p:embed/>
                </p:oleObj>
              </mc:Choice>
              <mc:Fallback>
                <p:oleObj name="Equation" r:id="rId7" imgW="2412720" imgH="596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648200"/>
                        <a:ext cx="3508375" cy="868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533400" y="5638800"/>
          <a:ext cx="28448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9" name="Equation" r:id="rId9" imgW="1955520" imgH="558720" progId="Equation.DSMT4">
                  <p:embed/>
                </p:oleObj>
              </mc:Choice>
              <mc:Fallback>
                <p:oleObj name="Equation" r:id="rId9" imgW="195552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638800"/>
                        <a:ext cx="2844800" cy="812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4648200" y="3810000"/>
            <a:ext cx="3900488" cy="1511300"/>
          </a:xfrm>
          <a:prstGeom prst="rect">
            <a:avLst/>
          </a:prstGeom>
          <a:solidFill>
            <a:srgbClr val="FFCCCC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100">
                <a:solidFill>
                  <a:schemeClr val="tx2"/>
                </a:solidFill>
              </a:rPr>
              <a:t>sin</a:t>
            </a:r>
            <a:r>
              <a:rPr lang="en-US" sz="3100" baseline="30000">
                <a:solidFill>
                  <a:schemeClr val="tx2"/>
                </a:solidFill>
              </a:rPr>
              <a:t>2</a:t>
            </a:r>
            <a:r>
              <a:rPr lang="en-US" sz="3100">
                <a:solidFill>
                  <a:schemeClr val="tx2"/>
                </a:solidFill>
                <a:cs typeface="Times New Roman" pitchFamily="18" charset="0"/>
              </a:rPr>
              <a:t>A =(1-cos2A)/2</a:t>
            </a:r>
          </a:p>
          <a:p>
            <a:r>
              <a:rPr lang="en-US" sz="3100">
                <a:solidFill>
                  <a:schemeClr val="tx2"/>
                </a:solidFill>
                <a:cs typeface="Times New Roman" pitchFamily="18" charset="0"/>
              </a:rPr>
              <a:t>2 </a:t>
            </a:r>
            <a:r>
              <a:rPr lang="en-US" sz="3100">
                <a:solidFill>
                  <a:schemeClr val="tx2"/>
                </a:solidFill>
              </a:rPr>
              <a:t>sin</a:t>
            </a:r>
            <a:r>
              <a:rPr lang="en-US" sz="3100" baseline="30000">
                <a:solidFill>
                  <a:schemeClr val="tx2"/>
                </a:solidFill>
              </a:rPr>
              <a:t>2</a:t>
            </a:r>
            <a:r>
              <a:rPr lang="en-US" sz="3100">
                <a:solidFill>
                  <a:schemeClr val="tx2"/>
                </a:solidFill>
                <a:cs typeface="Times New Roman" pitchFamily="18" charset="0"/>
              </a:rPr>
              <a:t>A =1-cos2A</a:t>
            </a:r>
          </a:p>
          <a:p>
            <a:r>
              <a:rPr lang="en-US" sz="3100">
                <a:solidFill>
                  <a:schemeClr val="tx2"/>
                </a:solidFill>
                <a:cs typeface="Times New Roman" pitchFamily="18" charset="0"/>
              </a:rPr>
              <a:t>2 </a:t>
            </a:r>
            <a:r>
              <a:rPr lang="en-US" sz="3100">
                <a:solidFill>
                  <a:schemeClr val="tx2"/>
                </a:solidFill>
              </a:rPr>
              <a:t>sin</a:t>
            </a:r>
            <a:r>
              <a:rPr lang="en-US" sz="3100" baseline="30000">
                <a:solidFill>
                  <a:schemeClr val="tx2"/>
                </a:solidFill>
              </a:rPr>
              <a:t>2</a:t>
            </a:r>
            <a:r>
              <a:rPr lang="en-US" sz="3100">
                <a:solidFill>
                  <a:schemeClr val="tx2"/>
                </a:solidFill>
              </a:rPr>
              <a:t> (1/2θ)</a:t>
            </a:r>
            <a:r>
              <a:rPr lang="en-US" sz="3100">
                <a:solidFill>
                  <a:schemeClr val="tx2"/>
                </a:solidFill>
                <a:cs typeface="Times New Roman" pitchFamily="18" charset="0"/>
              </a:rPr>
              <a:t> =1-cosθ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autoUpdateAnimBg="0"/>
      <p:bldP spid="4199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11.2 Slope and Concavity</a:t>
            </a:r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762000" y="838200"/>
          <a:ext cx="1738313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1" name="Equation" r:id="rId3" imgW="799920" imgH="761760" progId="Equation.DSMT4">
                  <p:embed/>
                </p:oleObj>
              </mc:Choice>
              <mc:Fallback>
                <p:oleObj name="Equation" r:id="rId3" imgW="799920" imgH="7617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1738313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5638800" y="762000"/>
          <a:ext cx="2039938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2" name="Equation" r:id="rId5" imgW="965160" imgH="799920" progId="Equation.DSMT4">
                  <p:embed/>
                </p:oleObj>
              </mc:Choice>
              <mc:Fallback>
                <p:oleObj name="Equation" r:id="rId5" imgW="965160" imgH="7999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762000"/>
                        <a:ext cx="2039938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063" name="Group 7"/>
          <p:cNvGrpSpPr>
            <a:grpSpLocks/>
          </p:cNvGrpSpPr>
          <p:nvPr/>
        </p:nvGrpSpPr>
        <p:grpSpPr bwMode="auto">
          <a:xfrm>
            <a:off x="0" y="2514600"/>
            <a:ext cx="7772400" cy="1190625"/>
            <a:chOff x="0" y="1776"/>
            <a:chExt cx="4896" cy="750"/>
          </a:xfrm>
        </p:grpSpPr>
        <p:sp>
          <p:nvSpPr>
            <p:cNvPr id="45061" name="Text Box 5"/>
            <p:cNvSpPr txBox="1">
              <a:spLocks noChangeArrowheads="1"/>
            </p:cNvSpPr>
            <p:nvPr/>
          </p:nvSpPr>
          <p:spPr bwMode="auto">
            <a:xfrm>
              <a:off x="0" y="1872"/>
              <a:ext cx="4684" cy="6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100">
                  <a:solidFill>
                    <a:schemeClr val="tx2"/>
                  </a:solidFill>
                </a:rPr>
                <a:t>For the curve given by</a:t>
              </a:r>
            </a:p>
            <a:p>
              <a:r>
                <a:rPr lang="en-US" sz="3100">
                  <a:solidFill>
                    <a:schemeClr val="tx2"/>
                  </a:solidFill>
                </a:rPr>
                <a:t>Find the slope and concavity at the point (2,3)</a:t>
              </a:r>
            </a:p>
          </p:txBody>
        </p:sp>
        <p:graphicFrame>
          <p:nvGraphicFramePr>
            <p:cNvPr id="45062" name="Object 6"/>
            <p:cNvGraphicFramePr>
              <a:graphicFrameLocks noChangeAspect="1"/>
            </p:cNvGraphicFramePr>
            <p:nvPr/>
          </p:nvGraphicFramePr>
          <p:xfrm>
            <a:off x="2400" y="1776"/>
            <a:ext cx="2496" cy="5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73" name="Equation" r:id="rId7" imgW="1688760" imgH="393480" progId="Equation.DSMT4">
                    <p:embed/>
                  </p:oleObj>
                </mc:Choice>
                <mc:Fallback>
                  <p:oleObj name="Equation" r:id="rId7" imgW="1688760" imgH="39348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1776"/>
                          <a:ext cx="2496" cy="5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609600" y="3810000"/>
          <a:ext cx="2290763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4" name="Equation" r:id="rId9" imgW="1054080" imgH="787320" progId="Equation.DSMT4">
                  <p:embed/>
                </p:oleObj>
              </mc:Choice>
              <mc:Fallback>
                <p:oleObj name="Equation" r:id="rId9" imgW="1054080" imgH="78732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0"/>
                        <a:ext cx="2290763" cy="170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4935538" y="3873500"/>
          <a:ext cx="2227262" cy="171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5" name="Equation" r:id="rId11" imgW="1054080" imgH="812520" progId="Equation.DSMT4">
                  <p:embed/>
                </p:oleObj>
              </mc:Choice>
              <mc:Fallback>
                <p:oleObj name="Equation" r:id="rId11" imgW="1054080" imgH="8125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538" y="3873500"/>
                        <a:ext cx="2227262" cy="171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381000" y="5486400"/>
            <a:ext cx="8235950" cy="1038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100">
                <a:solidFill>
                  <a:schemeClr val="tx2"/>
                </a:solidFill>
              </a:rPr>
              <a:t>At (2, 3) t = 4 and the slope is 8. The second derivative is positive so graph is concave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Horizontal and Vertical tangents</a:t>
            </a:r>
          </a:p>
        </p:txBody>
      </p:sp>
      <p:graphicFrame>
        <p:nvGraphicFramePr>
          <p:cNvPr id="48131" name="Object 1027"/>
          <p:cNvGraphicFramePr>
            <a:graphicFrameLocks noChangeAspect="1"/>
          </p:cNvGraphicFramePr>
          <p:nvPr/>
        </p:nvGraphicFramePr>
        <p:xfrm>
          <a:off x="6172200" y="0"/>
          <a:ext cx="2667000" cy="136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Equation" r:id="rId3" imgW="799920" imgH="761760" progId="Equation.DSMT4">
                  <p:embed/>
                </p:oleObj>
              </mc:Choice>
              <mc:Fallback>
                <p:oleObj name="Equation" r:id="rId3" imgW="799920" imgH="761760" progId="Equation.DSMT4">
                  <p:embed/>
                  <p:pic>
                    <p:nvPicPr>
                      <p:cNvPr id="0" name="Picture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0"/>
                        <a:ext cx="2667000" cy="136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9" name="Text Box 1035"/>
          <p:cNvSpPr txBox="1">
            <a:spLocks noChangeArrowheads="1"/>
          </p:cNvSpPr>
          <p:nvPr/>
        </p:nvSpPr>
        <p:spPr bwMode="auto">
          <a:xfrm>
            <a:off x="0" y="1371600"/>
            <a:ext cx="9448800" cy="565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100">
                <a:solidFill>
                  <a:schemeClr val="tx2"/>
                </a:solidFill>
              </a:rPr>
              <a:t>A horizontal tangent occurs when d</a:t>
            </a:r>
            <a:r>
              <a:rPr lang="en-US" sz="3100" i="1">
                <a:solidFill>
                  <a:schemeClr val="tx2"/>
                </a:solidFill>
              </a:rPr>
              <a:t>y</a:t>
            </a:r>
            <a:r>
              <a:rPr lang="en-US" sz="3100">
                <a:solidFill>
                  <a:schemeClr val="tx2"/>
                </a:solidFill>
              </a:rPr>
              <a:t>/d</a:t>
            </a:r>
            <a:r>
              <a:rPr lang="en-US" sz="3100" i="1">
                <a:solidFill>
                  <a:schemeClr val="tx2"/>
                </a:solidFill>
              </a:rPr>
              <a:t>t</a:t>
            </a:r>
            <a:r>
              <a:rPr lang="en-US" sz="3100">
                <a:solidFill>
                  <a:schemeClr val="tx2"/>
                </a:solidFill>
              </a:rPr>
              <a:t> = 0 but d</a:t>
            </a:r>
            <a:r>
              <a:rPr lang="en-US" sz="3100" i="1">
                <a:solidFill>
                  <a:schemeClr val="tx2"/>
                </a:solidFill>
              </a:rPr>
              <a:t>x</a:t>
            </a:r>
            <a:r>
              <a:rPr lang="en-US" sz="3100">
                <a:solidFill>
                  <a:schemeClr val="tx2"/>
                </a:solidFill>
              </a:rPr>
              <a:t>/d</a:t>
            </a:r>
            <a:r>
              <a:rPr lang="en-US" sz="3100" i="1">
                <a:solidFill>
                  <a:schemeClr val="tx2"/>
                </a:solidFill>
              </a:rPr>
              <a:t>t</a:t>
            </a:r>
            <a:r>
              <a:rPr lang="en-US" sz="3100">
                <a:solidFill>
                  <a:schemeClr val="tx2"/>
                </a:solidFill>
              </a:rPr>
              <a:t> </a:t>
            </a:r>
            <a:r>
              <a:rPr lang="en-US" sz="3100">
                <a:solidFill>
                  <a:schemeClr val="tx2"/>
                </a:solidFill>
                <a:sym typeface="Euclid Symbol" pitchFamily="18" charset="2"/>
              </a:rPr>
              <a:t>0.</a:t>
            </a:r>
            <a:endParaRPr lang="en-US" sz="3100">
              <a:solidFill>
                <a:schemeClr val="tx2"/>
              </a:solidFill>
            </a:endParaRPr>
          </a:p>
        </p:txBody>
      </p:sp>
      <p:sp>
        <p:nvSpPr>
          <p:cNvPr id="48141" name="Text Box 1037"/>
          <p:cNvSpPr txBox="1">
            <a:spLocks noChangeArrowheads="1"/>
          </p:cNvSpPr>
          <p:nvPr/>
        </p:nvSpPr>
        <p:spPr bwMode="auto">
          <a:xfrm>
            <a:off x="0" y="1981200"/>
            <a:ext cx="9448800" cy="565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100">
                <a:solidFill>
                  <a:schemeClr val="tx2"/>
                </a:solidFill>
              </a:rPr>
              <a:t>A vertical tangent occurs when d</a:t>
            </a:r>
            <a:r>
              <a:rPr lang="en-US" sz="3100" i="1">
                <a:solidFill>
                  <a:schemeClr val="tx2"/>
                </a:solidFill>
              </a:rPr>
              <a:t>x</a:t>
            </a:r>
            <a:r>
              <a:rPr lang="en-US" sz="3100">
                <a:solidFill>
                  <a:schemeClr val="tx2"/>
                </a:solidFill>
              </a:rPr>
              <a:t>/d</a:t>
            </a:r>
            <a:r>
              <a:rPr lang="en-US" sz="3100" i="1">
                <a:solidFill>
                  <a:schemeClr val="tx2"/>
                </a:solidFill>
              </a:rPr>
              <a:t>t</a:t>
            </a:r>
            <a:r>
              <a:rPr lang="en-US" sz="3100">
                <a:solidFill>
                  <a:schemeClr val="tx2"/>
                </a:solidFill>
              </a:rPr>
              <a:t> = 0 but d</a:t>
            </a:r>
            <a:r>
              <a:rPr lang="en-US" sz="3100" i="1">
                <a:solidFill>
                  <a:schemeClr val="tx2"/>
                </a:solidFill>
              </a:rPr>
              <a:t>y</a:t>
            </a:r>
            <a:r>
              <a:rPr lang="en-US" sz="3100">
                <a:solidFill>
                  <a:schemeClr val="tx2"/>
                </a:solidFill>
              </a:rPr>
              <a:t>/d</a:t>
            </a:r>
            <a:r>
              <a:rPr lang="en-US" sz="3100" i="1">
                <a:solidFill>
                  <a:schemeClr val="tx2"/>
                </a:solidFill>
              </a:rPr>
              <a:t>t</a:t>
            </a:r>
            <a:r>
              <a:rPr lang="en-US" sz="3100">
                <a:solidFill>
                  <a:schemeClr val="tx2"/>
                </a:solidFill>
              </a:rPr>
              <a:t> </a:t>
            </a:r>
            <a:r>
              <a:rPr lang="en-US" sz="3100">
                <a:solidFill>
                  <a:schemeClr val="tx2"/>
                </a:solidFill>
                <a:sym typeface="Euclid Symbol" pitchFamily="18" charset="2"/>
              </a:rPr>
              <a:t>0.</a:t>
            </a:r>
            <a:endParaRPr lang="en-US" sz="3100">
              <a:solidFill>
                <a:schemeClr val="tx2"/>
              </a:solidFill>
            </a:endParaRPr>
          </a:p>
        </p:txBody>
      </p:sp>
      <p:graphicFrame>
        <p:nvGraphicFramePr>
          <p:cNvPr id="48142" name="Object 1038"/>
          <p:cNvGraphicFramePr>
            <a:graphicFrameLocks noChangeAspect="1"/>
          </p:cNvGraphicFramePr>
          <p:nvPr/>
        </p:nvGraphicFramePr>
        <p:xfrm>
          <a:off x="609600" y="2514600"/>
          <a:ext cx="69119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0" name="Equation" r:id="rId5" imgW="2514600" imgH="228600" progId="Equation.DSMT4">
                  <p:embed/>
                </p:oleObj>
              </mc:Choice>
              <mc:Fallback>
                <p:oleObj name="Equation" r:id="rId5" imgW="2514600" imgH="228600" progId="Equation.DSMT4">
                  <p:embed/>
                  <p:pic>
                    <p:nvPicPr>
                      <p:cNvPr id="0" name="Picture 10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14600"/>
                        <a:ext cx="6911975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3" name="Object 1039"/>
          <p:cNvGraphicFramePr>
            <a:graphicFrameLocks noChangeAspect="1"/>
          </p:cNvGraphicFramePr>
          <p:nvPr/>
        </p:nvGraphicFramePr>
        <p:xfrm>
          <a:off x="1295400" y="3200400"/>
          <a:ext cx="60071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1" name="Equation" r:id="rId7" imgW="2349360" imgH="393480" progId="Equation.DSMT4">
                  <p:embed/>
                </p:oleObj>
              </mc:Choice>
              <mc:Fallback>
                <p:oleObj name="Equation" r:id="rId7" imgW="2349360" imgH="393480" progId="Equation.DSMT4">
                  <p:embed/>
                  <p:pic>
                    <p:nvPicPr>
                      <p:cNvPr id="0" name="Picture 10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00400"/>
                        <a:ext cx="6007100" cy="1004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4" name="Object 1040"/>
          <p:cNvGraphicFramePr>
            <a:graphicFrameLocks noChangeAspect="1"/>
          </p:cNvGraphicFramePr>
          <p:nvPr/>
        </p:nvGraphicFramePr>
        <p:xfrm>
          <a:off x="457200" y="4191000"/>
          <a:ext cx="3498850" cy="174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52" name="Equation" r:id="rId9" imgW="1625400" imgH="812520" progId="Equation.DSMT4">
                  <p:embed/>
                </p:oleObj>
              </mc:Choice>
              <mc:Fallback>
                <p:oleObj name="Equation" r:id="rId9" imgW="1625400" imgH="812520" progId="Equation.DSMT4">
                  <p:embed/>
                  <p:pic>
                    <p:nvPicPr>
                      <p:cNvPr id="0" name="Picture 10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191000"/>
                        <a:ext cx="3498850" cy="174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5" name="Text Box 1041"/>
          <p:cNvSpPr txBox="1">
            <a:spLocks noChangeArrowheads="1"/>
          </p:cNvSpPr>
          <p:nvPr/>
        </p:nvSpPr>
        <p:spPr bwMode="auto">
          <a:xfrm>
            <a:off x="4022725" y="4249738"/>
            <a:ext cx="3206750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Vertical tangents</a:t>
            </a:r>
          </a:p>
        </p:txBody>
      </p:sp>
      <p:sp>
        <p:nvSpPr>
          <p:cNvPr id="48146" name="Text Box 1042"/>
          <p:cNvSpPr txBox="1">
            <a:spLocks noChangeArrowheads="1"/>
          </p:cNvSpPr>
          <p:nvPr/>
        </p:nvSpPr>
        <p:spPr bwMode="auto">
          <a:xfrm>
            <a:off x="3886200" y="5181600"/>
            <a:ext cx="3503613" cy="625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Horizontal tangent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9" grpId="0" autoUpdateAnimBg="0"/>
      <p:bldP spid="48141" grpId="0" autoUpdateAnimBg="0"/>
      <p:bldP spid="48145" grpId="0" autoUpdateAnimBg="0"/>
      <p:bldP spid="4814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Arc Length</a:t>
            </a:r>
          </a:p>
        </p:txBody>
      </p:sp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3962400" y="0"/>
          <a:ext cx="4738688" cy="160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1" name="Equation" r:id="rId3" imgW="1726920" imgH="583920" progId="Equation.DSMT4">
                  <p:embed/>
                </p:oleObj>
              </mc:Choice>
              <mc:Fallback>
                <p:oleObj name="Equation" r:id="rId3" imgW="1726920" imgH="5839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0"/>
                        <a:ext cx="4738688" cy="160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004427"/>
              </p:ext>
            </p:extLst>
          </p:nvPr>
        </p:nvGraphicFramePr>
        <p:xfrm>
          <a:off x="896938" y="1905000"/>
          <a:ext cx="63531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2" name="Equation" r:id="rId5" imgW="2311200" imgH="228600" progId="Equation.DSMT4">
                  <p:embed/>
                </p:oleObj>
              </mc:Choice>
              <mc:Fallback>
                <p:oleObj name="Equation" r:id="rId5" imgW="23112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8" y="1905000"/>
                        <a:ext cx="6353175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219200" y="3124200"/>
          <a:ext cx="5553075" cy="226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3" name="Equation" r:id="rId7" imgW="2171520" imgH="888840" progId="Equation.DSMT4">
                  <p:embed/>
                </p:oleObj>
              </mc:Choice>
              <mc:Fallback>
                <p:oleObj name="Equation" r:id="rId7" imgW="2171520" imgH="8888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124200"/>
                        <a:ext cx="5553075" cy="226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050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Arc Length</a:t>
            </a:r>
          </a:p>
        </p:txBody>
      </p:sp>
      <p:graphicFrame>
        <p:nvGraphicFramePr>
          <p:cNvPr id="47107" name="Object 2051"/>
          <p:cNvGraphicFramePr>
            <a:graphicFrameLocks noChangeAspect="1"/>
          </p:cNvGraphicFramePr>
          <p:nvPr/>
        </p:nvGraphicFramePr>
        <p:xfrm>
          <a:off x="3962400" y="0"/>
          <a:ext cx="4738688" cy="160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Equation" r:id="rId3" imgW="1726920" imgH="583920" progId="Equation.DSMT4">
                  <p:embed/>
                </p:oleObj>
              </mc:Choice>
              <mc:Fallback>
                <p:oleObj name="Equation" r:id="rId3" imgW="1726920" imgH="583920" progId="Equation.DSMT4">
                  <p:embed/>
                  <p:pic>
                    <p:nvPicPr>
                      <p:cNvPr id="0" name="Picture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0"/>
                        <a:ext cx="4738688" cy="160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0" name="Object 2054"/>
          <p:cNvGraphicFramePr>
            <a:graphicFrameLocks noChangeAspect="1"/>
          </p:cNvGraphicFramePr>
          <p:nvPr/>
        </p:nvGraphicFramePr>
        <p:xfrm>
          <a:off x="609600" y="1981200"/>
          <a:ext cx="4773613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6" name="Equation" r:id="rId5" imgW="1739880" imgH="469800" progId="Equation.DSMT4">
                  <p:embed/>
                </p:oleObj>
              </mc:Choice>
              <mc:Fallback>
                <p:oleObj name="Equation" r:id="rId5" imgW="1739880" imgH="469800" progId="Equation.DSMT4">
                  <p:embed/>
                  <p:pic>
                    <p:nvPicPr>
                      <p:cNvPr id="0" name="Picture 20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981200"/>
                        <a:ext cx="4773613" cy="128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1" name="Object 2055"/>
          <p:cNvGraphicFramePr>
            <a:graphicFrameLocks noChangeAspect="1"/>
          </p:cNvGraphicFramePr>
          <p:nvPr/>
        </p:nvGraphicFramePr>
        <p:xfrm>
          <a:off x="609600" y="3505200"/>
          <a:ext cx="7700963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7" name="Equation" r:id="rId7" imgW="2806560" imgH="990360" progId="Equation.DSMT4">
                  <p:embed/>
                </p:oleObj>
              </mc:Choice>
              <mc:Fallback>
                <p:oleObj name="Equation" r:id="rId7" imgW="2806560" imgH="990360" progId="Equation.DSMT4">
                  <p:embed/>
                  <p:pic>
                    <p:nvPicPr>
                      <p:cNvPr id="0" name="Picture 20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505200"/>
                        <a:ext cx="7700963" cy="271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2438400" y="1676400"/>
          <a:ext cx="4129088" cy="357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Mathcad" r:id="rId3" imgW="2924280" imgH="2533680" progId="Mathcad">
                  <p:embed/>
                </p:oleObj>
              </mc:Choice>
              <mc:Fallback>
                <p:oleObj name="Mathcad" r:id="rId3" imgW="2924280" imgH="2533680" progId="Mathcad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76400"/>
                        <a:ext cx="4129088" cy="357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1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rgbClr val="316501"/>
                </a:solidFill>
              </a:rPr>
              <a:t>Polar Coordinate Plane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2225" y="33338"/>
            <a:ext cx="9109075" cy="55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/>
              <a:t>Figure 9.37.</a:t>
            </a:r>
          </a:p>
        </p:txBody>
      </p:sp>
      <p:pic>
        <p:nvPicPr>
          <p:cNvPr id="22531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8" y="1651000"/>
            <a:ext cx="8316912" cy="466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4953000" y="3352800"/>
            <a:ext cx="990600" cy="852488"/>
            <a:chOff x="3120" y="2112"/>
            <a:chExt cx="624" cy="537"/>
          </a:xfrm>
        </p:grpSpPr>
        <p:sp>
          <p:nvSpPr>
            <p:cNvPr id="22532" name="Text Box 4"/>
            <p:cNvSpPr txBox="1">
              <a:spLocks noChangeArrowheads="1"/>
            </p:cNvSpPr>
            <p:nvPr/>
          </p:nvSpPr>
          <p:spPr bwMode="auto">
            <a:xfrm>
              <a:off x="3158" y="2293"/>
              <a:ext cx="586" cy="3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3100">
                  <a:solidFill>
                    <a:schemeClr val="tx2"/>
                  </a:solidFill>
                </a:rPr>
                <a:t>Pole</a:t>
              </a:r>
            </a:p>
          </p:txBody>
        </p:sp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 flipH="1" flipV="1">
              <a:off x="3120" y="2112"/>
              <a:ext cx="192" cy="288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537" name="Group 9"/>
          <p:cNvGrpSpPr>
            <a:grpSpLocks/>
          </p:cNvGrpSpPr>
          <p:nvPr/>
        </p:nvGrpSpPr>
        <p:grpSpPr bwMode="auto">
          <a:xfrm>
            <a:off x="6842125" y="3352800"/>
            <a:ext cx="1546225" cy="889000"/>
            <a:chOff x="4310" y="2112"/>
            <a:chExt cx="974" cy="560"/>
          </a:xfrm>
        </p:grpSpPr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4310" y="2355"/>
              <a:ext cx="974" cy="3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700">
                  <a:solidFill>
                    <a:schemeClr val="tx2"/>
                  </a:solidFill>
                </a:rPr>
                <a:t>Polar axis</a:t>
              </a:r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 flipH="1" flipV="1">
              <a:off x="4416" y="2112"/>
              <a:ext cx="192" cy="288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8" name="Rectangle 10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Polar Coordinates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Polar/Rectangular Equivalences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762000" y="2971800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746125" y="3640138"/>
            <a:ext cx="2470150" cy="163195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tx2"/>
                </a:solidFill>
              </a:rPr>
              <a:t>x</a:t>
            </a:r>
            <a:r>
              <a:rPr lang="en-US" baseline="30000">
                <a:solidFill>
                  <a:schemeClr val="tx2"/>
                </a:solidFill>
              </a:rPr>
              <a:t>2</a:t>
            </a:r>
            <a:r>
              <a:rPr lang="en-US">
                <a:solidFill>
                  <a:schemeClr val="tx2"/>
                </a:solidFill>
              </a:rPr>
              <a:t> + </a:t>
            </a:r>
            <a:r>
              <a:rPr lang="en-US" i="1">
                <a:solidFill>
                  <a:schemeClr val="tx2"/>
                </a:solidFill>
              </a:rPr>
              <a:t>y</a:t>
            </a:r>
            <a:r>
              <a:rPr lang="en-US" baseline="30000">
                <a:solidFill>
                  <a:schemeClr val="tx2"/>
                </a:solidFill>
              </a:rPr>
              <a:t>2</a:t>
            </a:r>
            <a:r>
              <a:rPr lang="en-US">
                <a:solidFill>
                  <a:schemeClr val="tx2"/>
                </a:solidFill>
              </a:rPr>
              <a:t> = r</a:t>
            </a:r>
            <a:r>
              <a:rPr lang="en-US" baseline="30000">
                <a:solidFill>
                  <a:schemeClr val="tx2"/>
                </a:solidFill>
              </a:rPr>
              <a:t>2</a:t>
            </a:r>
          </a:p>
          <a:p>
            <a:endParaRPr lang="en-US" baseline="30000">
              <a:solidFill>
                <a:schemeClr val="tx2"/>
              </a:solidFill>
            </a:endParaRPr>
          </a:p>
          <a:p>
            <a:r>
              <a:rPr lang="en-US" sz="4300">
                <a:solidFill>
                  <a:schemeClr val="tx2"/>
                </a:solidFill>
              </a:rPr>
              <a:t>tan </a:t>
            </a:r>
            <a:r>
              <a:rPr lang="en-US" sz="4300">
                <a:solidFill>
                  <a:schemeClr val="tx2"/>
                </a:solidFill>
                <a:cs typeface="Times New Roman" pitchFamily="18" charset="0"/>
              </a:rPr>
              <a:t>θ = </a:t>
            </a:r>
            <a:r>
              <a:rPr lang="en-US" sz="4300" i="1">
                <a:solidFill>
                  <a:schemeClr val="tx2"/>
                </a:solidFill>
                <a:cs typeface="Times New Roman" pitchFamily="18" charset="0"/>
              </a:rPr>
              <a:t>y/x</a:t>
            </a:r>
            <a:endParaRPr lang="en-US" sz="3900" i="1">
              <a:solidFill>
                <a:schemeClr val="tx2"/>
              </a:solidFill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724400" y="3657600"/>
            <a:ext cx="2590800" cy="140335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300" i="1">
                <a:solidFill>
                  <a:schemeClr val="tx2"/>
                </a:solidFill>
                <a:cs typeface="Times New Roman" pitchFamily="18" charset="0"/>
              </a:rPr>
              <a:t>x</a:t>
            </a:r>
            <a:r>
              <a:rPr lang="en-US" sz="4300">
                <a:solidFill>
                  <a:schemeClr val="tx2"/>
                </a:solidFill>
                <a:cs typeface="Times New Roman" pitchFamily="18" charset="0"/>
              </a:rPr>
              <a:t> = r cos θ </a:t>
            </a:r>
          </a:p>
          <a:p>
            <a:r>
              <a:rPr lang="en-US" sz="4300" i="1">
                <a:solidFill>
                  <a:schemeClr val="tx2"/>
                </a:solidFill>
                <a:cs typeface="Times New Roman" pitchFamily="18" charset="0"/>
              </a:rPr>
              <a:t>y</a:t>
            </a:r>
            <a:r>
              <a:rPr lang="en-US" sz="4300">
                <a:solidFill>
                  <a:schemeClr val="tx2"/>
                </a:solidFill>
                <a:cs typeface="Times New Roman" pitchFamily="18" charset="0"/>
              </a:rPr>
              <a:t> = r sin θ</a:t>
            </a:r>
          </a:p>
        </p:txBody>
      </p:sp>
      <p:grpSp>
        <p:nvGrpSpPr>
          <p:cNvPr id="35848" name="Group 8"/>
          <p:cNvGrpSpPr>
            <a:grpSpLocks/>
          </p:cNvGrpSpPr>
          <p:nvPr/>
        </p:nvGrpSpPr>
        <p:grpSpPr bwMode="auto">
          <a:xfrm>
            <a:off x="1295400" y="1524000"/>
            <a:ext cx="990600" cy="1511300"/>
            <a:chOff x="816" y="960"/>
            <a:chExt cx="624" cy="952"/>
          </a:xfrm>
        </p:grpSpPr>
        <p:sp>
          <p:nvSpPr>
            <p:cNvPr id="35843" name="AutoShape 3"/>
            <p:cNvSpPr>
              <a:spLocks noChangeArrowheads="1"/>
            </p:cNvSpPr>
            <p:nvPr/>
          </p:nvSpPr>
          <p:spPr bwMode="auto">
            <a:xfrm flipH="1">
              <a:off x="816" y="960"/>
              <a:ext cx="624" cy="912"/>
            </a:xfrm>
            <a:prstGeom prst="rtTriangl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902" y="1556"/>
              <a:ext cx="318" cy="3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100">
                  <a:solidFill>
                    <a:schemeClr val="tx2"/>
                  </a:solidFill>
                  <a:cs typeface="Times New Roman" pitchFamily="18" charset="0"/>
                </a:rPr>
                <a:t>θ)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279F"/>
      </a:dk2>
      <a:lt2>
        <a:srgbClr val="919191"/>
      </a:lt2>
      <a:accent1>
        <a:srgbClr val="C0FEF9"/>
      </a:accent1>
      <a:accent2>
        <a:srgbClr val="00AE00"/>
      </a:accent2>
      <a:accent3>
        <a:srgbClr val="FFFFFF"/>
      </a:accent3>
      <a:accent4>
        <a:srgbClr val="000000"/>
      </a:accent4>
      <a:accent5>
        <a:srgbClr val="DCFEFB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 Disk:Desktop Folder:Documents:Microsoft Office:Microsoft PowerPoint 4:</Template>
  <TotalTime>402</TotalTime>
  <Pages>26</Pages>
  <Words>434</Words>
  <Application>Microsoft Office PowerPoint</Application>
  <PresentationFormat>On-screen Show (4:3)</PresentationFormat>
  <Paragraphs>93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Euclid Symbol</vt:lpstr>
      <vt:lpstr>Times New Roman</vt:lpstr>
      <vt:lpstr>Default Design</vt:lpstr>
      <vt:lpstr>Equation</vt:lpstr>
      <vt:lpstr>Mathcad</vt:lpstr>
      <vt:lpstr>Parametric Equations</vt:lpstr>
      <vt:lpstr>Eliminating the Parameter</vt:lpstr>
      <vt:lpstr>11.2 Slope and Concavity</vt:lpstr>
      <vt:lpstr>Horizontal and Vertical tangents</vt:lpstr>
      <vt:lpstr>Arc Length</vt:lpstr>
      <vt:lpstr>Arc Length</vt:lpstr>
      <vt:lpstr>Polar Coordinate Plane</vt:lpstr>
      <vt:lpstr>Polar Coordinates</vt:lpstr>
      <vt:lpstr>Polar/Rectangular Equivalences</vt:lpstr>
      <vt:lpstr>Symmetries</vt:lpstr>
      <vt:lpstr>PowerPoint Presentation</vt:lpstr>
      <vt:lpstr>PowerPoint Presentation</vt:lpstr>
      <vt:lpstr>Finding points of intersection</vt:lpstr>
      <vt:lpstr>Slope of a polar curve</vt:lpstr>
      <vt:lpstr>Finding slopes and horizontal and vertical tangent lines</vt:lpstr>
      <vt:lpstr>PowerPoint Presentation</vt:lpstr>
      <vt:lpstr>Find Horizontal Tangents</vt:lpstr>
      <vt:lpstr>Find Vertical Tangents</vt:lpstr>
      <vt:lpstr>Finding Tangent Lines at the pole</vt:lpstr>
      <vt:lpstr>Area in the Plane</vt:lpstr>
      <vt:lpstr>Area of region</vt:lpstr>
      <vt:lpstr>Find Area of region inside smaller loop</vt:lpstr>
      <vt:lpstr>Area between curves</vt:lpstr>
      <vt:lpstr>PowerPoint Presentation</vt:lpstr>
      <vt:lpstr>Length of a Curve in Polar Coordinates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chap_09.ppt</dc:title>
  <dc:subject>Finney Slides</dc:subject>
  <dc:creator>jude</dc:creator>
  <cp:keywords/>
  <dc:description/>
  <cp:lastModifiedBy>Kothe, Cesar</cp:lastModifiedBy>
  <cp:revision>26</cp:revision>
  <cp:lastPrinted>2000-05-15T16:58:31Z</cp:lastPrinted>
  <dcterms:created xsi:type="dcterms:W3CDTF">2000-05-12T07:14:44Z</dcterms:created>
  <dcterms:modified xsi:type="dcterms:W3CDTF">2018-02-20T11:44:25Z</dcterms:modified>
</cp:coreProperties>
</file>