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5" r:id="rId2"/>
    <p:sldId id="506" r:id="rId3"/>
    <p:sldId id="508" r:id="rId4"/>
    <p:sldId id="509" r:id="rId5"/>
    <p:sldId id="511" r:id="rId6"/>
    <p:sldId id="510" r:id="rId7"/>
    <p:sldId id="512" r:id="rId8"/>
    <p:sldId id="514" r:id="rId9"/>
    <p:sldId id="515" r:id="rId10"/>
    <p:sldId id="516" r:id="rId11"/>
    <p:sldId id="517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FF99"/>
    <a:srgbClr val="009900"/>
    <a:srgbClr val="FF0000"/>
    <a:srgbClr val="9966FF"/>
    <a:srgbClr val="6600FF"/>
    <a:srgbClr val="6600CC"/>
    <a:srgbClr val="66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28" autoAdjust="0"/>
  </p:normalViewPr>
  <p:slideViewPr>
    <p:cSldViewPr snapToGrid="0">
      <p:cViewPr varScale="1">
        <p:scale>
          <a:sx n="86" d="100"/>
          <a:sy n="86" d="100"/>
        </p:scale>
        <p:origin x="15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7FEF-FD42-40BE-A835-0AF686FC9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B03E6-51E8-470D-9B66-2BA5F290F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C1A66-183F-484A-B420-80716DBF9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C2871-91A0-4D2F-B1C2-9A0B33D18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A609E-A98F-4C1D-B370-52EA67599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D1907-E93F-41A6-8931-485741CC6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0CC1C-61C4-48E5-9A86-514FD9FA5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BD859-346B-4F99-A847-05406C3F9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0B6B3-DD38-427E-9038-058C5BCAA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69C53-8520-47AC-AFD1-E4253B96F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6837-CD0F-4689-8013-9791B434C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6E0F1EE-8A78-4515-A759-63AB19D65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3" descr="dash_incredib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7438" y="182563"/>
            <a:ext cx="2413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2079625" y="228600"/>
            <a:ext cx="35687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/>
              <a:t>Factors that Govern</a:t>
            </a:r>
          </a:p>
          <a:p>
            <a:r>
              <a:rPr lang="en-US" b="1"/>
              <a:t>Rates of Reactions</a:t>
            </a:r>
          </a:p>
        </p:txBody>
      </p:sp>
      <p:sp>
        <p:nvSpPr>
          <p:cNvPr id="269318" name="Rectangle 6"/>
          <p:cNvSpPr>
            <a:spLocks noChangeArrowheads="1"/>
          </p:cNvSpPr>
          <p:nvPr/>
        </p:nvSpPr>
        <p:spPr bwMode="auto">
          <a:xfrm>
            <a:off x="522288" y="1239838"/>
            <a:ext cx="20050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Generally...</a:t>
            </a:r>
          </a:p>
        </p:txBody>
      </p:sp>
      <p:sp>
        <p:nvSpPr>
          <p:cNvPr id="269319" name="Rectangle 7"/>
          <p:cNvSpPr>
            <a:spLocks noChangeArrowheads="1"/>
          </p:cNvSpPr>
          <p:nvPr/>
        </p:nvSpPr>
        <p:spPr bwMode="auto">
          <a:xfrm>
            <a:off x="723900" y="1816100"/>
            <a:ext cx="618172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(1) ...as the concentration of reactants</a:t>
            </a:r>
          </a:p>
          <a:p>
            <a:pPr algn="l"/>
            <a:r>
              <a:rPr lang="en-US"/>
              <a:t>	increases, rate ___ </a:t>
            </a:r>
          </a:p>
        </p:txBody>
      </p:sp>
      <p:sp>
        <p:nvSpPr>
          <p:cNvPr id="269320" name="Rectangle 8"/>
          <p:cNvSpPr>
            <a:spLocks noChangeArrowheads="1"/>
          </p:cNvSpPr>
          <p:nvPr/>
        </p:nvSpPr>
        <p:spPr bwMode="auto">
          <a:xfrm>
            <a:off x="715963" y="2667000"/>
            <a:ext cx="66389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(2) ...as temperature increases, rate ___ </a:t>
            </a:r>
          </a:p>
        </p:txBody>
      </p:sp>
      <p:sp>
        <p:nvSpPr>
          <p:cNvPr id="269322" name="Rectangle 10"/>
          <p:cNvSpPr>
            <a:spLocks noChangeArrowheads="1"/>
          </p:cNvSpPr>
          <p:nvPr/>
        </p:nvSpPr>
        <p:spPr bwMode="auto">
          <a:xfrm>
            <a:off x="725488" y="3178175"/>
            <a:ext cx="48529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(3) ...with a </a:t>
            </a:r>
            <a:r>
              <a:rPr lang="en-US" u="sng"/>
              <a:t>catalyst</a:t>
            </a:r>
            <a:r>
              <a:rPr lang="en-US"/>
              <a:t>, rate ___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094038" y="3725863"/>
            <a:ext cx="5341937" cy="1736725"/>
            <a:chOff x="1949" y="2497"/>
            <a:chExt cx="3365" cy="1094"/>
          </a:xfrm>
        </p:grpSpPr>
        <p:sp>
          <p:nvSpPr>
            <p:cNvPr id="8214" name="Rectangle 4"/>
            <p:cNvSpPr>
              <a:spLocks noChangeArrowheads="1"/>
            </p:cNvSpPr>
            <p:nvPr/>
          </p:nvSpPr>
          <p:spPr bwMode="auto">
            <a:xfrm>
              <a:off x="2790" y="2726"/>
              <a:ext cx="2524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lowers activation energy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</a:rPr>
                <a:t>and is NOT consumed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</a:rPr>
                <a:t>(e.g., enzymes)</a:t>
              </a:r>
            </a:p>
          </p:txBody>
        </p:sp>
        <p:grpSp>
          <p:nvGrpSpPr>
            <p:cNvPr id="8215" name="Group 15"/>
            <p:cNvGrpSpPr>
              <a:grpSpLocks/>
            </p:cNvGrpSpPr>
            <p:nvPr/>
          </p:nvGrpSpPr>
          <p:grpSpPr bwMode="auto">
            <a:xfrm>
              <a:off x="1949" y="2497"/>
              <a:ext cx="836" cy="409"/>
              <a:chOff x="1949" y="2497"/>
              <a:chExt cx="836" cy="409"/>
            </a:xfrm>
          </p:grpSpPr>
          <p:sp>
            <p:nvSpPr>
              <p:cNvPr id="8216" name="Line 12"/>
              <p:cNvSpPr>
                <a:spLocks noChangeShapeType="1"/>
              </p:cNvSpPr>
              <p:nvPr/>
            </p:nvSpPr>
            <p:spPr bwMode="auto">
              <a:xfrm flipV="1">
                <a:off x="1957" y="2497"/>
                <a:ext cx="40" cy="409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Line 13"/>
              <p:cNvSpPr>
                <a:spLocks noChangeShapeType="1"/>
              </p:cNvSpPr>
              <p:nvPr/>
            </p:nvSpPr>
            <p:spPr bwMode="auto">
              <a:xfrm>
                <a:off x="1949" y="2906"/>
                <a:ext cx="83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9326" name="Rectangle 14"/>
          <p:cNvSpPr>
            <a:spLocks noChangeArrowheads="1"/>
          </p:cNvSpPr>
          <p:nvPr/>
        </p:nvSpPr>
        <p:spPr bwMode="auto">
          <a:xfrm>
            <a:off x="720725" y="5373688"/>
            <a:ext cx="80835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(4) ...as reactant surface area increases, rate ___ </a:t>
            </a:r>
          </a:p>
        </p:txBody>
      </p:sp>
      <p:sp>
        <p:nvSpPr>
          <p:cNvPr id="269329" name="Line 17"/>
          <p:cNvSpPr>
            <a:spLocks noChangeShapeType="1"/>
          </p:cNvSpPr>
          <p:nvPr/>
        </p:nvSpPr>
        <p:spPr bwMode="auto">
          <a:xfrm flipV="1">
            <a:off x="4454525" y="2255838"/>
            <a:ext cx="0" cy="376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30" name="Line 18"/>
          <p:cNvSpPr>
            <a:spLocks noChangeShapeType="1"/>
          </p:cNvSpPr>
          <p:nvPr/>
        </p:nvSpPr>
        <p:spPr bwMode="auto">
          <a:xfrm flipV="1">
            <a:off x="6850063" y="2676525"/>
            <a:ext cx="0" cy="376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31" name="Line 19"/>
          <p:cNvSpPr>
            <a:spLocks noChangeShapeType="1"/>
          </p:cNvSpPr>
          <p:nvPr/>
        </p:nvSpPr>
        <p:spPr bwMode="auto">
          <a:xfrm flipV="1">
            <a:off x="5080000" y="3187700"/>
            <a:ext cx="0" cy="376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32" name="Line 20"/>
          <p:cNvSpPr>
            <a:spLocks noChangeShapeType="1"/>
          </p:cNvSpPr>
          <p:nvPr/>
        </p:nvSpPr>
        <p:spPr bwMode="auto">
          <a:xfrm flipV="1">
            <a:off x="8286750" y="5376863"/>
            <a:ext cx="0" cy="376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1343025" y="5995988"/>
            <a:ext cx="683418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Also, as mixing increases, rate increases. 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19100" y="3867150"/>
            <a:ext cx="2938463" cy="1327150"/>
            <a:chOff x="6702862" y="1558104"/>
            <a:chExt cx="5347880" cy="2414587"/>
          </a:xfrm>
        </p:grpSpPr>
        <p:grpSp>
          <p:nvGrpSpPr>
            <p:cNvPr id="8208" name="Group 27"/>
            <p:cNvGrpSpPr>
              <a:grpSpLocks/>
            </p:cNvGrpSpPr>
            <p:nvPr/>
          </p:nvGrpSpPr>
          <p:grpSpPr bwMode="auto">
            <a:xfrm>
              <a:off x="6702862" y="1558104"/>
              <a:ext cx="2687638" cy="2414587"/>
              <a:chOff x="1211" y="1546"/>
              <a:chExt cx="1693" cy="1521"/>
            </a:xfrm>
          </p:grpSpPr>
          <p:sp>
            <p:nvSpPr>
              <p:cNvPr id="8212" name="Freeform 13"/>
              <p:cNvSpPr>
                <a:spLocks/>
              </p:cNvSpPr>
              <p:nvPr/>
            </p:nvSpPr>
            <p:spPr bwMode="auto">
              <a:xfrm>
                <a:off x="1211" y="2354"/>
                <a:ext cx="429" cy="0"/>
              </a:xfrm>
              <a:custGeom>
                <a:avLst/>
                <a:gdLst>
                  <a:gd name="T0" fmla="*/ 0 w 775"/>
                  <a:gd name="T1" fmla="*/ 0 h 1"/>
                  <a:gd name="T2" fmla="*/ 4 w 775"/>
                  <a:gd name="T3" fmla="*/ 0 h 1"/>
                  <a:gd name="T4" fmla="*/ 0 60000 65536"/>
                  <a:gd name="T5" fmla="*/ 0 60000 65536"/>
                  <a:gd name="T6" fmla="*/ 0 w 775"/>
                  <a:gd name="T7" fmla="*/ 0 h 1"/>
                  <a:gd name="T8" fmla="*/ 775 w 77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75" h="1">
                    <a:moveTo>
                      <a:pt x="0" y="0"/>
                    </a:moveTo>
                    <a:lnTo>
                      <a:pt x="775" y="0"/>
                    </a:lnTo>
                  </a:path>
                </a:pathLst>
              </a:custGeom>
              <a:noFill/>
              <a:ln w="349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Freeform 14"/>
              <p:cNvSpPr>
                <a:spLocks/>
              </p:cNvSpPr>
              <p:nvPr/>
            </p:nvSpPr>
            <p:spPr bwMode="auto">
              <a:xfrm>
                <a:off x="1609" y="1546"/>
                <a:ext cx="1295" cy="1521"/>
              </a:xfrm>
              <a:custGeom>
                <a:avLst/>
                <a:gdLst>
                  <a:gd name="T0" fmla="*/ 0 w 2340"/>
                  <a:gd name="T1" fmla="*/ 7 h 2751"/>
                  <a:gd name="T2" fmla="*/ 1 w 2340"/>
                  <a:gd name="T3" fmla="*/ 6 h 2751"/>
                  <a:gd name="T4" fmla="*/ 2 w 2340"/>
                  <a:gd name="T5" fmla="*/ 2 h 2751"/>
                  <a:gd name="T6" fmla="*/ 2 w 2340"/>
                  <a:gd name="T7" fmla="*/ 1 h 2751"/>
                  <a:gd name="T8" fmla="*/ 4 w 2340"/>
                  <a:gd name="T9" fmla="*/ 2 h 2751"/>
                  <a:gd name="T10" fmla="*/ 5 w 2340"/>
                  <a:gd name="T11" fmla="*/ 11 h 2751"/>
                  <a:gd name="T12" fmla="*/ 12 w 2340"/>
                  <a:gd name="T13" fmla="*/ 13 h 27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40"/>
                  <a:gd name="T22" fmla="*/ 0 h 2751"/>
                  <a:gd name="T23" fmla="*/ 2340 w 2340"/>
                  <a:gd name="T24" fmla="*/ 2751 h 27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40" h="2751">
                    <a:moveTo>
                      <a:pt x="0" y="1461"/>
                    </a:moveTo>
                    <a:cubicBezTo>
                      <a:pt x="60" y="1461"/>
                      <a:pt x="120" y="1461"/>
                      <a:pt x="180" y="1281"/>
                    </a:cubicBezTo>
                    <a:cubicBezTo>
                      <a:pt x="240" y="1101"/>
                      <a:pt x="305" y="582"/>
                      <a:pt x="360" y="381"/>
                    </a:cubicBezTo>
                    <a:cubicBezTo>
                      <a:pt x="415" y="180"/>
                      <a:pt x="450" y="76"/>
                      <a:pt x="510" y="76"/>
                    </a:cubicBezTo>
                    <a:cubicBezTo>
                      <a:pt x="570" y="76"/>
                      <a:pt x="625" y="0"/>
                      <a:pt x="720" y="381"/>
                    </a:cubicBezTo>
                    <a:cubicBezTo>
                      <a:pt x="815" y="762"/>
                      <a:pt x="810" y="1971"/>
                      <a:pt x="1080" y="2361"/>
                    </a:cubicBezTo>
                    <a:cubicBezTo>
                      <a:pt x="1350" y="2751"/>
                      <a:pt x="1845" y="2736"/>
                      <a:pt x="2340" y="2721"/>
                    </a:cubicBezTo>
                  </a:path>
                </a:pathLst>
              </a:cu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9" name="Group 28"/>
            <p:cNvGrpSpPr>
              <a:grpSpLocks/>
            </p:cNvGrpSpPr>
            <p:nvPr/>
          </p:nvGrpSpPr>
          <p:grpSpPr bwMode="auto">
            <a:xfrm>
              <a:off x="9363104" y="1903248"/>
              <a:ext cx="2687638" cy="1979613"/>
              <a:chOff x="3135" y="1823"/>
              <a:chExt cx="1693" cy="1247"/>
            </a:xfrm>
          </p:grpSpPr>
          <p:sp>
            <p:nvSpPr>
              <p:cNvPr id="8210" name="Freeform 15"/>
              <p:cNvSpPr>
                <a:spLocks/>
              </p:cNvSpPr>
              <p:nvPr/>
            </p:nvSpPr>
            <p:spPr bwMode="auto">
              <a:xfrm>
                <a:off x="3135" y="2365"/>
                <a:ext cx="429" cy="0"/>
              </a:xfrm>
              <a:custGeom>
                <a:avLst/>
                <a:gdLst>
                  <a:gd name="T0" fmla="*/ 0 w 775"/>
                  <a:gd name="T1" fmla="*/ 0 h 1"/>
                  <a:gd name="T2" fmla="*/ 4 w 775"/>
                  <a:gd name="T3" fmla="*/ 0 h 1"/>
                  <a:gd name="T4" fmla="*/ 0 60000 65536"/>
                  <a:gd name="T5" fmla="*/ 0 60000 65536"/>
                  <a:gd name="T6" fmla="*/ 0 w 775"/>
                  <a:gd name="T7" fmla="*/ 0 h 1"/>
                  <a:gd name="T8" fmla="*/ 775 w 77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75" h="1">
                    <a:moveTo>
                      <a:pt x="0" y="0"/>
                    </a:moveTo>
                    <a:lnTo>
                      <a:pt x="775" y="0"/>
                    </a:lnTo>
                  </a:path>
                </a:pathLst>
              </a:custGeom>
              <a:noFill/>
              <a:ln w="349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16"/>
              <p:cNvSpPr>
                <a:spLocks/>
              </p:cNvSpPr>
              <p:nvPr/>
            </p:nvSpPr>
            <p:spPr bwMode="auto">
              <a:xfrm>
                <a:off x="3533" y="1823"/>
                <a:ext cx="1295" cy="1247"/>
              </a:xfrm>
              <a:custGeom>
                <a:avLst/>
                <a:gdLst>
                  <a:gd name="T0" fmla="*/ 0 w 2340"/>
                  <a:gd name="T1" fmla="*/ 4 h 2255"/>
                  <a:gd name="T2" fmla="*/ 1 w 2340"/>
                  <a:gd name="T3" fmla="*/ 4 h 2255"/>
                  <a:gd name="T4" fmla="*/ 1 w 2340"/>
                  <a:gd name="T5" fmla="*/ 1 h 2255"/>
                  <a:gd name="T6" fmla="*/ 2 w 2340"/>
                  <a:gd name="T7" fmla="*/ 1 h 2255"/>
                  <a:gd name="T8" fmla="*/ 4 w 2340"/>
                  <a:gd name="T9" fmla="*/ 2 h 2255"/>
                  <a:gd name="T10" fmla="*/ 5 w 2340"/>
                  <a:gd name="T11" fmla="*/ 9 h 2255"/>
                  <a:gd name="T12" fmla="*/ 12 w 2340"/>
                  <a:gd name="T13" fmla="*/ 11 h 22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40"/>
                  <a:gd name="T22" fmla="*/ 0 h 2255"/>
                  <a:gd name="T23" fmla="*/ 2340 w 2340"/>
                  <a:gd name="T24" fmla="*/ 2255 h 225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40" h="2255">
                    <a:moveTo>
                      <a:pt x="0" y="980"/>
                    </a:moveTo>
                    <a:cubicBezTo>
                      <a:pt x="60" y="980"/>
                      <a:pt x="135" y="925"/>
                      <a:pt x="180" y="800"/>
                    </a:cubicBezTo>
                    <a:cubicBezTo>
                      <a:pt x="225" y="675"/>
                      <a:pt x="213" y="359"/>
                      <a:pt x="270" y="229"/>
                    </a:cubicBezTo>
                    <a:cubicBezTo>
                      <a:pt x="327" y="99"/>
                      <a:pt x="438" y="0"/>
                      <a:pt x="520" y="19"/>
                    </a:cubicBezTo>
                    <a:cubicBezTo>
                      <a:pt x="602" y="38"/>
                      <a:pt x="667" y="34"/>
                      <a:pt x="760" y="344"/>
                    </a:cubicBezTo>
                    <a:cubicBezTo>
                      <a:pt x="853" y="654"/>
                      <a:pt x="817" y="1564"/>
                      <a:pt x="1080" y="1880"/>
                    </a:cubicBezTo>
                    <a:cubicBezTo>
                      <a:pt x="1343" y="2196"/>
                      <a:pt x="1845" y="2255"/>
                      <a:pt x="2340" y="2240"/>
                    </a:cubicBezTo>
                  </a:path>
                </a:pathLst>
              </a:cu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69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9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69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69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69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69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69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8" grpId="0"/>
      <p:bldP spid="269319" grpId="0"/>
      <p:bldP spid="269320" grpId="0"/>
      <p:bldP spid="269322" grpId="0"/>
      <p:bldP spid="269326" grpId="0"/>
      <p:bldP spid="269329" grpId="0" animBg="1"/>
      <p:bldP spid="269330" grpId="0" animBg="1"/>
      <p:bldP spid="269331" grpId="0" animBg="1"/>
      <p:bldP spid="269332" grpId="0" animBg="1"/>
      <p:bldP spid="2693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5307013" y="2036763"/>
            <a:ext cx="2309812" cy="12382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1228725" y="2009775"/>
            <a:ext cx="2813050" cy="12731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1344613" y="2122488"/>
            <a:ext cx="2598737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0605" name="Rectangle 29"/>
          <p:cNvSpPr>
            <a:spLocks noChangeArrowheads="1"/>
          </p:cNvSpPr>
          <p:nvPr/>
        </p:nvSpPr>
        <p:spPr bwMode="auto">
          <a:xfrm>
            <a:off x="5426075" y="2138363"/>
            <a:ext cx="2076450" cy="10239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550863" y="258763"/>
            <a:ext cx="7856537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i="1"/>
              <a:t>Second-Order Reactions</a:t>
            </a:r>
            <a:r>
              <a:rPr lang="en-US"/>
              <a:t>   (that are 2</a:t>
            </a:r>
            <a:r>
              <a:rPr lang="en-US" baseline="30000"/>
              <a:t>nd</a:t>
            </a:r>
            <a:r>
              <a:rPr lang="en-US"/>
              <a:t> order in</a:t>
            </a:r>
          </a:p>
          <a:p>
            <a:pPr algn="l"/>
            <a:r>
              <a:rPr lang="en-US"/>
              <a:t>				          just one reactant) 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464175" y="2143125"/>
            <a:ext cx="1943100" cy="947738"/>
            <a:chOff x="3541" y="1122"/>
            <a:chExt cx="1224" cy="597"/>
          </a:xfrm>
        </p:grpSpPr>
        <p:sp>
          <p:nvSpPr>
            <p:cNvPr id="16414" name="Rectangle 23"/>
            <p:cNvSpPr>
              <a:spLocks noChangeArrowheads="1"/>
            </p:cNvSpPr>
            <p:nvPr/>
          </p:nvSpPr>
          <p:spPr bwMode="auto">
            <a:xfrm>
              <a:off x="3541" y="1252"/>
              <a:ext cx="7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k t</a:t>
              </a:r>
              <a:r>
                <a:rPr lang="en-US" baseline="-25000">
                  <a:solidFill>
                    <a:schemeClr val="tx1"/>
                  </a:solidFill>
                </a:rPr>
                <a:t>1/2</a:t>
              </a:r>
              <a:r>
                <a:rPr lang="en-US">
                  <a:solidFill>
                    <a:schemeClr val="tx1"/>
                  </a:solidFill>
                </a:rPr>
                <a:t> =</a:t>
              </a:r>
            </a:p>
          </p:txBody>
        </p:sp>
        <p:sp>
          <p:nvSpPr>
            <p:cNvPr id="16415" name="Rectangle 24"/>
            <p:cNvSpPr>
              <a:spLocks noChangeArrowheads="1"/>
            </p:cNvSpPr>
            <p:nvPr/>
          </p:nvSpPr>
          <p:spPr bwMode="auto">
            <a:xfrm>
              <a:off x="4397" y="1122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416" name="Rectangle 25"/>
            <p:cNvSpPr>
              <a:spLocks noChangeArrowheads="1"/>
            </p:cNvSpPr>
            <p:nvPr/>
          </p:nvSpPr>
          <p:spPr bwMode="auto">
            <a:xfrm>
              <a:off x="4291" y="1392"/>
              <a:ext cx="47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[A]</a:t>
              </a:r>
              <a:r>
                <a:rPr lang="en-US" baseline="-2500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6417" name="Line 26"/>
            <p:cNvSpPr>
              <a:spLocks noChangeShapeType="1"/>
            </p:cNvSpPr>
            <p:nvPr/>
          </p:nvSpPr>
          <p:spPr bwMode="auto">
            <a:xfrm>
              <a:off x="4285" y="1423"/>
              <a:ext cx="4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0604" name="Rectangle 28"/>
          <p:cNvSpPr>
            <a:spLocks noChangeArrowheads="1"/>
          </p:cNvSpPr>
          <p:nvPr/>
        </p:nvSpPr>
        <p:spPr bwMode="auto">
          <a:xfrm>
            <a:off x="4241800" y="2347913"/>
            <a:ext cx="779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534988" y="4543425"/>
            <a:ext cx="7734300" cy="947738"/>
            <a:chOff x="337" y="2425"/>
            <a:chExt cx="4872" cy="597"/>
          </a:xfrm>
        </p:grpSpPr>
        <p:sp>
          <p:nvSpPr>
            <p:cNvPr id="16409" name="Rectangle 31"/>
            <p:cNvSpPr>
              <a:spLocks noChangeArrowheads="1"/>
            </p:cNvSpPr>
            <p:nvPr/>
          </p:nvSpPr>
          <p:spPr bwMode="auto">
            <a:xfrm>
              <a:off x="337" y="2560"/>
              <a:ext cx="4872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Plotting        v. t gives a straight line </a:t>
              </a:r>
              <a:r>
                <a:rPr lang="en-US" baseline="30000"/>
                <a:t>w</a:t>
              </a:r>
              <a:r>
                <a:rPr lang="en-US"/>
                <a:t>/slope…</a:t>
              </a:r>
              <a:r>
                <a:rPr lang="en-US">
                  <a:solidFill>
                    <a:schemeClr val="tx1"/>
                  </a:solidFill>
                </a:rPr>
                <a:t> k.</a:t>
              </a:r>
            </a:p>
          </p:txBody>
        </p:sp>
        <p:grpSp>
          <p:nvGrpSpPr>
            <p:cNvPr id="16410" name="Group 42"/>
            <p:cNvGrpSpPr>
              <a:grpSpLocks/>
            </p:cNvGrpSpPr>
            <p:nvPr/>
          </p:nvGrpSpPr>
          <p:grpSpPr bwMode="auto">
            <a:xfrm>
              <a:off x="1204" y="2425"/>
              <a:ext cx="431" cy="597"/>
              <a:chOff x="836" y="1870"/>
              <a:chExt cx="431" cy="597"/>
            </a:xfrm>
          </p:grpSpPr>
          <p:sp>
            <p:nvSpPr>
              <p:cNvPr id="16411" name="Rectangle 35"/>
              <p:cNvSpPr>
                <a:spLocks noChangeArrowheads="1"/>
              </p:cNvSpPr>
              <p:nvPr/>
            </p:nvSpPr>
            <p:spPr bwMode="auto">
              <a:xfrm>
                <a:off x="917" y="1870"/>
                <a:ext cx="2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/>
                  <a:t>1</a:t>
                </a:r>
              </a:p>
            </p:txBody>
          </p:sp>
          <p:sp>
            <p:nvSpPr>
              <p:cNvPr id="16412" name="Rectangle 36"/>
              <p:cNvSpPr>
                <a:spLocks noChangeArrowheads="1"/>
              </p:cNvSpPr>
              <p:nvPr/>
            </p:nvSpPr>
            <p:spPr bwMode="auto">
              <a:xfrm>
                <a:off x="836" y="2140"/>
                <a:ext cx="43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/>
                  <a:t>[A]</a:t>
                </a:r>
                <a:r>
                  <a:rPr lang="en-US" baseline="-25000"/>
                  <a:t>t</a:t>
                </a:r>
              </a:p>
            </p:txBody>
          </p:sp>
          <p:sp>
            <p:nvSpPr>
              <p:cNvPr id="16413" name="Line 37"/>
              <p:cNvSpPr>
                <a:spLocks noChangeShapeType="1"/>
              </p:cNvSpPr>
              <p:nvPr/>
            </p:nvSpPr>
            <p:spPr bwMode="auto">
              <a:xfrm>
                <a:off x="886" y="2171"/>
                <a:ext cx="29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80619" name="Rectangle 43"/>
          <p:cNvSpPr>
            <a:spLocks noChangeArrowheads="1"/>
          </p:cNvSpPr>
          <p:nvPr/>
        </p:nvSpPr>
        <p:spPr bwMode="auto">
          <a:xfrm>
            <a:off x="746125" y="5518150"/>
            <a:ext cx="740251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** Above equations do NOT apply to 2</a:t>
            </a:r>
            <a:r>
              <a:rPr lang="en-US" baseline="30000"/>
              <a:t>nd</a:t>
            </a:r>
            <a:r>
              <a:rPr lang="en-US"/>
              <a:t> order</a:t>
            </a:r>
          </a:p>
          <a:p>
            <a:pPr algn="l"/>
            <a:r>
              <a:rPr lang="en-US"/>
              <a:t>   reactions that are 1</a:t>
            </a:r>
            <a:r>
              <a:rPr lang="en-US" baseline="30000"/>
              <a:t>st</a:t>
            </a:r>
            <a:r>
              <a:rPr lang="en-US"/>
              <a:t> order in two reactants.</a:t>
            </a:r>
          </a:p>
        </p:txBody>
      </p:sp>
      <p:sp>
        <p:nvSpPr>
          <p:cNvPr id="16395" name="Rectangle 45"/>
          <p:cNvSpPr>
            <a:spLocks noChangeArrowheads="1"/>
          </p:cNvSpPr>
          <p:nvPr/>
        </p:nvSpPr>
        <p:spPr bwMode="auto">
          <a:xfrm>
            <a:off x="1430338" y="1212850"/>
            <a:ext cx="6680200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e.g.,  </a:t>
            </a:r>
            <a:r>
              <a:rPr lang="en-US">
                <a:solidFill>
                  <a:schemeClr val="tx1"/>
                </a:solidFill>
              </a:rPr>
              <a:t> rate = k [A]</a:t>
            </a:r>
            <a:r>
              <a:rPr lang="en-US" baseline="30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 (NOT rate = k [A] [B])</a:t>
            </a:r>
            <a:r>
              <a:rPr lang="en-US"/>
              <a:t> </a:t>
            </a:r>
          </a:p>
        </p:txBody>
      </p:sp>
      <p:sp>
        <p:nvSpPr>
          <p:cNvPr id="280606" name="Rectangle 30"/>
          <p:cNvSpPr>
            <a:spLocks noChangeArrowheads="1"/>
          </p:cNvSpPr>
          <p:nvPr/>
        </p:nvSpPr>
        <p:spPr bwMode="auto">
          <a:xfrm>
            <a:off x="4348163" y="3360738"/>
            <a:ext cx="4643437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(t</a:t>
            </a:r>
            <a:r>
              <a:rPr lang="en-US" baseline="-25000">
                <a:solidFill>
                  <a:schemeClr val="tx1"/>
                </a:solidFill>
              </a:rPr>
              <a:t>1/2</a:t>
            </a:r>
            <a:r>
              <a:rPr lang="en-US">
                <a:solidFill>
                  <a:schemeClr val="tx1"/>
                </a:solidFill>
              </a:rPr>
              <a:t> DOES depend on</a:t>
            </a:r>
          </a:p>
          <a:p>
            <a:r>
              <a:rPr lang="en-US">
                <a:solidFill>
                  <a:schemeClr val="tx1"/>
                </a:solidFill>
              </a:rPr>
              <a:t>init. [  ] of reactant A…</a:t>
            </a:r>
          </a:p>
          <a:p>
            <a:r>
              <a:rPr lang="en-US">
                <a:solidFill>
                  <a:schemeClr val="tx1"/>
                </a:solidFill>
              </a:rPr>
              <a:t>AND t</a:t>
            </a:r>
            <a:r>
              <a:rPr lang="en-US" baseline="-25000">
                <a:solidFill>
                  <a:schemeClr val="tx1"/>
                </a:solidFill>
              </a:rPr>
              <a:t>1/2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u="sng">
                <a:solidFill>
                  <a:schemeClr val="tx1"/>
                </a:solidFill>
              </a:rPr>
              <a:t>changes </a:t>
            </a:r>
            <a:r>
              <a:rPr lang="en-US" u="sng" baseline="30000">
                <a:solidFill>
                  <a:schemeClr val="tx1"/>
                </a:solidFill>
              </a:rPr>
              <a:t>w</a:t>
            </a:r>
            <a:r>
              <a:rPr lang="en-US" u="sng">
                <a:solidFill>
                  <a:schemeClr val="tx1"/>
                </a:solidFill>
              </a:rPr>
              <a:t>/time</a:t>
            </a:r>
            <a:r>
              <a:rPr lang="en-US">
                <a:solidFill>
                  <a:schemeClr val="tx1"/>
                </a:solidFill>
              </a:rPr>
              <a:t>. (!))</a:t>
            </a:r>
          </a:p>
        </p:txBody>
      </p:sp>
      <p:sp>
        <p:nvSpPr>
          <p:cNvPr id="280608" name="Rectangle 32"/>
          <p:cNvSpPr>
            <a:spLocks noChangeArrowheads="1"/>
          </p:cNvSpPr>
          <p:nvPr/>
        </p:nvSpPr>
        <p:spPr bwMode="auto">
          <a:xfrm>
            <a:off x="7835900" y="4754563"/>
            <a:ext cx="957263" cy="48736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350963" y="2117725"/>
            <a:ext cx="2589212" cy="960438"/>
            <a:chOff x="582" y="1122"/>
            <a:chExt cx="1631" cy="605"/>
          </a:xfrm>
        </p:grpSpPr>
        <p:sp>
          <p:nvSpPr>
            <p:cNvPr id="16400" name="Rectangle 7"/>
            <p:cNvSpPr>
              <a:spLocks noChangeArrowheads="1"/>
            </p:cNvSpPr>
            <p:nvPr/>
          </p:nvSpPr>
          <p:spPr bwMode="auto">
            <a:xfrm>
              <a:off x="582" y="1252"/>
              <a:ext cx="2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kt</a:t>
              </a:r>
            </a:p>
          </p:txBody>
        </p:sp>
        <p:sp>
          <p:nvSpPr>
            <p:cNvPr id="16401" name="Rectangle 10"/>
            <p:cNvSpPr>
              <a:spLocks noChangeArrowheads="1"/>
            </p:cNvSpPr>
            <p:nvPr/>
          </p:nvSpPr>
          <p:spPr bwMode="auto">
            <a:xfrm>
              <a:off x="1184" y="1122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402" name="Rectangle 11"/>
            <p:cNvSpPr>
              <a:spLocks noChangeArrowheads="1"/>
            </p:cNvSpPr>
            <p:nvPr/>
          </p:nvSpPr>
          <p:spPr bwMode="auto">
            <a:xfrm>
              <a:off x="1103" y="1392"/>
              <a:ext cx="43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[A]</a:t>
              </a:r>
              <a:r>
                <a:rPr lang="en-US" baseline="-2500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6403" name="Line 12"/>
            <p:cNvSpPr>
              <a:spLocks noChangeShapeType="1"/>
            </p:cNvSpPr>
            <p:nvPr/>
          </p:nvSpPr>
          <p:spPr bwMode="auto">
            <a:xfrm>
              <a:off x="1153" y="1423"/>
              <a:ext cx="2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04" name="Rectangle 13"/>
            <p:cNvSpPr>
              <a:spLocks noChangeArrowheads="1"/>
            </p:cNvSpPr>
            <p:nvPr/>
          </p:nvSpPr>
          <p:spPr bwMode="auto">
            <a:xfrm>
              <a:off x="877" y="1252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=</a:t>
              </a:r>
            </a:p>
          </p:txBody>
        </p:sp>
        <p:sp>
          <p:nvSpPr>
            <p:cNvPr id="16405" name="Rectangle 14"/>
            <p:cNvSpPr>
              <a:spLocks noChangeArrowheads="1"/>
            </p:cNvSpPr>
            <p:nvPr/>
          </p:nvSpPr>
          <p:spPr bwMode="auto">
            <a:xfrm>
              <a:off x="1820" y="1130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406" name="Rectangle 15"/>
            <p:cNvSpPr>
              <a:spLocks noChangeArrowheads="1"/>
            </p:cNvSpPr>
            <p:nvPr/>
          </p:nvSpPr>
          <p:spPr bwMode="auto">
            <a:xfrm>
              <a:off x="1739" y="1400"/>
              <a:ext cx="47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[A]</a:t>
              </a:r>
              <a:r>
                <a:rPr lang="en-US" baseline="-2500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6407" name="Line 16"/>
            <p:cNvSpPr>
              <a:spLocks noChangeShapeType="1"/>
            </p:cNvSpPr>
            <p:nvPr/>
          </p:nvSpPr>
          <p:spPr bwMode="auto">
            <a:xfrm>
              <a:off x="1789" y="1431"/>
              <a:ext cx="2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08" name="Rectangle 48"/>
            <p:cNvSpPr>
              <a:spLocks noChangeArrowheads="1"/>
            </p:cNvSpPr>
            <p:nvPr/>
          </p:nvSpPr>
          <p:spPr bwMode="auto">
            <a:xfrm>
              <a:off x="1493" y="12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427288" y="1198563"/>
            <a:ext cx="5691187" cy="630237"/>
          </a:xfrm>
          <a:prstGeom prst="rect">
            <a:avLst/>
          </a:prstGeom>
          <a:solidFill>
            <a:schemeClr val="bg1"/>
          </a:solidFill>
          <a:ln w="3175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8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0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2806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  <p:bldP spid="280578" grpId="0" animBg="1"/>
      <p:bldP spid="280605" grpId="0" animBg="1"/>
      <p:bldP spid="280604" grpId="0"/>
      <p:bldP spid="280619" grpId="0"/>
      <p:bldP spid="280606" grpId="0"/>
      <p:bldP spid="280608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36" r="29056"/>
          <a:stretch/>
        </p:blipFill>
        <p:spPr bwMode="auto">
          <a:xfrm>
            <a:off x="97714" y="4383105"/>
            <a:ext cx="1004685" cy="2438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369981" y="866572"/>
            <a:ext cx="1943100" cy="947738"/>
            <a:chOff x="3541" y="1122"/>
            <a:chExt cx="1224" cy="597"/>
          </a:xfrm>
        </p:grpSpPr>
        <p:sp>
          <p:nvSpPr>
            <p:cNvPr id="16414" name="Rectangle 23"/>
            <p:cNvSpPr>
              <a:spLocks noChangeArrowheads="1"/>
            </p:cNvSpPr>
            <p:nvPr/>
          </p:nvSpPr>
          <p:spPr bwMode="auto">
            <a:xfrm>
              <a:off x="3541" y="1252"/>
              <a:ext cx="7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k t</a:t>
              </a:r>
              <a:r>
                <a:rPr lang="en-US" baseline="-25000">
                  <a:solidFill>
                    <a:schemeClr val="tx1"/>
                  </a:solidFill>
                </a:rPr>
                <a:t>1/2</a:t>
              </a:r>
              <a:r>
                <a:rPr lang="en-US">
                  <a:solidFill>
                    <a:schemeClr val="tx1"/>
                  </a:solidFill>
                </a:rPr>
                <a:t> =</a:t>
              </a:r>
            </a:p>
          </p:txBody>
        </p:sp>
        <p:sp>
          <p:nvSpPr>
            <p:cNvPr id="16415" name="Rectangle 24"/>
            <p:cNvSpPr>
              <a:spLocks noChangeArrowheads="1"/>
            </p:cNvSpPr>
            <p:nvPr/>
          </p:nvSpPr>
          <p:spPr bwMode="auto">
            <a:xfrm>
              <a:off x="4397" y="1122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416" name="Rectangle 25"/>
            <p:cNvSpPr>
              <a:spLocks noChangeArrowheads="1"/>
            </p:cNvSpPr>
            <p:nvPr/>
          </p:nvSpPr>
          <p:spPr bwMode="auto">
            <a:xfrm>
              <a:off x="4291" y="1392"/>
              <a:ext cx="47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[A]</a:t>
              </a:r>
              <a:r>
                <a:rPr lang="en-US" baseline="-2500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6417" name="Line 26"/>
            <p:cNvSpPr>
              <a:spLocks noChangeShapeType="1"/>
            </p:cNvSpPr>
            <p:nvPr/>
          </p:nvSpPr>
          <p:spPr bwMode="auto">
            <a:xfrm>
              <a:off x="4285" y="1423"/>
              <a:ext cx="4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5690204" y="1818630"/>
            <a:ext cx="2589212" cy="960438"/>
            <a:chOff x="582" y="1122"/>
            <a:chExt cx="1631" cy="605"/>
          </a:xfrm>
        </p:grpSpPr>
        <p:sp>
          <p:nvSpPr>
            <p:cNvPr id="16400" name="Rectangle 7"/>
            <p:cNvSpPr>
              <a:spLocks noChangeArrowheads="1"/>
            </p:cNvSpPr>
            <p:nvPr/>
          </p:nvSpPr>
          <p:spPr bwMode="auto">
            <a:xfrm>
              <a:off x="582" y="1252"/>
              <a:ext cx="2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kt</a:t>
              </a:r>
            </a:p>
          </p:txBody>
        </p:sp>
        <p:sp>
          <p:nvSpPr>
            <p:cNvPr id="16401" name="Rectangle 10"/>
            <p:cNvSpPr>
              <a:spLocks noChangeArrowheads="1"/>
            </p:cNvSpPr>
            <p:nvPr/>
          </p:nvSpPr>
          <p:spPr bwMode="auto">
            <a:xfrm>
              <a:off x="1184" y="1122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402" name="Rectangle 11"/>
            <p:cNvSpPr>
              <a:spLocks noChangeArrowheads="1"/>
            </p:cNvSpPr>
            <p:nvPr/>
          </p:nvSpPr>
          <p:spPr bwMode="auto">
            <a:xfrm>
              <a:off x="1103" y="1392"/>
              <a:ext cx="43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[A]</a:t>
              </a:r>
              <a:r>
                <a:rPr lang="en-US" baseline="-2500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6403" name="Line 12"/>
            <p:cNvSpPr>
              <a:spLocks noChangeShapeType="1"/>
            </p:cNvSpPr>
            <p:nvPr/>
          </p:nvSpPr>
          <p:spPr bwMode="auto">
            <a:xfrm>
              <a:off x="1153" y="1423"/>
              <a:ext cx="2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04" name="Rectangle 13"/>
            <p:cNvSpPr>
              <a:spLocks noChangeArrowheads="1"/>
            </p:cNvSpPr>
            <p:nvPr/>
          </p:nvSpPr>
          <p:spPr bwMode="auto">
            <a:xfrm>
              <a:off x="877" y="1252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=</a:t>
              </a:r>
            </a:p>
          </p:txBody>
        </p:sp>
        <p:sp>
          <p:nvSpPr>
            <p:cNvPr id="16405" name="Rectangle 14"/>
            <p:cNvSpPr>
              <a:spLocks noChangeArrowheads="1"/>
            </p:cNvSpPr>
            <p:nvPr/>
          </p:nvSpPr>
          <p:spPr bwMode="auto">
            <a:xfrm>
              <a:off x="1820" y="1130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406" name="Rectangle 15"/>
            <p:cNvSpPr>
              <a:spLocks noChangeArrowheads="1"/>
            </p:cNvSpPr>
            <p:nvPr/>
          </p:nvSpPr>
          <p:spPr bwMode="auto">
            <a:xfrm>
              <a:off x="1739" y="1400"/>
              <a:ext cx="47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[A]</a:t>
              </a:r>
              <a:r>
                <a:rPr lang="en-US" baseline="-2500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6407" name="Line 16"/>
            <p:cNvSpPr>
              <a:spLocks noChangeShapeType="1"/>
            </p:cNvSpPr>
            <p:nvPr/>
          </p:nvSpPr>
          <p:spPr bwMode="auto">
            <a:xfrm>
              <a:off x="1789" y="1431"/>
              <a:ext cx="2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08" name="Rectangle 48"/>
            <p:cNvSpPr>
              <a:spLocks noChangeArrowheads="1"/>
            </p:cNvSpPr>
            <p:nvPr/>
          </p:nvSpPr>
          <p:spPr bwMode="auto">
            <a:xfrm>
              <a:off x="1493" y="1244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–</a:t>
              </a:r>
            </a:p>
          </p:txBody>
        </p:sp>
      </p:grpSp>
      <p:sp>
        <p:nvSpPr>
          <p:cNvPr id="35" name="Rectangle 36"/>
          <p:cNvSpPr>
            <a:spLocks noChangeArrowheads="1"/>
          </p:cNvSpPr>
          <p:nvPr/>
        </p:nvSpPr>
        <p:spPr bwMode="auto">
          <a:xfrm>
            <a:off x="456017" y="1065118"/>
            <a:ext cx="3193503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k t</a:t>
            </a:r>
            <a:r>
              <a:rPr lang="en-US" baseline="-25000" dirty="0">
                <a:solidFill>
                  <a:schemeClr val="tx1"/>
                </a:solidFill>
              </a:rPr>
              <a:t>1/2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smtClean="0">
                <a:solidFill>
                  <a:schemeClr val="tx1"/>
                </a:solidFill>
              </a:rPr>
              <a:t>0.693 = </a:t>
            </a:r>
            <a:r>
              <a:rPr lang="en-US" dirty="0" err="1" smtClean="0">
                <a:solidFill>
                  <a:schemeClr val="tx1"/>
                </a:solidFill>
              </a:rPr>
              <a:t>ln</a:t>
            </a:r>
            <a:r>
              <a:rPr lang="en-US" dirty="0" smtClean="0">
                <a:solidFill>
                  <a:schemeClr val="tx1"/>
                </a:solidFill>
              </a:rPr>
              <a:t> 2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8" name="Group 34"/>
          <p:cNvGrpSpPr>
            <a:grpSpLocks/>
          </p:cNvGrpSpPr>
          <p:nvPr/>
        </p:nvGrpSpPr>
        <p:grpSpPr bwMode="auto">
          <a:xfrm>
            <a:off x="1254465" y="1759426"/>
            <a:ext cx="1774825" cy="1004887"/>
            <a:chOff x="3770" y="3137"/>
            <a:chExt cx="1118" cy="633"/>
          </a:xfrm>
        </p:grpSpPr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3770" y="3303"/>
              <a:ext cx="54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dirty="0" err="1">
                  <a:solidFill>
                    <a:schemeClr val="tx1"/>
                  </a:solidFill>
                </a:rPr>
                <a:t>kt</a:t>
              </a:r>
              <a:r>
                <a:rPr lang="en-US" dirty="0">
                  <a:solidFill>
                    <a:schemeClr val="tx1"/>
                  </a:solidFill>
                </a:rPr>
                <a:t> = </a:t>
              </a:r>
            </a:p>
          </p:txBody>
        </p:sp>
        <p:grpSp>
          <p:nvGrpSpPr>
            <p:cNvPr id="40" name="Group 36"/>
            <p:cNvGrpSpPr>
              <a:grpSpLocks/>
            </p:cNvGrpSpPr>
            <p:nvPr/>
          </p:nvGrpSpPr>
          <p:grpSpPr bwMode="auto">
            <a:xfrm>
              <a:off x="4193" y="3137"/>
              <a:ext cx="695" cy="633"/>
              <a:chOff x="4429" y="2589"/>
              <a:chExt cx="695" cy="633"/>
            </a:xfrm>
          </p:grpSpPr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4429" y="2755"/>
                <a:ext cx="29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ln</a:t>
                </a:r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4650" y="2589"/>
                <a:ext cx="47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dirty="0">
                    <a:solidFill>
                      <a:schemeClr val="tx1"/>
                    </a:solidFill>
                  </a:rPr>
                  <a:t>[A]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4650" y="2895"/>
                <a:ext cx="43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[A]</a:t>
                </a:r>
                <a:r>
                  <a:rPr lang="en-US" baseline="-25000">
                    <a:solidFill>
                      <a:schemeClr val="tx1"/>
                    </a:solidFill>
                  </a:rPr>
                  <a:t>t</a:t>
                </a:r>
              </a:p>
            </p:txBody>
          </p:sp>
          <p:sp>
            <p:nvSpPr>
              <p:cNvPr id="44" name="Line 40"/>
              <p:cNvSpPr>
                <a:spLocks noChangeShapeType="1"/>
              </p:cNvSpPr>
              <p:nvPr/>
            </p:nvSpPr>
            <p:spPr bwMode="auto">
              <a:xfrm>
                <a:off x="4700" y="2926"/>
                <a:ext cx="2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192310" y="2963933"/>
            <a:ext cx="3336284" cy="2095957"/>
            <a:chOff x="192310" y="2963933"/>
            <a:chExt cx="3336284" cy="2095957"/>
          </a:xfrm>
        </p:grpSpPr>
        <p:sp>
          <p:nvSpPr>
            <p:cNvPr id="47" name="Text Box 22"/>
            <p:cNvSpPr txBox="1">
              <a:spLocks noChangeArrowheads="1"/>
            </p:cNvSpPr>
            <p:nvPr/>
          </p:nvSpPr>
          <p:spPr bwMode="auto">
            <a:xfrm>
              <a:off x="2360182" y="4598225"/>
              <a:ext cx="2872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1" dirty="0" smtClean="0">
                  <a:solidFill>
                    <a:schemeClr val="tx1"/>
                  </a:solidFill>
                </a:rPr>
                <a:t>t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92310" y="2963933"/>
              <a:ext cx="3336284" cy="1631896"/>
              <a:chOff x="192310" y="2963933"/>
              <a:chExt cx="3336284" cy="1631896"/>
            </a:xfrm>
          </p:grpSpPr>
          <p:sp>
            <p:nvSpPr>
              <p:cNvPr id="48" name="Line 18"/>
              <p:cNvSpPr>
                <a:spLocks noChangeShapeType="1"/>
              </p:cNvSpPr>
              <p:nvPr/>
            </p:nvSpPr>
            <p:spPr bwMode="auto">
              <a:xfrm flipV="1">
                <a:off x="1548763" y="2963933"/>
                <a:ext cx="0" cy="16318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9"/>
              <p:cNvSpPr>
                <a:spLocks noChangeShapeType="1"/>
              </p:cNvSpPr>
              <p:nvPr/>
            </p:nvSpPr>
            <p:spPr bwMode="auto">
              <a:xfrm>
                <a:off x="1548763" y="4595829"/>
                <a:ext cx="197983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Text Box 22"/>
              <p:cNvSpPr txBox="1">
                <a:spLocks noChangeArrowheads="1"/>
              </p:cNvSpPr>
              <p:nvPr/>
            </p:nvSpPr>
            <p:spPr bwMode="auto">
              <a:xfrm>
                <a:off x="192310" y="3443487"/>
                <a:ext cx="134524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 err="1" smtClean="0">
                    <a:solidFill>
                      <a:schemeClr val="tx1"/>
                    </a:solidFill>
                  </a:rPr>
                  <a:t>ln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[A]</a:t>
                </a:r>
              </a:p>
              <a:p>
                <a:r>
                  <a:rPr lang="en-US" sz="2400" b="1" dirty="0" smtClean="0">
                    <a:solidFill>
                      <a:schemeClr val="tx1"/>
                    </a:solidFill>
                  </a:rPr>
                  <a:t>(or </a:t>
                </a:r>
                <a:r>
                  <a:rPr lang="en-US" sz="2400" b="1" dirty="0" err="1" smtClean="0">
                    <a:solidFill>
                      <a:schemeClr val="tx1"/>
                    </a:solidFill>
                  </a:rPr>
                  <a:t>ln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P)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9" name="Line 19"/>
          <p:cNvSpPr>
            <a:spLocks noChangeShapeType="1"/>
          </p:cNvSpPr>
          <p:nvPr/>
        </p:nvSpPr>
        <p:spPr bwMode="auto">
          <a:xfrm>
            <a:off x="1676064" y="3443486"/>
            <a:ext cx="1631817" cy="955109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2119653" y="3259952"/>
            <a:ext cx="16802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</a:rPr>
              <a:t>s</a:t>
            </a:r>
            <a:r>
              <a:rPr lang="en-US" sz="2400" b="1" dirty="0" smtClean="0">
                <a:solidFill>
                  <a:schemeClr val="tx1"/>
                </a:solidFill>
              </a:rPr>
              <a:t>lope = –k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Line 19"/>
          <p:cNvSpPr>
            <a:spLocks noChangeShapeType="1"/>
          </p:cNvSpPr>
          <p:nvPr/>
        </p:nvSpPr>
        <p:spPr bwMode="auto">
          <a:xfrm flipV="1">
            <a:off x="6341705" y="3443486"/>
            <a:ext cx="1631817" cy="955109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22"/>
          <p:cNvSpPr txBox="1">
            <a:spLocks noChangeArrowheads="1"/>
          </p:cNvSpPr>
          <p:nvPr/>
        </p:nvSpPr>
        <p:spPr bwMode="auto">
          <a:xfrm>
            <a:off x="6258545" y="3165355"/>
            <a:ext cx="15087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</a:rPr>
              <a:t>s</a:t>
            </a:r>
            <a:r>
              <a:rPr lang="en-US" sz="2400" b="1" dirty="0" smtClean="0">
                <a:solidFill>
                  <a:schemeClr val="tx1"/>
                </a:solidFill>
              </a:rPr>
              <a:t>lope = k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931697" y="2963933"/>
            <a:ext cx="3262538" cy="2095957"/>
            <a:chOff x="4931697" y="2963933"/>
            <a:chExt cx="3262538" cy="2095957"/>
          </a:xfrm>
        </p:grpSpPr>
        <p:sp>
          <p:nvSpPr>
            <p:cNvPr id="31" name="Line 18"/>
            <p:cNvSpPr>
              <a:spLocks noChangeShapeType="1"/>
            </p:cNvSpPr>
            <p:nvPr/>
          </p:nvSpPr>
          <p:spPr bwMode="auto">
            <a:xfrm flipV="1">
              <a:off x="6214404" y="2963933"/>
              <a:ext cx="0" cy="16318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9"/>
            <p:cNvSpPr>
              <a:spLocks noChangeShapeType="1"/>
            </p:cNvSpPr>
            <p:nvPr/>
          </p:nvSpPr>
          <p:spPr bwMode="auto">
            <a:xfrm>
              <a:off x="6214404" y="4595829"/>
              <a:ext cx="19798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7025823" y="4598225"/>
              <a:ext cx="2872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1" dirty="0" smtClean="0">
                  <a:solidFill>
                    <a:schemeClr val="tx1"/>
                  </a:solidFill>
                </a:rPr>
                <a:t>t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931697" y="3033571"/>
              <a:ext cx="1292340" cy="1570236"/>
              <a:chOff x="4348355" y="2907443"/>
              <a:chExt cx="1292340" cy="1570236"/>
            </a:xfrm>
          </p:grpSpPr>
          <p:sp>
            <p:nvSpPr>
              <p:cNvPr id="34" name="Text Box 22"/>
              <p:cNvSpPr txBox="1">
                <a:spLocks noChangeArrowheads="1"/>
              </p:cNvSpPr>
              <p:nvPr/>
            </p:nvSpPr>
            <p:spPr bwMode="auto">
              <a:xfrm>
                <a:off x="4348355" y="2907443"/>
                <a:ext cx="1292340" cy="14157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u="sng" dirty="0" smtClean="0">
                    <a:solidFill>
                      <a:schemeClr val="tx1"/>
                    </a:solidFill>
                  </a:rPr>
                  <a:t> 1 </a:t>
                </a:r>
              </a:p>
              <a:p>
                <a:r>
                  <a:rPr lang="en-US" sz="2400" b="1" dirty="0" smtClean="0">
                    <a:solidFill>
                      <a:schemeClr val="tx1"/>
                    </a:solidFill>
                  </a:rPr>
                  <a:t>[A]</a:t>
                </a:r>
              </a:p>
              <a:p>
                <a:endParaRPr lang="en-US" sz="1400" dirty="0">
                  <a:solidFill>
                    <a:schemeClr val="tx1"/>
                  </a:solidFill>
                </a:endParaRPr>
              </a:p>
              <a:p>
                <a:r>
                  <a:rPr lang="en-US" sz="2400" b="1" dirty="0" smtClean="0">
                    <a:solidFill>
                      <a:schemeClr val="tx1"/>
                    </a:solidFill>
                  </a:rPr>
                  <a:t>(or       )</a:t>
                </a:r>
              </a:p>
            </p:txBody>
          </p:sp>
          <p:sp>
            <p:nvSpPr>
              <p:cNvPr id="45" name="Text Box 22"/>
              <p:cNvSpPr txBox="1">
                <a:spLocks noChangeArrowheads="1"/>
              </p:cNvSpPr>
              <p:nvPr/>
            </p:nvSpPr>
            <p:spPr bwMode="auto">
              <a:xfrm>
                <a:off x="4955779" y="3646682"/>
                <a:ext cx="526105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u="sng" dirty="0" smtClean="0">
                    <a:solidFill>
                      <a:schemeClr val="tx1"/>
                    </a:solidFill>
                  </a:rPr>
                  <a:t> 1 </a:t>
                </a:r>
              </a:p>
              <a:p>
                <a:r>
                  <a:rPr lang="en-US" sz="2400" b="1" dirty="0" smtClean="0">
                    <a:solidFill>
                      <a:schemeClr val="tx1"/>
                    </a:solidFill>
                  </a:rPr>
                  <a:t>P</a:t>
                </a:r>
              </a:p>
            </p:txBody>
          </p:sp>
        </p:grpSp>
      </p:grpSp>
      <p:sp>
        <p:nvSpPr>
          <p:cNvPr id="46" name="Rectangle 36"/>
          <p:cNvSpPr>
            <a:spLocks noChangeArrowheads="1"/>
          </p:cNvSpPr>
          <p:nvPr/>
        </p:nvSpPr>
        <p:spPr bwMode="auto">
          <a:xfrm>
            <a:off x="850167" y="245314"/>
            <a:ext cx="2475358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dirty="0" smtClean="0">
                <a:solidFill>
                  <a:srgbClr val="0000CC"/>
                </a:solidFill>
              </a:rPr>
              <a:t>1</a:t>
            </a:r>
            <a:r>
              <a:rPr lang="en-US" b="1" baseline="30000" dirty="0" smtClean="0">
                <a:solidFill>
                  <a:srgbClr val="0000CC"/>
                </a:solidFill>
              </a:rPr>
              <a:t>st</a:t>
            </a:r>
            <a:r>
              <a:rPr lang="en-US" b="1" dirty="0" smtClean="0">
                <a:solidFill>
                  <a:srgbClr val="0000CC"/>
                </a:solidFill>
              </a:rPr>
              <a:t> order </a:t>
            </a:r>
            <a:r>
              <a:rPr lang="en-US" b="1" dirty="0" err="1" smtClean="0">
                <a:solidFill>
                  <a:srgbClr val="0000CC"/>
                </a:solidFill>
              </a:rPr>
              <a:t>rxns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50" name="Rectangle 36"/>
          <p:cNvSpPr>
            <a:spLocks noChangeArrowheads="1"/>
          </p:cNvSpPr>
          <p:nvPr/>
        </p:nvSpPr>
        <p:spPr bwMode="auto">
          <a:xfrm>
            <a:off x="4005990" y="245314"/>
            <a:ext cx="5012911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-order-in-only-one-R </a:t>
            </a:r>
            <a:r>
              <a:rPr lang="en-US" b="1" dirty="0" err="1" smtClean="0"/>
              <a:t>rxns</a:t>
            </a:r>
            <a:endParaRPr lang="en-US" b="1" dirty="0"/>
          </a:p>
        </p:txBody>
      </p:sp>
      <p:sp>
        <p:nvSpPr>
          <p:cNvPr id="51" name="Rectangle 36"/>
          <p:cNvSpPr>
            <a:spLocks noChangeArrowheads="1"/>
          </p:cNvSpPr>
          <p:nvPr/>
        </p:nvSpPr>
        <p:spPr bwMode="auto">
          <a:xfrm>
            <a:off x="1026067" y="5327093"/>
            <a:ext cx="3223896" cy="95410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“It’s </a:t>
            </a:r>
            <a:r>
              <a:rPr lang="en-US" u="sng" dirty="0" smtClean="0">
                <a:solidFill>
                  <a:srgbClr val="0000CC"/>
                </a:solidFill>
              </a:rPr>
              <a:t>natural</a:t>
            </a:r>
            <a:r>
              <a:rPr lang="en-US" dirty="0" smtClean="0">
                <a:solidFill>
                  <a:srgbClr val="0000CC"/>
                </a:solidFill>
              </a:rPr>
              <a:t> to want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to finish 1</a:t>
            </a:r>
            <a:r>
              <a:rPr lang="en-US" baseline="30000" dirty="0" smtClean="0">
                <a:solidFill>
                  <a:srgbClr val="0000CC"/>
                </a:solidFill>
              </a:rPr>
              <a:t>st</a:t>
            </a:r>
            <a:r>
              <a:rPr lang="en-US" dirty="0" smtClean="0">
                <a:solidFill>
                  <a:srgbClr val="0000CC"/>
                </a:solidFill>
              </a:rPr>
              <a:t>.”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2" name="Rectangle 36"/>
          <p:cNvSpPr>
            <a:spLocks noChangeArrowheads="1"/>
          </p:cNvSpPr>
          <p:nvPr/>
        </p:nvSpPr>
        <p:spPr bwMode="auto">
          <a:xfrm>
            <a:off x="4261077" y="5327093"/>
            <a:ext cx="4866974" cy="95410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 smtClean="0"/>
              <a:t>“To </a:t>
            </a:r>
            <a:r>
              <a:rPr lang="en-US" b="1" dirty="0" smtClean="0"/>
              <a:t>want</a:t>
            </a:r>
            <a:r>
              <a:rPr lang="en-US" dirty="0" smtClean="0"/>
              <a:t> to finish 2</a:t>
            </a:r>
            <a:r>
              <a:rPr lang="en-US" baseline="30000" dirty="0" smtClean="0"/>
              <a:t>nd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That’s </a:t>
            </a:r>
            <a:r>
              <a:rPr lang="en-US" u="sng" dirty="0" smtClean="0"/>
              <a:t>upside-down</a:t>
            </a:r>
            <a:r>
              <a:rPr lang="en-US" dirty="0" smtClean="0"/>
              <a:t> thinking.”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5275385" y="3049337"/>
            <a:ext cx="602456" cy="887469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5497235" y="3808174"/>
            <a:ext cx="602456" cy="887469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6492819" y="914526"/>
            <a:ext cx="900056" cy="979868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6381493" y="1881050"/>
            <a:ext cx="900056" cy="979868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7440173" y="1881050"/>
            <a:ext cx="900056" cy="979868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425793" y="3356209"/>
            <a:ext cx="380058" cy="616388"/>
          </a:xfrm>
          <a:prstGeom prst="ellipse">
            <a:avLst/>
          </a:prstGeom>
          <a:noFill/>
          <a:ln w="3175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706433" y="3749105"/>
            <a:ext cx="380058" cy="616388"/>
          </a:xfrm>
          <a:prstGeom prst="ellipse">
            <a:avLst/>
          </a:prstGeom>
          <a:noFill/>
          <a:ln w="3175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1951164" y="1970344"/>
            <a:ext cx="380058" cy="616388"/>
          </a:xfrm>
          <a:prstGeom prst="ellipse">
            <a:avLst/>
          </a:prstGeom>
          <a:noFill/>
          <a:ln w="3175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2893375" y="1018535"/>
            <a:ext cx="380058" cy="616388"/>
          </a:xfrm>
          <a:prstGeom prst="ellipse">
            <a:avLst/>
          </a:prstGeom>
          <a:noFill/>
          <a:ln w="3175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3294063" y="796925"/>
            <a:ext cx="2193925" cy="1338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0364" name="Rectangle 28"/>
          <p:cNvSpPr>
            <a:spLocks noChangeArrowheads="1"/>
          </p:cNvSpPr>
          <p:nvPr/>
        </p:nvSpPr>
        <p:spPr bwMode="auto">
          <a:xfrm>
            <a:off x="3387725" y="903288"/>
            <a:ext cx="2011363" cy="1114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965200" y="146050"/>
            <a:ext cx="7261225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Reaction rates are usually expressed in M/s.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489325" y="938213"/>
            <a:ext cx="1830388" cy="1041400"/>
            <a:chOff x="439" y="3385"/>
            <a:chExt cx="1153" cy="656"/>
          </a:xfrm>
        </p:grpSpPr>
        <p:sp>
          <p:nvSpPr>
            <p:cNvPr id="9241" name="Rectangle 9"/>
            <p:cNvSpPr>
              <a:spLocks noChangeArrowheads="1"/>
            </p:cNvSpPr>
            <p:nvPr/>
          </p:nvSpPr>
          <p:spPr bwMode="auto">
            <a:xfrm>
              <a:off x="439" y="3569"/>
              <a:ext cx="75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rate = </a:t>
              </a:r>
            </a:p>
          </p:txBody>
        </p:sp>
        <p:sp>
          <p:nvSpPr>
            <p:cNvPr id="9242" name="Rectangle 10"/>
            <p:cNvSpPr>
              <a:spLocks noChangeArrowheads="1"/>
            </p:cNvSpPr>
            <p:nvPr/>
          </p:nvSpPr>
          <p:spPr bwMode="auto">
            <a:xfrm>
              <a:off x="1099" y="3385"/>
              <a:ext cx="49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[x]</a:t>
              </a:r>
            </a:p>
          </p:txBody>
        </p:sp>
        <p:sp>
          <p:nvSpPr>
            <p:cNvPr id="9243" name="Rectangle 11"/>
            <p:cNvSpPr>
              <a:spLocks noChangeArrowheads="1"/>
            </p:cNvSpPr>
            <p:nvPr/>
          </p:nvSpPr>
          <p:spPr bwMode="auto">
            <a:xfrm>
              <a:off x="1171" y="3714"/>
              <a:ext cx="3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244" name="Line 12"/>
            <p:cNvSpPr>
              <a:spLocks noChangeShapeType="1"/>
            </p:cNvSpPr>
            <p:nvPr/>
          </p:nvSpPr>
          <p:spPr bwMode="auto">
            <a:xfrm>
              <a:off x="1170" y="3731"/>
              <a:ext cx="4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0349" name="Rectangle 13"/>
          <p:cNvSpPr>
            <a:spLocks noChangeArrowheads="1"/>
          </p:cNvSpPr>
          <p:nvPr/>
        </p:nvSpPr>
        <p:spPr bwMode="auto">
          <a:xfrm>
            <a:off x="2535238" y="5357813"/>
            <a:ext cx="3455987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[x] is (–) if x is a… </a:t>
            </a:r>
          </a:p>
        </p:txBody>
      </p:sp>
      <p:sp>
        <p:nvSpPr>
          <p:cNvPr id="270350" name="Rectangle 14"/>
          <p:cNvSpPr>
            <a:spLocks noChangeArrowheads="1"/>
          </p:cNvSpPr>
          <p:nvPr/>
        </p:nvSpPr>
        <p:spPr bwMode="auto">
          <a:xfrm>
            <a:off x="2535238" y="6040438"/>
            <a:ext cx="3465512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[x] is (+) if x is a… </a:t>
            </a:r>
          </a:p>
        </p:txBody>
      </p:sp>
      <p:sp>
        <p:nvSpPr>
          <p:cNvPr id="270351" name="Rectangle 15"/>
          <p:cNvSpPr>
            <a:spLocks noChangeArrowheads="1"/>
          </p:cNvSpPr>
          <p:nvPr/>
        </p:nvSpPr>
        <p:spPr bwMode="auto">
          <a:xfrm>
            <a:off x="5654675" y="5359400"/>
            <a:ext cx="16684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reactant. </a:t>
            </a:r>
          </a:p>
        </p:txBody>
      </p:sp>
      <p:sp>
        <p:nvSpPr>
          <p:cNvPr id="270352" name="Rectangle 16"/>
          <p:cNvSpPr>
            <a:spLocks noChangeArrowheads="1"/>
          </p:cNvSpPr>
          <p:nvPr/>
        </p:nvSpPr>
        <p:spPr bwMode="auto">
          <a:xfrm>
            <a:off x="5668963" y="6042025"/>
            <a:ext cx="157003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product. </a:t>
            </a:r>
          </a:p>
        </p:txBody>
      </p:sp>
      <p:sp>
        <p:nvSpPr>
          <p:cNvPr id="270356" name="Text Box 20"/>
          <p:cNvSpPr txBox="1">
            <a:spLocks noChangeArrowheads="1"/>
          </p:cNvSpPr>
          <p:nvPr/>
        </p:nvSpPr>
        <p:spPr bwMode="auto">
          <a:xfrm>
            <a:off x="5922963" y="4805363"/>
            <a:ext cx="776287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t (s)</a:t>
            </a:r>
          </a:p>
        </p:txBody>
      </p:sp>
      <p:sp>
        <p:nvSpPr>
          <p:cNvPr id="270357" name="Text Box 21"/>
          <p:cNvSpPr txBox="1">
            <a:spLocks noChangeArrowheads="1"/>
          </p:cNvSpPr>
          <p:nvPr/>
        </p:nvSpPr>
        <p:spPr bwMode="auto">
          <a:xfrm>
            <a:off x="1879600" y="3581400"/>
            <a:ext cx="12414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[x] (M)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427288" y="2265363"/>
            <a:ext cx="4583112" cy="2787650"/>
            <a:chOff x="1569" y="1417"/>
            <a:chExt cx="2887" cy="1756"/>
          </a:xfrm>
        </p:grpSpPr>
        <p:grpSp>
          <p:nvGrpSpPr>
            <p:cNvPr id="9237" name="Group 23"/>
            <p:cNvGrpSpPr>
              <a:grpSpLocks/>
            </p:cNvGrpSpPr>
            <p:nvPr/>
          </p:nvGrpSpPr>
          <p:grpSpPr bwMode="auto">
            <a:xfrm>
              <a:off x="1941" y="1721"/>
              <a:ext cx="1787" cy="1452"/>
              <a:chOff x="1941" y="1712"/>
              <a:chExt cx="1787" cy="1452"/>
            </a:xfrm>
          </p:grpSpPr>
          <p:sp>
            <p:nvSpPr>
              <p:cNvPr id="9239" name="Line 18"/>
              <p:cNvSpPr>
                <a:spLocks noChangeShapeType="1"/>
              </p:cNvSpPr>
              <p:nvPr/>
            </p:nvSpPr>
            <p:spPr bwMode="auto">
              <a:xfrm flipV="1">
                <a:off x="1941" y="1712"/>
                <a:ext cx="0" cy="1452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0" name="Line 19"/>
              <p:cNvSpPr>
                <a:spLocks noChangeShapeType="1"/>
              </p:cNvSpPr>
              <p:nvPr/>
            </p:nvSpPr>
            <p:spPr bwMode="auto">
              <a:xfrm>
                <a:off x="1941" y="3164"/>
                <a:ext cx="1787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8" name="Text Box 22"/>
            <p:cNvSpPr txBox="1">
              <a:spLocks noChangeArrowheads="1"/>
            </p:cNvSpPr>
            <p:nvPr/>
          </p:nvSpPr>
          <p:spPr bwMode="auto">
            <a:xfrm>
              <a:off x="1569" y="1417"/>
              <a:ext cx="2887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400" b="1"/>
                <a:t>Conc. of Substance x v. Time</a:t>
              </a:r>
              <a:endParaRPr lang="en-US" sz="2400"/>
            </a:p>
          </p:txBody>
        </p:sp>
      </p:grpSp>
      <p:sp>
        <p:nvSpPr>
          <p:cNvPr id="270360" name="Freeform 24"/>
          <p:cNvSpPr>
            <a:spLocks/>
          </p:cNvSpPr>
          <p:nvPr/>
        </p:nvSpPr>
        <p:spPr bwMode="auto">
          <a:xfrm>
            <a:off x="3173413" y="3003550"/>
            <a:ext cx="2379662" cy="1916113"/>
          </a:xfrm>
          <a:custGeom>
            <a:avLst/>
            <a:gdLst>
              <a:gd name="T0" fmla="*/ 0 w 1499"/>
              <a:gd name="T1" fmla="*/ 0 h 1207"/>
              <a:gd name="T2" fmla="*/ 2147483647 w 1499"/>
              <a:gd name="T3" fmla="*/ 2147483647 h 1207"/>
              <a:gd name="T4" fmla="*/ 2147483647 w 1499"/>
              <a:gd name="T5" fmla="*/ 2147483647 h 1207"/>
              <a:gd name="T6" fmla="*/ 2147483647 w 1499"/>
              <a:gd name="T7" fmla="*/ 2147483647 h 1207"/>
              <a:gd name="T8" fmla="*/ 2147483647 w 1499"/>
              <a:gd name="T9" fmla="*/ 2147483647 h 1207"/>
              <a:gd name="T10" fmla="*/ 2147483647 w 1499"/>
              <a:gd name="T11" fmla="*/ 2147483647 h 1207"/>
              <a:gd name="T12" fmla="*/ 2147483647 w 1499"/>
              <a:gd name="T13" fmla="*/ 2147483647 h 12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9"/>
              <a:gd name="T22" fmla="*/ 0 h 1207"/>
              <a:gd name="T23" fmla="*/ 1499 w 1499"/>
              <a:gd name="T24" fmla="*/ 1207 h 120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9" h="1207">
                <a:moveTo>
                  <a:pt x="0" y="0"/>
                </a:moveTo>
                <a:cubicBezTo>
                  <a:pt x="5" y="107"/>
                  <a:pt x="10" y="214"/>
                  <a:pt x="27" y="302"/>
                </a:cubicBezTo>
                <a:cubicBezTo>
                  <a:pt x="44" y="390"/>
                  <a:pt x="58" y="448"/>
                  <a:pt x="101" y="530"/>
                </a:cubicBezTo>
                <a:cubicBezTo>
                  <a:pt x="144" y="612"/>
                  <a:pt x="211" y="717"/>
                  <a:pt x="283" y="795"/>
                </a:cubicBezTo>
                <a:cubicBezTo>
                  <a:pt x="355" y="873"/>
                  <a:pt x="417" y="939"/>
                  <a:pt x="530" y="996"/>
                </a:cubicBezTo>
                <a:cubicBezTo>
                  <a:pt x="643" y="1053"/>
                  <a:pt x="799" y="1100"/>
                  <a:pt x="960" y="1135"/>
                </a:cubicBezTo>
                <a:cubicBezTo>
                  <a:pt x="1121" y="1170"/>
                  <a:pt x="1387" y="1192"/>
                  <a:pt x="1499" y="1207"/>
                </a:cubicBezTo>
              </a:path>
            </a:pathLst>
          </a:custGeom>
          <a:noFill/>
          <a:ln w="317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 flipV="1">
            <a:off x="3141663" y="3051175"/>
            <a:ext cx="2379662" cy="1916113"/>
          </a:xfrm>
          <a:custGeom>
            <a:avLst/>
            <a:gdLst>
              <a:gd name="T0" fmla="*/ 0 w 1499"/>
              <a:gd name="T1" fmla="*/ 0 h 1207"/>
              <a:gd name="T2" fmla="*/ 2147483647 w 1499"/>
              <a:gd name="T3" fmla="*/ 2147483647 h 1207"/>
              <a:gd name="T4" fmla="*/ 2147483647 w 1499"/>
              <a:gd name="T5" fmla="*/ 2147483647 h 1207"/>
              <a:gd name="T6" fmla="*/ 2147483647 w 1499"/>
              <a:gd name="T7" fmla="*/ 2147483647 h 1207"/>
              <a:gd name="T8" fmla="*/ 2147483647 w 1499"/>
              <a:gd name="T9" fmla="*/ 2147483647 h 1207"/>
              <a:gd name="T10" fmla="*/ 2147483647 w 1499"/>
              <a:gd name="T11" fmla="*/ 2147483647 h 1207"/>
              <a:gd name="T12" fmla="*/ 2147483647 w 1499"/>
              <a:gd name="T13" fmla="*/ 2147483647 h 12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9"/>
              <a:gd name="T22" fmla="*/ 0 h 1207"/>
              <a:gd name="T23" fmla="*/ 1499 w 1499"/>
              <a:gd name="T24" fmla="*/ 1207 h 120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9" h="1207">
                <a:moveTo>
                  <a:pt x="0" y="0"/>
                </a:moveTo>
                <a:cubicBezTo>
                  <a:pt x="5" y="107"/>
                  <a:pt x="10" y="214"/>
                  <a:pt x="27" y="302"/>
                </a:cubicBezTo>
                <a:cubicBezTo>
                  <a:pt x="44" y="390"/>
                  <a:pt x="58" y="448"/>
                  <a:pt x="101" y="530"/>
                </a:cubicBezTo>
                <a:cubicBezTo>
                  <a:pt x="144" y="612"/>
                  <a:pt x="211" y="717"/>
                  <a:pt x="283" y="795"/>
                </a:cubicBezTo>
                <a:cubicBezTo>
                  <a:pt x="355" y="873"/>
                  <a:pt x="417" y="939"/>
                  <a:pt x="530" y="996"/>
                </a:cubicBezTo>
                <a:cubicBezTo>
                  <a:pt x="643" y="1053"/>
                  <a:pt x="799" y="1100"/>
                  <a:pt x="960" y="1135"/>
                </a:cubicBezTo>
                <a:cubicBezTo>
                  <a:pt x="1121" y="1170"/>
                  <a:pt x="1387" y="1192"/>
                  <a:pt x="1499" y="1207"/>
                </a:cubicBezTo>
              </a:path>
            </a:pathLst>
          </a:custGeom>
          <a:noFill/>
          <a:ln w="635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5029200" y="3970338"/>
            <a:ext cx="2957513" cy="838200"/>
            <a:chOff x="5029201" y="3970090"/>
            <a:chExt cx="2958261" cy="838393"/>
          </a:xfrm>
        </p:grpSpPr>
        <p:sp>
          <p:nvSpPr>
            <p:cNvPr id="9235" name="Rectangle 15"/>
            <p:cNvSpPr>
              <a:spLocks noChangeArrowheads="1"/>
            </p:cNvSpPr>
            <p:nvPr/>
          </p:nvSpPr>
          <p:spPr bwMode="auto">
            <a:xfrm>
              <a:off x="5465618" y="3970090"/>
              <a:ext cx="2521844" cy="5232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x is a reactant </a:t>
              </a:r>
            </a:p>
          </p:txBody>
        </p:sp>
        <p:cxnSp>
          <p:nvCxnSpPr>
            <p:cNvPr id="9236" name="Straight Arrow Connector 27"/>
            <p:cNvCxnSpPr>
              <a:cxnSpLocks noChangeShapeType="1"/>
            </p:cNvCxnSpPr>
            <p:nvPr/>
          </p:nvCxnSpPr>
          <p:spPr bwMode="auto">
            <a:xfrm rot="10800000" flipV="1">
              <a:off x="5029201" y="4398579"/>
              <a:ext cx="504497" cy="409904"/>
            </a:xfrm>
            <a:prstGeom prst="straightConnector1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4887913" y="3216275"/>
            <a:ext cx="2979737" cy="788988"/>
            <a:chOff x="4887313" y="3216166"/>
            <a:chExt cx="2980208" cy="788414"/>
          </a:xfrm>
        </p:grpSpPr>
        <p:sp>
          <p:nvSpPr>
            <p:cNvPr id="9233" name="Rectangle 15"/>
            <p:cNvSpPr>
              <a:spLocks noChangeArrowheads="1"/>
            </p:cNvSpPr>
            <p:nvPr/>
          </p:nvSpPr>
          <p:spPr bwMode="auto">
            <a:xfrm>
              <a:off x="5544449" y="3481360"/>
              <a:ext cx="2323072" cy="5232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x is a product</a:t>
              </a:r>
            </a:p>
          </p:txBody>
        </p:sp>
        <p:cxnSp>
          <p:nvCxnSpPr>
            <p:cNvPr id="9234" name="Straight Arrow Connector 28"/>
            <p:cNvCxnSpPr>
              <a:cxnSpLocks noChangeShapeType="1"/>
            </p:cNvCxnSpPr>
            <p:nvPr/>
          </p:nvCxnSpPr>
          <p:spPr bwMode="auto">
            <a:xfrm rot="10800000">
              <a:off x="4887313" y="3216166"/>
              <a:ext cx="693681" cy="441434"/>
            </a:xfrm>
            <a:prstGeom prst="straightConnector1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7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27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27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0"/>
                                        <p:tgtEl>
                                          <p:spTgt spid="27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27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27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0364" grpId="0" animBg="1"/>
      <p:bldP spid="270349" grpId="0"/>
      <p:bldP spid="270350" grpId="0"/>
      <p:bldP spid="270351" grpId="0"/>
      <p:bldP spid="270352" grpId="0"/>
      <p:bldP spid="270356" grpId="0"/>
      <p:bldP spid="270357" grpId="0"/>
      <p:bldP spid="270360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581025" y="4270375"/>
            <a:ext cx="4937125" cy="5238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352425" y="327025"/>
            <a:ext cx="83820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Coeff. in bal. eq. are used when comparing rates for</a:t>
            </a:r>
          </a:p>
          <a:p>
            <a:pPr algn="l"/>
            <a:r>
              <a:rPr lang="en-US"/>
              <a:t>substances in a rxn.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185863" y="3502025"/>
            <a:ext cx="6846887" cy="519113"/>
            <a:chOff x="856" y="2080"/>
            <a:chExt cx="4313" cy="327"/>
          </a:xfrm>
        </p:grpSpPr>
        <p:sp>
          <p:nvSpPr>
            <p:cNvPr id="11273" name="Rectangle 6"/>
            <p:cNvSpPr>
              <a:spLocks noChangeArrowheads="1"/>
            </p:cNvSpPr>
            <p:nvPr/>
          </p:nvSpPr>
          <p:spPr bwMode="auto">
            <a:xfrm>
              <a:off x="856" y="2080"/>
              <a:ext cx="431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2 NO(g)      +      O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  <a:r>
                <a:rPr lang="en-US">
                  <a:solidFill>
                    <a:schemeClr val="tx1"/>
                  </a:solidFill>
                </a:rPr>
                <a:t>(g)  	      2 NO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  <a:r>
                <a:rPr lang="en-US">
                  <a:solidFill>
                    <a:schemeClr val="tx1"/>
                  </a:solidFill>
                </a:rPr>
                <a:t>(g) </a:t>
              </a:r>
            </a:p>
          </p:txBody>
        </p:sp>
        <p:sp>
          <p:nvSpPr>
            <p:cNvPr id="11274" name="Line 7"/>
            <p:cNvSpPr>
              <a:spLocks noChangeShapeType="1"/>
            </p:cNvSpPr>
            <p:nvPr/>
          </p:nvSpPr>
          <p:spPr bwMode="auto">
            <a:xfrm>
              <a:off x="3296" y="2250"/>
              <a:ext cx="69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2404" name="Rectangle 20"/>
          <p:cNvSpPr>
            <a:spLocks noChangeArrowheads="1"/>
          </p:cNvSpPr>
          <p:nvPr/>
        </p:nvSpPr>
        <p:spPr bwMode="auto">
          <a:xfrm>
            <a:off x="731838" y="1530350"/>
            <a:ext cx="8008937" cy="18161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At a given time, the instantaneous rate of</a:t>
            </a:r>
          </a:p>
          <a:p>
            <a:pPr algn="l"/>
            <a:r>
              <a:rPr lang="en-US"/>
              <a:t>appearance of nitrogen dioxide is 3.2 x 10</a:t>
            </a:r>
            <a:r>
              <a:rPr lang="en-US" baseline="30000"/>
              <a:t>–6</a:t>
            </a:r>
            <a:r>
              <a:rPr lang="en-US"/>
              <a:t> M/s.</a:t>
            </a:r>
          </a:p>
          <a:p>
            <a:pPr algn="l"/>
            <a:r>
              <a:rPr lang="en-US"/>
              <a:t>Find the instantaneous rates of disappearance</a:t>
            </a:r>
          </a:p>
          <a:p>
            <a:pPr algn="l"/>
            <a:r>
              <a:rPr lang="en-US"/>
              <a:t>of nitrogen monoxide and oxygen at that time. </a:t>
            </a:r>
          </a:p>
        </p:txBody>
      </p:sp>
      <p:sp>
        <p:nvSpPr>
          <p:cNvPr id="272406" name="Rectangle 22"/>
          <p:cNvSpPr>
            <a:spLocks noChangeArrowheads="1"/>
          </p:cNvSpPr>
          <p:nvPr/>
        </p:nvSpPr>
        <p:spPr bwMode="auto">
          <a:xfrm>
            <a:off x="5976938" y="4313238"/>
            <a:ext cx="2246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+3.2 x 10</a:t>
            </a:r>
            <a:r>
              <a:rPr lang="en-US" sz="2400" baseline="30000">
                <a:solidFill>
                  <a:schemeClr val="tx1"/>
                </a:solidFill>
              </a:rPr>
              <a:t>–6</a:t>
            </a:r>
            <a:r>
              <a:rPr lang="en-US" sz="2400">
                <a:solidFill>
                  <a:schemeClr val="tx1"/>
                </a:solidFill>
              </a:rPr>
              <a:t> M/s</a:t>
            </a:r>
          </a:p>
        </p:txBody>
      </p:sp>
      <p:sp>
        <p:nvSpPr>
          <p:cNvPr id="272407" name="Rectangle 23"/>
          <p:cNvSpPr>
            <a:spLocks noChangeArrowheads="1"/>
          </p:cNvSpPr>
          <p:nvPr/>
        </p:nvSpPr>
        <p:spPr bwMode="auto">
          <a:xfrm>
            <a:off x="3144838" y="4313238"/>
            <a:ext cx="223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–1.6 x 10</a:t>
            </a:r>
            <a:r>
              <a:rPr lang="en-US" sz="2400" baseline="30000">
                <a:solidFill>
                  <a:schemeClr val="tx1"/>
                </a:solidFill>
              </a:rPr>
              <a:t>–6</a:t>
            </a:r>
            <a:r>
              <a:rPr lang="en-US" sz="2400">
                <a:solidFill>
                  <a:schemeClr val="tx1"/>
                </a:solidFill>
              </a:rPr>
              <a:t> M/s</a:t>
            </a:r>
          </a:p>
        </p:txBody>
      </p:sp>
      <p:sp>
        <p:nvSpPr>
          <p:cNvPr id="272408" name="Rectangle 24"/>
          <p:cNvSpPr>
            <a:spLocks noChangeArrowheads="1"/>
          </p:cNvSpPr>
          <p:nvPr/>
        </p:nvSpPr>
        <p:spPr bwMode="auto">
          <a:xfrm>
            <a:off x="679450" y="4313238"/>
            <a:ext cx="223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–3.2 x 10</a:t>
            </a:r>
            <a:r>
              <a:rPr lang="en-US" sz="2400" baseline="30000">
                <a:solidFill>
                  <a:schemeClr val="tx1"/>
                </a:solidFill>
              </a:rPr>
              <a:t>–6</a:t>
            </a:r>
            <a:r>
              <a:rPr lang="en-US" sz="2400">
                <a:solidFill>
                  <a:schemeClr val="tx1"/>
                </a:solidFill>
              </a:rPr>
              <a:t>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2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2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2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 animBg="1"/>
      <p:bldP spid="272404" grpId="0"/>
      <p:bldP spid="272406" grpId="0"/>
      <p:bldP spid="272407" grpId="0"/>
      <p:bldP spid="2724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5295900" y="2862263"/>
            <a:ext cx="3641725" cy="825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5397500" y="2974975"/>
            <a:ext cx="3425825" cy="615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303213" y="185738"/>
            <a:ext cx="8440737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Generally, reaction rates are proportional to the [ ] of</a:t>
            </a:r>
          </a:p>
          <a:p>
            <a:pPr algn="l"/>
            <a:r>
              <a:rPr lang="en-US"/>
              <a:t>reactants.</a:t>
            </a:r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839788" y="1243013"/>
            <a:ext cx="16287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rate law</a:t>
            </a:r>
            <a:r>
              <a:rPr lang="en-US"/>
              <a:t>: </a:t>
            </a:r>
          </a:p>
        </p:txBody>
      </p:sp>
      <p:sp>
        <p:nvSpPr>
          <p:cNvPr id="273415" name="Rectangle 7"/>
          <p:cNvSpPr>
            <a:spLocks noChangeArrowheads="1"/>
          </p:cNvSpPr>
          <p:nvPr/>
        </p:nvSpPr>
        <p:spPr bwMode="auto">
          <a:xfrm>
            <a:off x="2393950" y="1244600"/>
            <a:ext cx="6262688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an expression that shows how the rate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depends on the [ ]s of reactants</a:t>
            </a:r>
          </a:p>
        </p:txBody>
      </p:sp>
      <p:sp>
        <p:nvSpPr>
          <p:cNvPr id="273416" name="Rectangle 8"/>
          <p:cNvSpPr>
            <a:spLocks noChangeArrowheads="1"/>
          </p:cNvSpPr>
          <p:nvPr/>
        </p:nvSpPr>
        <p:spPr bwMode="auto">
          <a:xfrm>
            <a:off x="842963" y="2330450"/>
            <a:ext cx="47752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contains a </a:t>
            </a:r>
            <a:r>
              <a:rPr lang="en-US" u="sng"/>
              <a:t>rate constant</a:t>
            </a:r>
            <a:r>
              <a:rPr lang="en-US"/>
              <a:t>, k </a:t>
            </a:r>
          </a:p>
        </p:txBody>
      </p:sp>
      <p:sp>
        <p:nvSpPr>
          <p:cNvPr id="273417" name="Rectangle 9"/>
          <p:cNvSpPr>
            <a:spLocks noChangeArrowheads="1"/>
          </p:cNvSpPr>
          <p:nvPr/>
        </p:nvSpPr>
        <p:spPr bwMode="auto">
          <a:xfrm>
            <a:off x="841375" y="3055938"/>
            <a:ext cx="46355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A rate law has the form… </a:t>
            </a:r>
          </a:p>
        </p:txBody>
      </p:sp>
      <p:sp>
        <p:nvSpPr>
          <p:cNvPr id="273418" name="Rectangle 10"/>
          <p:cNvSpPr>
            <a:spLocks noChangeArrowheads="1"/>
          </p:cNvSpPr>
          <p:nvPr/>
        </p:nvSpPr>
        <p:spPr bwMode="auto">
          <a:xfrm>
            <a:off x="5434013" y="3044825"/>
            <a:ext cx="350043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rate = k [R</a:t>
            </a:r>
            <a:r>
              <a:rPr lang="en-US" baseline="-25000">
                <a:solidFill>
                  <a:schemeClr val="tx1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]</a:t>
            </a:r>
            <a:r>
              <a:rPr lang="en-US" baseline="30000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 [R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]</a:t>
            </a:r>
            <a:r>
              <a:rPr lang="en-US" baseline="30000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chemeClr val="tx1"/>
                </a:solidFill>
              </a:rPr>
              <a:t>... </a:t>
            </a:r>
          </a:p>
        </p:txBody>
      </p:sp>
      <p:sp>
        <p:nvSpPr>
          <p:cNvPr id="273419" name="Rectangle 11"/>
          <p:cNvSpPr>
            <a:spLocks noChangeArrowheads="1"/>
          </p:cNvSpPr>
          <p:nvPr/>
        </p:nvSpPr>
        <p:spPr bwMode="auto">
          <a:xfrm>
            <a:off x="1431925" y="3811588"/>
            <a:ext cx="35496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where m and n are... </a:t>
            </a:r>
          </a:p>
        </p:txBody>
      </p:sp>
      <p:sp>
        <p:nvSpPr>
          <p:cNvPr id="273420" name="Rectangle 12"/>
          <p:cNvSpPr>
            <a:spLocks noChangeArrowheads="1"/>
          </p:cNvSpPr>
          <p:nvPr/>
        </p:nvSpPr>
        <p:spPr bwMode="auto">
          <a:xfrm>
            <a:off x="4727575" y="3811588"/>
            <a:ext cx="26606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 dirty="0">
                <a:solidFill>
                  <a:schemeClr val="tx1"/>
                </a:solidFill>
              </a:rPr>
              <a:t>reaction orders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539875" y="4543425"/>
            <a:ext cx="6383338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(Their sum is the </a:t>
            </a:r>
            <a:r>
              <a:rPr lang="en-US" u="sng">
                <a:solidFill>
                  <a:schemeClr val="tx1"/>
                </a:solidFill>
              </a:rPr>
              <a:t>overall reaction order</a:t>
            </a:r>
            <a:r>
              <a:rPr lang="en-US">
                <a:solidFill>
                  <a:schemeClr val="tx1"/>
                </a:solidFill>
              </a:rPr>
              <a:t>;</a:t>
            </a:r>
          </a:p>
          <a:p>
            <a:r>
              <a:rPr lang="en-US">
                <a:solidFill>
                  <a:schemeClr val="tx1"/>
                </a:solidFill>
              </a:rPr>
              <a:t>r.o.’s are determined experimentally.)</a:t>
            </a:r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774700" y="5700713"/>
            <a:ext cx="648017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Usually, reaction orders are 0, 1, or 2,</a:t>
            </a:r>
          </a:p>
          <a:p>
            <a:pPr algn="l"/>
            <a:r>
              <a:rPr lang="en-US"/>
              <a:t>   but some are fractions or are (–).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73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73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7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3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3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3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27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73424" grpId="0" animBg="1"/>
      <p:bldP spid="273414" grpId="0"/>
      <p:bldP spid="273415" grpId="0"/>
      <p:bldP spid="273416" grpId="0"/>
      <p:bldP spid="273417" grpId="0"/>
      <p:bldP spid="273418" grpId="0"/>
      <p:bldP spid="273419" grpId="0"/>
      <p:bldP spid="273420" grpId="0"/>
      <p:bldP spid="273421" grpId="0"/>
      <p:bldP spid="2734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288925" y="301625"/>
            <a:ext cx="784701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If a reaction is zero order in a particular reactant,</a:t>
            </a:r>
          </a:p>
          <a:p>
            <a:pPr algn="l"/>
            <a:r>
              <a:rPr lang="en-US" dirty="0"/>
              <a:t>changing its concentration...</a:t>
            </a:r>
          </a:p>
        </p:txBody>
      </p:sp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4762500" y="731838"/>
            <a:ext cx="42195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does NOT affect the rate,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as long as there is SOME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of the reactant present.</a:t>
            </a:r>
          </a:p>
        </p:txBody>
      </p: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600327" y="2227263"/>
            <a:ext cx="169862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order: </a:t>
            </a:r>
          </a:p>
        </p:txBody>
      </p:sp>
      <p:sp>
        <p:nvSpPr>
          <p:cNvPr id="275464" name="Rectangle 8"/>
          <p:cNvSpPr>
            <a:spLocks noChangeArrowheads="1"/>
          </p:cNvSpPr>
          <p:nvPr/>
        </p:nvSpPr>
        <p:spPr bwMode="auto">
          <a:xfrm>
            <a:off x="514602" y="3937000"/>
            <a:ext cx="17811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order: </a:t>
            </a:r>
          </a:p>
        </p:txBody>
      </p:sp>
      <p:sp>
        <p:nvSpPr>
          <p:cNvPr id="275466" name="Rectangle 10"/>
          <p:cNvSpPr>
            <a:spLocks noChangeArrowheads="1"/>
          </p:cNvSpPr>
          <p:nvPr/>
        </p:nvSpPr>
        <p:spPr bwMode="auto">
          <a:xfrm>
            <a:off x="2070352" y="2708275"/>
            <a:ext cx="515461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(double the [ ], double the rate) </a:t>
            </a:r>
          </a:p>
        </p:txBody>
      </p:sp>
      <p:sp>
        <p:nvSpPr>
          <p:cNvPr id="275468" name="Rectangle 12"/>
          <p:cNvSpPr>
            <a:spLocks noChangeArrowheads="1"/>
          </p:cNvSpPr>
          <p:nvPr/>
        </p:nvSpPr>
        <p:spPr bwMode="auto">
          <a:xfrm>
            <a:off x="2070352" y="4425950"/>
            <a:ext cx="42195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(triple the [ ], 9X the rate) </a:t>
            </a:r>
          </a:p>
        </p:txBody>
      </p:sp>
      <p:sp>
        <p:nvSpPr>
          <p:cNvPr id="275471" name="Rectangle 15"/>
          <p:cNvSpPr>
            <a:spLocks noChangeArrowheads="1"/>
          </p:cNvSpPr>
          <p:nvPr/>
        </p:nvSpPr>
        <p:spPr bwMode="auto">
          <a:xfrm>
            <a:off x="2056064" y="4948238"/>
            <a:ext cx="41608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(halve the [ ], ¼ the rate) </a:t>
            </a:r>
          </a:p>
        </p:txBody>
      </p:sp>
      <p:sp>
        <p:nvSpPr>
          <p:cNvPr id="275472" name="Rectangle 16"/>
          <p:cNvSpPr>
            <a:spLocks noChangeArrowheads="1"/>
          </p:cNvSpPr>
          <p:nvPr/>
        </p:nvSpPr>
        <p:spPr bwMode="auto">
          <a:xfrm>
            <a:off x="2070352" y="3201988"/>
            <a:ext cx="4160837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(halve the [ ], ½ the rate) </a:t>
            </a:r>
          </a:p>
        </p:txBody>
      </p:sp>
      <p:sp>
        <p:nvSpPr>
          <p:cNvPr id="275473" name="Rectangle 17"/>
          <p:cNvSpPr>
            <a:spLocks noChangeArrowheads="1"/>
          </p:cNvSpPr>
          <p:nvPr/>
        </p:nvSpPr>
        <p:spPr bwMode="auto">
          <a:xfrm>
            <a:off x="258763" y="5721350"/>
            <a:ext cx="861377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 rate constant k is NOT affected by concentration,</a:t>
            </a:r>
          </a:p>
          <a:p>
            <a:pPr algn="l"/>
            <a:r>
              <a:rPr lang="en-US"/>
              <a:t>but it </a:t>
            </a:r>
            <a:r>
              <a:rPr lang="en-US" b="1"/>
              <a:t>IS</a:t>
            </a:r>
            <a:r>
              <a:rPr lang="en-US"/>
              <a:t> affected by... </a:t>
            </a:r>
          </a:p>
        </p:txBody>
      </p:sp>
      <p:sp>
        <p:nvSpPr>
          <p:cNvPr id="275474" name="Rectangle 18"/>
          <p:cNvSpPr>
            <a:spLocks noChangeArrowheads="1"/>
          </p:cNvSpPr>
          <p:nvPr/>
        </p:nvSpPr>
        <p:spPr bwMode="auto">
          <a:xfrm>
            <a:off x="3640138" y="6148388"/>
            <a:ext cx="447992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temperature and catalysts. </a:t>
            </a:r>
          </a:p>
        </p:txBody>
      </p:sp>
      <p:sp>
        <p:nvSpPr>
          <p:cNvPr id="275475" name="Rectangle 19"/>
          <p:cNvSpPr>
            <a:spLocks noChangeArrowheads="1"/>
          </p:cNvSpPr>
          <p:nvPr/>
        </p:nvSpPr>
        <p:spPr bwMode="auto">
          <a:xfrm>
            <a:off x="4456364" y="2771775"/>
            <a:ext cx="2613025" cy="4206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76" name="Rectangle 20"/>
          <p:cNvSpPr>
            <a:spLocks noChangeArrowheads="1"/>
          </p:cNvSpPr>
          <p:nvPr/>
        </p:nvSpPr>
        <p:spPr bwMode="auto">
          <a:xfrm>
            <a:off x="4238877" y="3251200"/>
            <a:ext cx="1843087" cy="4206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5477" name="Rectangle 21"/>
          <p:cNvSpPr>
            <a:spLocks noChangeArrowheads="1"/>
          </p:cNvSpPr>
          <p:nvPr/>
        </p:nvSpPr>
        <p:spPr bwMode="auto">
          <a:xfrm>
            <a:off x="4165852" y="4484688"/>
            <a:ext cx="2003425" cy="42068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5478" name="Rectangle 22"/>
          <p:cNvSpPr>
            <a:spLocks noChangeArrowheads="1"/>
          </p:cNvSpPr>
          <p:nvPr/>
        </p:nvSpPr>
        <p:spPr bwMode="auto">
          <a:xfrm>
            <a:off x="4237289" y="5006975"/>
            <a:ext cx="1871663" cy="4206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5467" name="Rectangle 11"/>
          <p:cNvSpPr>
            <a:spLocks noChangeArrowheads="1"/>
          </p:cNvSpPr>
          <p:nvPr/>
        </p:nvSpPr>
        <p:spPr bwMode="auto">
          <a:xfrm>
            <a:off x="2141789" y="3916363"/>
            <a:ext cx="30178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squared changes 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284664" y="2227263"/>
            <a:ext cx="2016125" cy="519112"/>
            <a:chOff x="1896" y="1403"/>
            <a:chExt cx="1270" cy="327"/>
          </a:xfrm>
        </p:grpSpPr>
        <p:sp>
          <p:nvSpPr>
            <p:cNvPr id="1043" name="Rectangle 9"/>
            <p:cNvSpPr>
              <a:spLocks noChangeArrowheads="1"/>
            </p:cNvSpPr>
            <p:nvPr/>
          </p:nvSpPr>
          <p:spPr bwMode="auto">
            <a:xfrm>
              <a:off x="2139" y="1403"/>
              <a:ext cx="1027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changes </a:t>
              </a:r>
            </a:p>
          </p:txBody>
        </p:sp>
        <p:graphicFrame>
          <p:nvGraphicFramePr>
            <p:cNvPr id="1026" name="Object 23"/>
            <p:cNvGraphicFramePr>
              <a:graphicFrameLocks noChangeAspect="1"/>
            </p:cNvGraphicFramePr>
            <p:nvPr/>
          </p:nvGraphicFramePr>
          <p:xfrm>
            <a:off x="1896" y="1479"/>
            <a:ext cx="232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Equation" r:id="rId3" imgW="279360" imgH="215640" progId="Equation.3">
                    <p:embed/>
                  </p:oleObj>
                </mc:Choice>
                <mc:Fallback>
                  <p:oleObj name="Equation" r:id="rId3" imgW="279360" imgH="21564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6" y="1479"/>
                          <a:ext cx="232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508653" y="3377192"/>
            <a:ext cx="2457724" cy="138499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3</a:t>
            </a:r>
            <a:r>
              <a:rPr lang="en-US" baseline="30000" dirty="0" smtClean="0">
                <a:solidFill>
                  <a:schemeClr val="tx1"/>
                </a:solidFill>
                <a:latin typeface="Arial Narrow" pitchFamily="34" charset="0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order</a:t>
            </a:r>
          </a:p>
          <a:p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would mean…</a:t>
            </a:r>
          </a:p>
          <a:p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“cubed” changes.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6773709" y="5148160"/>
            <a:ext cx="2148345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3X [ ]; 27X rate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760865" y="4675196"/>
            <a:ext cx="1984839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rial Narrow" pitchFamily="34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X [ ]; 8X rate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6707537" y="3468412"/>
            <a:ext cx="2003425" cy="82296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6534111" y="4351283"/>
            <a:ext cx="2468880" cy="36576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6534111" y="4792719"/>
            <a:ext cx="1097280" cy="9144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7716524" y="4792719"/>
            <a:ext cx="109728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7716524" y="5249920"/>
            <a:ext cx="109728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6542690" y="3405352"/>
            <a:ext cx="2443655" cy="2301765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7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275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5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275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2754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2754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7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275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7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75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2" grpId="0"/>
      <p:bldP spid="275463" grpId="0"/>
      <p:bldP spid="275464" grpId="0"/>
      <p:bldP spid="275466" grpId="0"/>
      <p:bldP spid="275468" grpId="0"/>
      <p:bldP spid="275471" grpId="0"/>
      <p:bldP spid="275472" grpId="0"/>
      <p:bldP spid="275473" grpId="0"/>
      <p:bldP spid="275474" grpId="0"/>
      <p:bldP spid="275475" grpId="0" animBg="1"/>
      <p:bldP spid="275476" grpId="0" animBg="1"/>
      <p:bldP spid="275477" grpId="0" animBg="1"/>
      <p:bldP spid="275478" grpId="0" animBg="1"/>
      <p:bldP spid="275467" grpId="0"/>
      <p:bldP spid="23" grpId="0" animBg="1"/>
      <p:bldP spid="24" grpId="0" animBg="1"/>
      <p:bldP spid="25" grpId="0" animBg="1"/>
      <p:bldP spid="26" grpId="0" animBg="1"/>
      <p:bldP spid="27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979488" y="5938838"/>
            <a:ext cx="1712912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4456" name="Rectangle 24"/>
          <p:cNvSpPr>
            <a:spLocks noChangeArrowheads="1"/>
          </p:cNvSpPr>
          <p:nvPr/>
        </p:nvSpPr>
        <p:spPr bwMode="auto">
          <a:xfrm>
            <a:off x="600075" y="4722813"/>
            <a:ext cx="2365375" cy="993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4457" name="Rectangle 25"/>
          <p:cNvSpPr>
            <a:spLocks noChangeArrowheads="1"/>
          </p:cNvSpPr>
          <p:nvPr/>
        </p:nvSpPr>
        <p:spPr bwMode="auto">
          <a:xfrm>
            <a:off x="4016375" y="5735638"/>
            <a:ext cx="4468813" cy="993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4033838" y="5972175"/>
            <a:ext cx="2132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units for k = </a:t>
            </a:r>
          </a:p>
        </p:txBody>
      </p:sp>
      <p:grpSp>
        <p:nvGrpSpPr>
          <p:cNvPr id="13318" name="Group 7"/>
          <p:cNvGrpSpPr>
            <a:grpSpLocks/>
          </p:cNvGrpSpPr>
          <p:nvPr/>
        </p:nvGrpSpPr>
        <p:grpSpPr bwMode="auto">
          <a:xfrm>
            <a:off x="1712913" y="63500"/>
            <a:ext cx="5562600" cy="519113"/>
            <a:chOff x="1079" y="160"/>
            <a:chExt cx="3504" cy="327"/>
          </a:xfrm>
        </p:grpSpPr>
        <p:sp>
          <p:nvSpPr>
            <p:cNvPr id="13363" name="Rectangle 5"/>
            <p:cNvSpPr>
              <a:spLocks noChangeArrowheads="1"/>
            </p:cNvSpPr>
            <p:nvPr/>
          </p:nvSpPr>
          <p:spPr bwMode="auto">
            <a:xfrm>
              <a:off x="1079" y="160"/>
              <a:ext cx="350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H</a:t>
              </a:r>
              <a:r>
                <a:rPr lang="en-US" baseline="-25000"/>
                <a:t>2</a:t>
              </a:r>
              <a:r>
                <a:rPr lang="en-US"/>
                <a:t>(g)  +  Cl</a:t>
              </a:r>
              <a:r>
                <a:rPr lang="en-US" baseline="-25000"/>
                <a:t>2</a:t>
              </a:r>
              <a:r>
                <a:rPr lang="en-US"/>
                <a:t>(g)  		   2 HCl(g) </a:t>
              </a:r>
            </a:p>
          </p:txBody>
        </p:sp>
        <p:sp>
          <p:nvSpPr>
            <p:cNvPr id="13364" name="Line 6"/>
            <p:cNvSpPr>
              <a:spLocks noChangeShapeType="1"/>
            </p:cNvSpPr>
            <p:nvPr/>
          </p:nvSpPr>
          <p:spPr bwMode="auto">
            <a:xfrm>
              <a:off x="2697" y="338"/>
              <a:ext cx="82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566738" y="554038"/>
            <a:ext cx="1282700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Find... 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2355850" y="627063"/>
            <a:ext cx="4945063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(1) rxn order of each reactant </a:t>
            </a:r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2357438" y="1089025"/>
            <a:ext cx="41671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(2) overall reaction order </a:t>
            </a:r>
          </a:p>
        </p:txBody>
      </p:sp>
      <p:sp>
        <p:nvSpPr>
          <p:cNvPr id="13322" name="Rectangle 12"/>
          <p:cNvSpPr>
            <a:spLocks noChangeArrowheads="1"/>
          </p:cNvSpPr>
          <p:nvPr/>
        </p:nvSpPr>
        <p:spPr bwMode="auto">
          <a:xfrm>
            <a:off x="2355850" y="1547813"/>
            <a:ext cx="41227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(3) units of rate constant </a:t>
            </a:r>
          </a:p>
        </p:txBody>
      </p:sp>
      <p:sp>
        <p:nvSpPr>
          <p:cNvPr id="274445" name="Rectangle 13"/>
          <p:cNvSpPr>
            <a:spLocks noChangeArrowheads="1"/>
          </p:cNvSpPr>
          <p:nvPr/>
        </p:nvSpPr>
        <p:spPr bwMode="auto">
          <a:xfrm>
            <a:off x="725488" y="4738688"/>
            <a:ext cx="22637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r.o. of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= 2</a:t>
            </a:r>
          </a:p>
          <a:p>
            <a:r>
              <a:rPr lang="en-US">
                <a:solidFill>
                  <a:schemeClr val="tx1"/>
                </a:solidFill>
              </a:rPr>
              <a:t>r.o. of Cl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= 1</a:t>
            </a:r>
          </a:p>
        </p:txBody>
      </p:sp>
      <p:sp>
        <p:nvSpPr>
          <p:cNvPr id="274446" name="Rectangle 14"/>
          <p:cNvSpPr>
            <a:spLocks noChangeArrowheads="1"/>
          </p:cNvSpPr>
          <p:nvPr/>
        </p:nvSpPr>
        <p:spPr bwMode="auto">
          <a:xfrm>
            <a:off x="1012825" y="5948363"/>
            <a:ext cx="1593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o.r.o. = 3</a:t>
            </a:r>
          </a:p>
        </p:txBody>
      </p:sp>
      <p:sp>
        <p:nvSpPr>
          <p:cNvPr id="274447" name="Rectangle 15"/>
          <p:cNvSpPr>
            <a:spLocks noChangeArrowheads="1"/>
          </p:cNvSpPr>
          <p:nvPr/>
        </p:nvSpPr>
        <p:spPr bwMode="auto">
          <a:xfrm>
            <a:off x="4121150" y="4447709"/>
            <a:ext cx="3087705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rate = k </a:t>
            </a:r>
            <a:r>
              <a:rPr lang="en-US" dirty="0" smtClean="0">
                <a:solidFill>
                  <a:schemeClr val="tx1"/>
                </a:solidFill>
              </a:rPr>
              <a:t>[H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[Cl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4449" name="Rectangle 17"/>
          <p:cNvSpPr>
            <a:spLocks noChangeArrowheads="1"/>
          </p:cNvSpPr>
          <p:nvPr/>
        </p:nvSpPr>
        <p:spPr bwMode="auto">
          <a:xfrm>
            <a:off x="6417050" y="5078413"/>
            <a:ext cx="48101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274450" name="Rectangle 18"/>
          <p:cNvSpPr>
            <a:spLocks noChangeArrowheads="1"/>
          </p:cNvSpPr>
          <p:nvPr/>
        </p:nvSpPr>
        <p:spPr bwMode="auto">
          <a:xfrm>
            <a:off x="5121275" y="5078413"/>
            <a:ext cx="38258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?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237038" y="4873625"/>
            <a:ext cx="581025" cy="912813"/>
            <a:chOff x="1599" y="2944"/>
            <a:chExt cx="366" cy="575"/>
          </a:xfrm>
        </p:grpSpPr>
        <p:sp>
          <p:nvSpPr>
            <p:cNvPr id="13360" name="Rectangle 16"/>
            <p:cNvSpPr>
              <a:spLocks noChangeArrowheads="1"/>
            </p:cNvSpPr>
            <p:nvPr/>
          </p:nvSpPr>
          <p:spPr bwMode="auto">
            <a:xfrm>
              <a:off x="1627" y="2944"/>
              <a:ext cx="30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13361" name="Rectangle 19"/>
            <p:cNvSpPr>
              <a:spLocks noChangeArrowheads="1"/>
            </p:cNvSpPr>
            <p:nvPr/>
          </p:nvSpPr>
          <p:spPr bwMode="auto">
            <a:xfrm>
              <a:off x="1663" y="3192"/>
              <a:ext cx="228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3362" name="Rectangle 20"/>
            <p:cNvSpPr>
              <a:spLocks noChangeArrowheads="1"/>
            </p:cNvSpPr>
            <p:nvPr/>
          </p:nvSpPr>
          <p:spPr bwMode="auto">
            <a:xfrm>
              <a:off x="1599" y="2974"/>
              <a:ext cx="366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__</a:t>
              </a:r>
            </a:p>
          </p:txBody>
        </p:sp>
      </p:grpSp>
      <p:sp>
        <p:nvSpPr>
          <p:cNvPr id="274454" name="Rectangle 22"/>
          <p:cNvSpPr>
            <a:spLocks noChangeArrowheads="1"/>
          </p:cNvSpPr>
          <p:nvPr/>
        </p:nvSpPr>
        <p:spPr bwMode="auto">
          <a:xfrm>
            <a:off x="4800600" y="5078413"/>
            <a:ext cx="39211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74455" name="Rectangle 23"/>
          <p:cNvSpPr>
            <a:spLocks noChangeArrowheads="1"/>
          </p:cNvSpPr>
          <p:nvPr/>
        </p:nvSpPr>
        <p:spPr bwMode="auto">
          <a:xfrm>
            <a:off x="5578725" y="5076825"/>
            <a:ext cx="617538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992813" y="5762625"/>
            <a:ext cx="995362" cy="944563"/>
            <a:chOff x="849" y="3373"/>
            <a:chExt cx="627" cy="595"/>
          </a:xfrm>
        </p:grpSpPr>
        <p:sp>
          <p:nvSpPr>
            <p:cNvPr id="13356" name="Rectangle 28"/>
            <p:cNvSpPr>
              <a:spLocks noChangeArrowheads="1"/>
            </p:cNvSpPr>
            <p:nvPr/>
          </p:nvSpPr>
          <p:spPr bwMode="auto">
            <a:xfrm>
              <a:off x="1006" y="3373"/>
              <a:ext cx="241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357" name="Rectangle 29"/>
            <p:cNvSpPr>
              <a:spLocks noChangeArrowheads="1"/>
            </p:cNvSpPr>
            <p:nvPr/>
          </p:nvSpPr>
          <p:spPr bwMode="auto">
            <a:xfrm>
              <a:off x="849" y="3638"/>
              <a:ext cx="627" cy="33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M</a:t>
              </a:r>
              <a:r>
                <a:rPr lang="en-US" baseline="30000">
                  <a:solidFill>
                    <a:schemeClr val="tx1"/>
                  </a:solidFill>
                </a:rPr>
                <a:t>2</a:t>
              </a:r>
              <a:r>
                <a:rPr lang="en-US">
                  <a:solidFill>
                    <a:schemeClr val="tx1"/>
                  </a:solidFill>
                </a:rPr>
                <a:t>  s</a:t>
              </a:r>
            </a:p>
          </p:txBody>
        </p:sp>
        <p:sp>
          <p:nvSpPr>
            <p:cNvPr id="13358" name="Rectangle 30"/>
            <p:cNvSpPr>
              <a:spLocks noChangeArrowheads="1"/>
            </p:cNvSpPr>
            <p:nvPr/>
          </p:nvSpPr>
          <p:spPr bwMode="auto">
            <a:xfrm>
              <a:off x="910" y="3386"/>
              <a:ext cx="491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___</a:t>
              </a:r>
            </a:p>
          </p:txBody>
        </p:sp>
        <p:sp>
          <p:nvSpPr>
            <p:cNvPr id="13359" name="Oval 31"/>
            <p:cNvSpPr>
              <a:spLocks noChangeArrowheads="1"/>
            </p:cNvSpPr>
            <p:nvPr/>
          </p:nvSpPr>
          <p:spPr bwMode="auto">
            <a:xfrm>
              <a:off x="1205" y="3784"/>
              <a:ext cx="56" cy="56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4465" name="Rectangle 33"/>
          <p:cNvSpPr>
            <a:spLocks noChangeArrowheads="1"/>
          </p:cNvSpPr>
          <p:nvPr/>
        </p:nvSpPr>
        <p:spPr bwMode="auto">
          <a:xfrm>
            <a:off x="6838950" y="5972175"/>
            <a:ext cx="1604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M</a:t>
            </a:r>
            <a:r>
              <a:rPr lang="en-US" baseline="30000">
                <a:solidFill>
                  <a:schemeClr val="tx1"/>
                </a:solidFill>
              </a:rPr>
              <a:t>–2</a:t>
            </a:r>
            <a:r>
              <a:rPr lang="en-US">
                <a:solidFill>
                  <a:schemeClr val="tx1"/>
                </a:solidFill>
              </a:rPr>
              <a:t> s</a:t>
            </a:r>
            <a:r>
              <a:rPr lang="en-US" baseline="30000">
                <a:solidFill>
                  <a:schemeClr val="tx1"/>
                </a:solidFill>
              </a:rPr>
              <a:t>–1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117600" y="2151063"/>
          <a:ext cx="7301864" cy="2153178"/>
        </p:xfrm>
        <a:graphic>
          <a:graphicData uri="http://schemas.openxmlformats.org/drawingml/2006/table">
            <a:tbl>
              <a:tblPr/>
              <a:tblGrid>
                <a:gridCol w="1958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6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9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[H</a:t>
                      </a:r>
                      <a:r>
                        <a:rPr lang="en-US" sz="2800" b="1" baseline="-250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] (M)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[Cl</a:t>
                      </a:r>
                      <a:r>
                        <a:rPr lang="en-US" sz="2800" b="1" baseline="-25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8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] (M)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Init. rate of HCl formation (M s</a:t>
                      </a:r>
                      <a:r>
                        <a:rPr lang="en-US" sz="2800" b="1" baseline="300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–1</a:t>
                      </a:r>
                      <a:r>
                        <a:rPr lang="en-US" sz="28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886"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0.100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0.100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0.340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050"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0.100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0.200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0.680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968"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0.200</a:t>
                      </a:r>
                      <a:endParaRPr lang="en-US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0.200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2.720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2984" marR="1329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647700" y="2957513"/>
            <a:ext cx="44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B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4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4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4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4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4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44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4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4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4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4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7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7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 animBg="1" autoUpdateAnimBg="0"/>
      <p:bldP spid="274456" grpId="0" animBg="1" autoUpdateAnimBg="0"/>
      <p:bldP spid="274457" grpId="0" animBg="1" autoUpdateAnimBg="0"/>
      <p:bldP spid="274436" grpId="0" autoUpdateAnimBg="0"/>
      <p:bldP spid="274445" grpId="0" autoUpdateAnimBg="0"/>
      <p:bldP spid="274446" grpId="0" autoUpdateAnimBg="0"/>
      <p:bldP spid="274447" grpId="0" autoUpdateAnimBg="0"/>
      <p:bldP spid="274449" grpId="0" autoUpdateAnimBg="0"/>
      <p:bldP spid="274450" grpId="0" autoUpdateAnimBg="0"/>
      <p:bldP spid="274454" grpId="0" autoUpdateAnimBg="0"/>
      <p:bldP spid="274455" grpId="0" autoUpdateAnimBg="0"/>
      <p:bldP spid="274465" grpId="0" autoUpdateAnimBg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5832475" y="4548188"/>
            <a:ext cx="2033588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497" name="Rectangle 17"/>
          <p:cNvSpPr>
            <a:spLocks noChangeArrowheads="1"/>
          </p:cNvSpPr>
          <p:nvPr/>
        </p:nvSpPr>
        <p:spPr bwMode="auto">
          <a:xfrm>
            <a:off x="5949950" y="4687888"/>
            <a:ext cx="1812925" cy="11096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1455738" y="4970463"/>
            <a:ext cx="3081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ln [A]</a:t>
            </a:r>
            <a:r>
              <a:rPr lang="en-US" baseline="-25000">
                <a:solidFill>
                  <a:schemeClr val="tx1"/>
                </a:solidFill>
              </a:rPr>
              <a:t>t</a:t>
            </a:r>
            <a:r>
              <a:rPr lang="en-US">
                <a:solidFill>
                  <a:schemeClr val="tx1"/>
                </a:solidFill>
              </a:rPr>
              <a:t> = ln [A]</a:t>
            </a:r>
            <a:r>
              <a:rPr lang="en-US" baseline="-25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– kt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68300" y="288925"/>
            <a:ext cx="8342313" cy="137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Rate laws can be converted into equations that give</a:t>
            </a:r>
          </a:p>
          <a:p>
            <a:pPr algn="l"/>
            <a:r>
              <a:rPr lang="en-US"/>
              <a:t>the concentrations of substances at any time during</a:t>
            </a:r>
          </a:p>
          <a:p>
            <a:pPr algn="l"/>
            <a:r>
              <a:rPr lang="en-US"/>
              <a:t>the course of a reaction.</a:t>
            </a:r>
          </a:p>
        </p:txBody>
      </p:sp>
      <p:sp>
        <p:nvSpPr>
          <p:cNvPr id="276486" name="Rectangle 6"/>
          <p:cNvSpPr>
            <a:spLocks noChangeArrowheads="1"/>
          </p:cNvSpPr>
          <p:nvPr/>
        </p:nvSpPr>
        <p:spPr bwMode="auto">
          <a:xfrm>
            <a:off x="703249" y="1820863"/>
            <a:ext cx="39433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i="1"/>
              <a:t>First-Order Reactions</a:t>
            </a:r>
            <a:r>
              <a:rPr lang="en-US" b="1"/>
              <a:t> </a:t>
            </a:r>
          </a:p>
        </p:txBody>
      </p:sp>
      <p:sp>
        <p:nvSpPr>
          <p:cNvPr id="276487" name="Rectangle 7"/>
          <p:cNvSpPr>
            <a:spLocks noChangeArrowheads="1"/>
          </p:cNvSpPr>
          <p:nvPr/>
        </p:nvSpPr>
        <p:spPr bwMode="auto">
          <a:xfrm>
            <a:off x="744524" y="2489200"/>
            <a:ext cx="7226300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Rate laws for 1</a:t>
            </a:r>
            <a:r>
              <a:rPr lang="en-US" baseline="30000"/>
              <a:t>st</a:t>
            </a:r>
            <a:r>
              <a:rPr lang="en-US"/>
              <a:t> order rxns have the form:</a:t>
            </a:r>
          </a:p>
        </p:txBody>
      </p:sp>
      <p:sp>
        <p:nvSpPr>
          <p:cNvPr id="276489" name="Rectangle 9"/>
          <p:cNvSpPr>
            <a:spLocks noChangeArrowheads="1"/>
          </p:cNvSpPr>
          <p:nvPr/>
        </p:nvSpPr>
        <p:spPr bwMode="auto">
          <a:xfrm>
            <a:off x="342900" y="6073775"/>
            <a:ext cx="82184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Plotting ln [A]</a:t>
            </a:r>
            <a:r>
              <a:rPr lang="en-US" baseline="-25000"/>
              <a:t>t</a:t>
            </a:r>
            <a:r>
              <a:rPr lang="en-US"/>
              <a:t> v. t gives a straight line </a:t>
            </a:r>
            <a:r>
              <a:rPr lang="en-US" baseline="30000"/>
              <a:t>w</a:t>
            </a:r>
            <a:r>
              <a:rPr lang="en-US"/>
              <a:t>/slope…</a:t>
            </a:r>
            <a:r>
              <a:rPr lang="en-US">
                <a:solidFill>
                  <a:schemeClr val="tx1"/>
                </a:solidFill>
              </a:rPr>
              <a:t> –k.</a:t>
            </a:r>
          </a:p>
        </p:txBody>
      </p:sp>
      <p:sp>
        <p:nvSpPr>
          <p:cNvPr id="276490" name="Rectangle 10"/>
          <p:cNvSpPr>
            <a:spLocks noChangeArrowheads="1"/>
          </p:cNvSpPr>
          <p:nvPr/>
        </p:nvSpPr>
        <p:spPr bwMode="auto">
          <a:xfrm>
            <a:off x="4968875" y="4970463"/>
            <a:ext cx="857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or…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000750" y="4706938"/>
            <a:ext cx="1758950" cy="1004887"/>
            <a:chOff x="3780" y="3137"/>
            <a:chExt cx="1108" cy="633"/>
          </a:xfrm>
        </p:grpSpPr>
        <p:sp>
          <p:nvSpPr>
            <p:cNvPr id="3" name="Rectangle 11"/>
            <p:cNvSpPr>
              <a:spLocks noChangeArrowheads="1"/>
            </p:cNvSpPr>
            <p:nvPr/>
          </p:nvSpPr>
          <p:spPr bwMode="auto">
            <a:xfrm>
              <a:off x="3780" y="3303"/>
              <a:ext cx="55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kt = </a:t>
              </a:r>
            </a:p>
          </p:txBody>
        </p:sp>
        <p:grpSp>
          <p:nvGrpSpPr>
            <p:cNvPr id="14351" name="Group 16"/>
            <p:cNvGrpSpPr>
              <a:grpSpLocks/>
            </p:cNvGrpSpPr>
            <p:nvPr/>
          </p:nvGrpSpPr>
          <p:grpSpPr bwMode="auto">
            <a:xfrm>
              <a:off x="4193" y="3137"/>
              <a:ext cx="695" cy="633"/>
              <a:chOff x="4429" y="2589"/>
              <a:chExt cx="695" cy="633"/>
            </a:xfrm>
          </p:grpSpPr>
          <p:sp>
            <p:nvSpPr>
              <p:cNvPr id="14352" name="Rectangle 12"/>
              <p:cNvSpPr>
                <a:spLocks noChangeArrowheads="1"/>
              </p:cNvSpPr>
              <p:nvPr/>
            </p:nvSpPr>
            <p:spPr bwMode="auto">
              <a:xfrm>
                <a:off x="4429" y="2755"/>
                <a:ext cx="29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ln</a:t>
                </a:r>
              </a:p>
            </p:txBody>
          </p:sp>
          <p:sp>
            <p:nvSpPr>
              <p:cNvPr id="14353" name="Rectangle 13"/>
              <p:cNvSpPr>
                <a:spLocks noChangeArrowheads="1"/>
              </p:cNvSpPr>
              <p:nvPr/>
            </p:nvSpPr>
            <p:spPr bwMode="auto">
              <a:xfrm>
                <a:off x="4650" y="2589"/>
                <a:ext cx="47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[A]</a:t>
                </a:r>
                <a:r>
                  <a:rPr lang="en-US" baseline="-2500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14354" name="Rectangle 14"/>
              <p:cNvSpPr>
                <a:spLocks noChangeArrowheads="1"/>
              </p:cNvSpPr>
              <p:nvPr/>
            </p:nvSpPr>
            <p:spPr bwMode="auto">
              <a:xfrm>
                <a:off x="4650" y="2895"/>
                <a:ext cx="43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[A]</a:t>
                </a:r>
                <a:r>
                  <a:rPr lang="en-US" baseline="-25000">
                    <a:solidFill>
                      <a:schemeClr val="tx1"/>
                    </a:solidFill>
                  </a:rPr>
                  <a:t>t</a:t>
                </a:r>
              </a:p>
            </p:txBody>
          </p:sp>
          <p:sp>
            <p:nvSpPr>
              <p:cNvPr id="14355" name="Line 15"/>
              <p:cNvSpPr>
                <a:spLocks noChangeShapeType="1"/>
              </p:cNvSpPr>
              <p:nvPr/>
            </p:nvSpPr>
            <p:spPr bwMode="auto">
              <a:xfrm>
                <a:off x="4700" y="2926"/>
                <a:ext cx="2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2995599" y="3205163"/>
            <a:ext cx="193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rate = k [A]</a:t>
            </a:r>
          </a:p>
        </p:txBody>
      </p:sp>
      <p:sp>
        <p:nvSpPr>
          <p:cNvPr id="276507" name="Rectangle 27"/>
          <p:cNvSpPr>
            <a:spLocks noChangeArrowheads="1"/>
          </p:cNvSpPr>
          <p:nvPr/>
        </p:nvSpPr>
        <p:spPr bwMode="auto">
          <a:xfrm>
            <a:off x="7939088" y="5705475"/>
            <a:ext cx="957262" cy="10668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744524" y="3876675"/>
            <a:ext cx="5472112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To find rxn [ ]s over time, use…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5704496" y="2984444"/>
            <a:ext cx="33489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 dirty="0" smtClean="0">
                <a:solidFill>
                  <a:schemeClr val="tx1"/>
                </a:solidFill>
                <a:latin typeface="Arial Narrow" pitchFamily="34" charset="0"/>
              </a:rPr>
              <a:t>You can use P instead</a:t>
            </a:r>
          </a:p>
          <a:p>
            <a:r>
              <a:rPr lang="en-US" sz="2000" b="1" u="sng" dirty="0" smtClean="0">
                <a:solidFill>
                  <a:schemeClr val="tx1"/>
                </a:solidFill>
                <a:latin typeface="Arial Narrow" pitchFamily="34" charset="0"/>
              </a:rPr>
              <a:t>of [</a:t>
            </a:r>
            <a:r>
              <a:rPr lang="en-US" sz="2000" b="1" u="sng" dirty="0">
                <a:solidFill>
                  <a:schemeClr val="tx1"/>
                </a:solidFill>
                <a:latin typeface="Arial Narrow" pitchFamily="34" charset="0"/>
              </a:rPr>
              <a:t>A</a:t>
            </a:r>
            <a:r>
              <a:rPr lang="en-US" sz="2000" b="1" u="sng" dirty="0" smtClean="0">
                <a:solidFill>
                  <a:schemeClr val="tx1"/>
                </a:solidFill>
                <a:latin typeface="Arial Narrow" pitchFamily="34" charset="0"/>
              </a:rPr>
              <a:t>] in rate law equations</a:t>
            </a:r>
          </a:p>
          <a:p>
            <a:r>
              <a:rPr lang="en-US" sz="2000" b="1" u="sng" dirty="0" smtClean="0">
                <a:solidFill>
                  <a:schemeClr val="tx1"/>
                </a:solidFill>
                <a:latin typeface="Arial Narrow" pitchFamily="34" charset="0"/>
              </a:rPr>
              <a:t>(if you have a gaseous system).</a:t>
            </a:r>
            <a:endParaRPr lang="en-US" sz="2000" b="1" u="sng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34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76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5000"/>
                                        <p:tgtEl>
                                          <p:spTgt spid="276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7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6497" grpId="0" animBg="1"/>
      <p:bldP spid="276484" grpId="0"/>
      <p:bldP spid="276486" grpId="0"/>
      <p:bldP spid="276487" grpId="0"/>
      <p:bldP spid="276489" grpId="0"/>
      <p:bldP spid="276490" grpId="0"/>
      <p:bldP spid="14350" grpId="0"/>
      <p:bldP spid="276507" grpId="0" animBg="1"/>
      <p:bldP spid="25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5746750" y="6153150"/>
            <a:ext cx="2316163" cy="5667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3076" name="Group 7"/>
          <p:cNvGrpSpPr>
            <a:grpSpLocks/>
          </p:cNvGrpSpPr>
          <p:nvPr/>
        </p:nvGrpSpPr>
        <p:grpSpPr bwMode="auto">
          <a:xfrm>
            <a:off x="981075" y="354013"/>
            <a:ext cx="7310438" cy="519112"/>
            <a:chOff x="618" y="223"/>
            <a:chExt cx="4605" cy="327"/>
          </a:xfrm>
        </p:grpSpPr>
        <p:sp>
          <p:nvSpPr>
            <p:cNvPr id="3108" name="Rectangle 5"/>
            <p:cNvSpPr>
              <a:spLocks noChangeArrowheads="1"/>
            </p:cNvSpPr>
            <p:nvPr/>
          </p:nvSpPr>
          <p:spPr bwMode="auto">
            <a:xfrm>
              <a:off x="618" y="223"/>
              <a:ext cx="460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(CH</a:t>
              </a:r>
              <a:r>
                <a:rPr lang="en-US" baseline="-25000"/>
                <a:t>3</a:t>
              </a:r>
              <a:r>
                <a:rPr lang="en-US"/>
                <a:t>)</a:t>
              </a:r>
              <a:r>
                <a:rPr lang="en-US" baseline="-25000"/>
                <a:t>2</a:t>
              </a:r>
              <a:r>
                <a:rPr lang="en-US"/>
                <a:t>O(g)		  CH</a:t>
              </a:r>
              <a:r>
                <a:rPr lang="en-US" baseline="-25000"/>
                <a:t>4</a:t>
              </a:r>
              <a:r>
                <a:rPr lang="en-US"/>
                <a:t>(g)  +  H</a:t>
              </a:r>
              <a:r>
                <a:rPr lang="en-US" baseline="-25000"/>
                <a:t>2</a:t>
              </a:r>
              <a:r>
                <a:rPr lang="en-US"/>
                <a:t>(g)  +  CO(g) </a:t>
              </a:r>
            </a:p>
          </p:txBody>
        </p:sp>
        <p:sp>
          <p:nvSpPr>
            <p:cNvPr id="3109" name="Line 6"/>
            <p:cNvSpPr>
              <a:spLocks noChangeShapeType="1"/>
            </p:cNvSpPr>
            <p:nvPr/>
          </p:nvSpPr>
          <p:spPr bwMode="auto">
            <a:xfrm>
              <a:off x="1838" y="402"/>
              <a:ext cx="59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411163" y="1003300"/>
            <a:ext cx="8250237" cy="137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If this is a first-order process, with k = 6.8 x 10</a:t>
            </a:r>
            <a:r>
              <a:rPr lang="en-US" baseline="30000"/>
              <a:t>–4</a:t>
            </a:r>
            <a:r>
              <a:rPr lang="en-US"/>
              <a:t> s</a:t>
            </a:r>
            <a:r>
              <a:rPr lang="en-US" baseline="30000"/>
              <a:t>–1</a:t>
            </a:r>
            <a:endParaRPr lang="en-US"/>
          </a:p>
          <a:p>
            <a:pPr algn="l"/>
            <a:r>
              <a:rPr lang="en-US"/>
              <a:t>and </a:t>
            </a:r>
            <a:r>
              <a:rPr lang="en-US" baseline="30000"/>
              <a:t>w</a:t>
            </a:r>
            <a:r>
              <a:rPr lang="en-US"/>
              <a:t>/the initial pressure of (CH</a:t>
            </a:r>
            <a:r>
              <a:rPr lang="en-US" baseline="-25000"/>
              <a:t>3</a:t>
            </a:r>
            <a:r>
              <a:rPr lang="en-US"/>
              <a:t>)</a:t>
            </a:r>
            <a:r>
              <a:rPr lang="en-US" baseline="-25000"/>
              <a:t>2</a:t>
            </a:r>
            <a:r>
              <a:rPr lang="en-US"/>
              <a:t>O being 256 torr,</a:t>
            </a:r>
          </a:p>
          <a:p>
            <a:pPr algn="l"/>
            <a:r>
              <a:rPr lang="en-US"/>
              <a:t>find the partial pressure of (CH</a:t>
            </a:r>
            <a:r>
              <a:rPr lang="en-US" baseline="-25000"/>
              <a:t>3</a:t>
            </a:r>
            <a:r>
              <a:rPr lang="en-US"/>
              <a:t>)</a:t>
            </a:r>
            <a:r>
              <a:rPr lang="en-US" baseline="-25000"/>
              <a:t>2</a:t>
            </a:r>
            <a:r>
              <a:rPr lang="en-US"/>
              <a:t>O after 36.5 min.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322388" y="3062288"/>
            <a:ext cx="1774825" cy="1004887"/>
            <a:chOff x="3770" y="3137"/>
            <a:chExt cx="1118" cy="633"/>
          </a:xfrm>
        </p:grpSpPr>
        <p:sp>
          <p:nvSpPr>
            <p:cNvPr id="3102" name="Rectangle 11"/>
            <p:cNvSpPr>
              <a:spLocks noChangeArrowheads="1"/>
            </p:cNvSpPr>
            <p:nvPr/>
          </p:nvSpPr>
          <p:spPr bwMode="auto">
            <a:xfrm>
              <a:off x="3770" y="3303"/>
              <a:ext cx="54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kt = </a:t>
              </a:r>
            </a:p>
          </p:txBody>
        </p:sp>
        <p:grpSp>
          <p:nvGrpSpPr>
            <p:cNvPr id="3103" name="Group 12"/>
            <p:cNvGrpSpPr>
              <a:grpSpLocks/>
            </p:cNvGrpSpPr>
            <p:nvPr/>
          </p:nvGrpSpPr>
          <p:grpSpPr bwMode="auto">
            <a:xfrm>
              <a:off x="4193" y="3137"/>
              <a:ext cx="695" cy="633"/>
              <a:chOff x="4429" y="2589"/>
              <a:chExt cx="695" cy="633"/>
            </a:xfrm>
          </p:grpSpPr>
          <p:sp>
            <p:nvSpPr>
              <p:cNvPr id="3104" name="Rectangle 13"/>
              <p:cNvSpPr>
                <a:spLocks noChangeArrowheads="1"/>
              </p:cNvSpPr>
              <p:nvPr/>
            </p:nvSpPr>
            <p:spPr bwMode="auto">
              <a:xfrm>
                <a:off x="4429" y="2755"/>
                <a:ext cx="29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ln</a:t>
                </a:r>
              </a:p>
            </p:txBody>
          </p:sp>
          <p:sp>
            <p:nvSpPr>
              <p:cNvPr id="3105" name="Rectangle 14"/>
              <p:cNvSpPr>
                <a:spLocks noChangeArrowheads="1"/>
              </p:cNvSpPr>
              <p:nvPr/>
            </p:nvSpPr>
            <p:spPr bwMode="auto">
              <a:xfrm>
                <a:off x="4650" y="2589"/>
                <a:ext cx="47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[A]</a:t>
                </a:r>
                <a:r>
                  <a:rPr lang="en-US" baseline="-2500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3106" name="Rectangle 15"/>
              <p:cNvSpPr>
                <a:spLocks noChangeArrowheads="1"/>
              </p:cNvSpPr>
              <p:nvPr/>
            </p:nvSpPr>
            <p:spPr bwMode="auto">
              <a:xfrm>
                <a:off x="4650" y="2895"/>
                <a:ext cx="43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[A]</a:t>
                </a:r>
                <a:r>
                  <a:rPr lang="en-US" baseline="-25000">
                    <a:solidFill>
                      <a:schemeClr val="tx1"/>
                    </a:solidFill>
                  </a:rPr>
                  <a:t>t</a:t>
                </a:r>
              </a:p>
            </p:txBody>
          </p:sp>
          <p:sp>
            <p:nvSpPr>
              <p:cNvPr id="3107" name="Line 16"/>
              <p:cNvSpPr>
                <a:spLocks noChangeShapeType="1"/>
              </p:cNvSpPr>
              <p:nvPr/>
            </p:nvSpPr>
            <p:spPr bwMode="auto">
              <a:xfrm>
                <a:off x="4700" y="2926"/>
                <a:ext cx="2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3600450" y="3338513"/>
            <a:ext cx="1630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becomes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5711825" y="3068638"/>
            <a:ext cx="1676400" cy="1004887"/>
            <a:chOff x="3770" y="3137"/>
            <a:chExt cx="1056" cy="633"/>
          </a:xfrm>
        </p:grpSpPr>
        <p:sp>
          <p:nvSpPr>
            <p:cNvPr id="3096" name="Rectangle 19"/>
            <p:cNvSpPr>
              <a:spLocks noChangeArrowheads="1"/>
            </p:cNvSpPr>
            <p:nvPr/>
          </p:nvSpPr>
          <p:spPr bwMode="auto">
            <a:xfrm>
              <a:off x="3770" y="3303"/>
              <a:ext cx="54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kt = </a:t>
              </a:r>
            </a:p>
          </p:txBody>
        </p:sp>
        <p:grpSp>
          <p:nvGrpSpPr>
            <p:cNvPr id="3097" name="Group 20"/>
            <p:cNvGrpSpPr>
              <a:grpSpLocks/>
            </p:cNvGrpSpPr>
            <p:nvPr/>
          </p:nvGrpSpPr>
          <p:grpSpPr bwMode="auto">
            <a:xfrm>
              <a:off x="4193" y="3137"/>
              <a:ext cx="633" cy="633"/>
              <a:chOff x="4429" y="2589"/>
              <a:chExt cx="633" cy="633"/>
            </a:xfrm>
          </p:grpSpPr>
          <p:sp>
            <p:nvSpPr>
              <p:cNvPr id="3098" name="Rectangle 21"/>
              <p:cNvSpPr>
                <a:spLocks noChangeArrowheads="1"/>
              </p:cNvSpPr>
              <p:nvPr/>
            </p:nvSpPr>
            <p:spPr bwMode="auto">
              <a:xfrm>
                <a:off x="4429" y="2755"/>
                <a:ext cx="29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ln</a:t>
                </a:r>
              </a:p>
            </p:txBody>
          </p:sp>
          <p:sp>
            <p:nvSpPr>
              <p:cNvPr id="3099" name="Rectangle 22"/>
              <p:cNvSpPr>
                <a:spLocks noChangeArrowheads="1"/>
              </p:cNvSpPr>
              <p:nvPr/>
            </p:nvSpPr>
            <p:spPr bwMode="auto">
              <a:xfrm>
                <a:off x="4650" y="2589"/>
                <a:ext cx="41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 P</a:t>
                </a:r>
                <a:r>
                  <a:rPr lang="en-US" baseline="-25000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3100" name="Rectangle 23"/>
              <p:cNvSpPr>
                <a:spLocks noChangeArrowheads="1"/>
              </p:cNvSpPr>
              <p:nvPr/>
            </p:nvSpPr>
            <p:spPr bwMode="auto">
              <a:xfrm>
                <a:off x="4650" y="2895"/>
                <a:ext cx="36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 P</a:t>
                </a:r>
                <a:r>
                  <a:rPr lang="en-US" baseline="-25000">
                    <a:solidFill>
                      <a:schemeClr val="tx1"/>
                    </a:solidFill>
                  </a:rPr>
                  <a:t>t</a:t>
                </a:r>
              </a:p>
            </p:txBody>
          </p:sp>
          <p:sp>
            <p:nvSpPr>
              <p:cNvPr id="3101" name="Line 24"/>
              <p:cNvSpPr>
                <a:spLocks noChangeShapeType="1"/>
              </p:cNvSpPr>
              <p:nvPr/>
            </p:nvSpPr>
            <p:spPr bwMode="auto">
              <a:xfrm>
                <a:off x="4700" y="2926"/>
                <a:ext cx="29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989013" y="2533650"/>
            <a:ext cx="7208837" cy="523875"/>
            <a:chOff x="503" y="1596"/>
            <a:chExt cx="4541" cy="330"/>
          </a:xfrm>
        </p:grpSpPr>
        <p:sp>
          <p:nvSpPr>
            <p:cNvPr id="3095" name="Rectangle 9"/>
            <p:cNvSpPr>
              <a:spLocks noChangeArrowheads="1"/>
            </p:cNvSpPr>
            <p:nvPr/>
          </p:nvSpPr>
          <p:spPr bwMode="auto">
            <a:xfrm>
              <a:off x="503" y="1596"/>
              <a:ext cx="454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For gases, P     mol (and therefore [  ]), so…</a:t>
              </a:r>
            </a:p>
          </p:txBody>
        </p:sp>
        <p:graphicFrame>
          <p:nvGraphicFramePr>
            <p:cNvPr id="3074" name="Object 28"/>
            <p:cNvGraphicFramePr>
              <a:graphicFrameLocks noChangeAspect="1"/>
            </p:cNvGraphicFramePr>
            <p:nvPr/>
          </p:nvGraphicFramePr>
          <p:xfrm>
            <a:off x="1853" y="1681"/>
            <a:ext cx="232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Equation" r:id="rId3" imgW="279360" imgH="215640" progId="Equation.3">
                    <p:embed/>
                  </p:oleObj>
                </mc:Choice>
                <mc:Fallback>
                  <p:oleObj name="Equation" r:id="rId3" imgW="2793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3" y="1681"/>
                          <a:ext cx="232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2603500" y="4246563"/>
            <a:ext cx="3673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6.8 x 10</a:t>
            </a:r>
            <a:r>
              <a:rPr lang="en-US" baseline="30000">
                <a:solidFill>
                  <a:schemeClr val="tx1"/>
                </a:solidFill>
              </a:rPr>
              <a:t>–4</a:t>
            </a:r>
            <a:r>
              <a:rPr lang="en-US">
                <a:solidFill>
                  <a:schemeClr val="tx1"/>
                </a:solidFill>
              </a:rPr>
              <a:t> s</a:t>
            </a:r>
            <a:r>
              <a:rPr lang="en-US" baseline="30000">
                <a:solidFill>
                  <a:schemeClr val="tx1"/>
                </a:solidFill>
              </a:rPr>
              <a:t>–1</a:t>
            </a:r>
            <a:r>
              <a:rPr lang="en-US">
                <a:solidFill>
                  <a:schemeClr val="tx1"/>
                </a:solidFill>
              </a:rPr>
              <a:t> (2190 s)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184900" y="4246563"/>
            <a:ext cx="2101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ln (256/P</a:t>
            </a:r>
            <a:r>
              <a:rPr lang="en-US" baseline="-25000">
                <a:solidFill>
                  <a:schemeClr val="tx1"/>
                </a:solidFill>
              </a:rPr>
              <a:t>t</a:t>
            </a:r>
            <a:r>
              <a:rPr lang="en-US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4970463" y="4905375"/>
            <a:ext cx="3316287" cy="539750"/>
            <a:chOff x="3131" y="3069"/>
            <a:chExt cx="2089" cy="340"/>
          </a:xfrm>
        </p:grpSpPr>
        <p:sp>
          <p:nvSpPr>
            <p:cNvPr id="3093" name="Rectangle 33"/>
            <p:cNvSpPr>
              <a:spLocks noChangeArrowheads="1"/>
            </p:cNvSpPr>
            <p:nvPr/>
          </p:nvSpPr>
          <p:spPr bwMode="auto">
            <a:xfrm>
              <a:off x="3896" y="3069"/>
              <a:ext cx="13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= ln (256/P</a:t>
              </a:r>
              <a:r>
                <a:rPr lang="en-US" baseline="-25000">
                  <a:solidFill>
                    <a:schemeClr val="tx1"/>
                  </a:solidFill>
                </a:rPr>
                <a:t>t</a:t>
              </a:r>
              <a:r>
                <a:rPr lang="en-US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3094" name="Rectangle 34"/>
            <p:cNvSpPr>
              <a:spLocks noChangeArrowheads="1"/>
            </p:cNvSpPr>
            <p:nvPr/>
          </p:nvSpPr>
          <p:spPr bwMode="auto">
            <a:xfrm>
              <a:off x="3131" y="3082"/>
              <a:ext cx="80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1.4892</a:t>
              </a:r>
            </a:p>
          </p:txBody>
        </p:sp>
      </p:grp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501650" y="5056188"/>
            <a:ext cx="3414713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Taking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“e-to-the-both-sides”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yields…</a:t>
            </a:r>
          </a:p>
        </p:txBody>
      </p: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4970463" y="5583238"/>
            <a:ext cx="2701925" cy="539750"/>
            <a:chOff x="3131" y="3419"/>
            <a:chExt cx="1702" cy="340"/>
          </a:xfrm>
        </p:grpSpPr>
        <p:sp>
          <p:nvSpPr>
            <p:cNvPr id="3090" name="Rectangle 36"/>
            <p:cNvSpPr>
              <a:spLocks noChangeArrowheads="1"/>
            </p:cNvSpPr>
            <p:nvPr/>
          </p:nvSpPr>
          <p:spPr bwMode="auto">
            <a:xfrm>
              <a:off x="3131" y="3432"/>
              <a:ext cx="80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4.4335</a:t>
              </a:r>
            </a:p>
          </p:txBody>
        </p:sp>
        <p:sp>
          <p:nvSpPr>
            <p:cNvPr id="3091" name="Rectangle 37"/>
            <p:cNvSpPr>
              <a:spLocks noChangeArrowheads="1"/>
            </p:cNvSpPr>
            <p:nvPr/>
          </p:nvSpPr>
          <p:spPr bwMode="auto">
            <a:xfrm>
              <a:off x="3131" y="3432"/>
              <a:ext cx="80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4.4335</a:t>
              </a:r>
            </a:p>
          </p:txBody>
        </p:sp>
        <p:sp>
          <p:nvSpPr>
            <p:cNvPr id="3092" name="Rectangle 38"/>
            <p:cNvSpPr>
              <a:spLocks noChangeArrowheads="1"/>
            </p:cNvSpPr>
            <p:nvPr/>
          </p:nvSpPr>
          <p:spPr bwMode="auto">
            <a:xfrm>
              <a:off x="3896" y="3419"/>
              <a:ext cx="93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= 256/P</a:t>
              </a:r>
              <a:r>
                <a:rPr lang="en-US" baseline="-25000">
                  <a:solidFill>
                    <a:schemeClr val="tx1"/>
                  </a:solidFill>
                </a:rPr>
                <a:t>t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5792788" y="6181725"/>
            <a:ext cx="2209800" cy="528638"/>
            <a:chOff x="3649" y="3838"/>
            <a:chExt cx="1392" cy="333"/>
          </a:xfrm>
        </p:grpSpPr>
        <p:sp>
          <p:nvSpPr>
            <p:cNvPr id="3088" name="Rectangle 40"/>
            <p:cNvSpPr>
              <a:spLocks noChangeArrowheads="1"/>
            </p:cNvSpPr>
            <p:nvPr/>
          </p:nvSpPr>
          <p:spPr bwMode="auto">
            <a:xfrm>
              <a:off x="3649" y="3844"/>
              <a:ext cx="30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P</a:t>
              </a:r>
              <a:r>
                <a:rPr lang="en-US" baseline="-2500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3089" name="Rectangle 41"/>
            <p:cNvSpPr>
              <a:spLocks noChangeArrowheads="1"/>
            </p:cNvSpPr>
            <p:nvPr/>
          </p:nvSpPr>
          <p:spPr bwMode="auto">
            <a:xfrm>
              <a:off x="3896" y="3838"/>
              <a:ext cx="114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= 57.7 torr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357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7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8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8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8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8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8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8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8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8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8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8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27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0" grpId="0" animBg="1"/>
      <p:bldP spid="278545" grpId="0"/>
      <p:bldP spid="278558" grpId="0"/>
      <p:bldP spid="278559" grpId="0"/>
      <p:bldP spid="2785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4035070" y="1803400"/>
            <a:ext cx="3469316" cy="8270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79554" name="Rectangle 2"/>
          <p:cNvSpPr>
            <a:spLocks noChangeArrowheads="1"/>
          </p:cNvSpPr>
          <p:nvPr/>
        </p:nvSpPr>
        <p:spPr bwMode="auto">
          <a:xfrm>
            <a:off x="4149370" y="1909763"/>
            <a:ext cx="3244658" cy="631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588963" y="334963"/>
            <a:ext cx="7777162" cy="13731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Half-life</a:t>
            </a:r>
            <a:r>
              <a:rPr lang="en-US"/>
              <a:t> of a reaction, t</a:t>
            </a:r>
            <a:r>
              <a:rPr lang="en-US" baseline="-25000"/>
              <a:t>1/2</a:t>
            </a:r>
            <a:r>
              <a:rPr lang="en-US"/>
              <a:t>: the time required for a</a:t>
            </a:r>
          </a:p>
          <a:p>
            <a:pPr algn="l"/>
            <a:r>
              <a:rPr lang="en-US"/>
              <a:t>				    reactant’s [ ] to drop to</a:t>
            </a:r>
          </a:p>
          <a:p>
            <a:pPr algn="l"/>
            <a:r>
              <a:rPr lang="en-US"/>
              <a:t>				    ½ of its orig. value</a:t>
            </a:r>
          </a:p>
        </p:txBody>
      </p:sp>
      <p:sp>
        <p:nvSpPr>
          <p:cNvPr id="279561" name="Rectangle 9"/>
          <p:cNvSpPr>
            <a:spLocks noChangeArrowheads="1"/>
          </p:cNvSpPr>
          <p:nvPr/>
        </p:nvSpPr>
        <p:spPr bwMode="auto">
          <a:xfrm>
            <a:off x="620358" y="1962150"/>
            <a:ext cx="3228975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For 1</a:t>
            </a:r>
            <a:r>
              <a:rPr lang="en-US" baseline="30000"/>
              <a:t>st</a:t>
            </a:r>
            <a:r>
              <a:rPr lang="en-US"/>
              <a:t> order rxns: 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84200" y="2906713"/>
            <a:ext cx="5106988" cy="2400300"/>
            <a:chOff x="268" y="3191"/>
            <a:chExt cx="3149" cy="1512"/>
          </a:xfrm>
        </p:grpSpPr>
        <p:sp>
          <p:nvSpPr>
            <p:cNvPr id="15371" name="Rectangle 33"/>
            <p:cNvSpPr>
              <a:spLocks noChangeArrowheads="1"/>
            </p:cNvSpPr>
            <p:nvPr/>
          </p:nvSpPr>
          <p:spPr bwMode="auto">
            <a:xfrm>
              <a:off x="274" y="3191"/>
              <a:ext cx="3143" cy="1512"/>
            </a:xfrm>
            <a:prstGeom prst="rect">
              <a:avLst/>
            </a:prstGeom>
            <a:solidFill>
              <a:schemeClr val="tx1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372" name="Rectangle 30"/>
            <p:cNvSpPr>
              <a:spLocks noChangeArrowheads="1"/>
            </p:cNvSpPr>
            <p:nvPr/>
          </p:nvSpPr>
          <p:spPr bwMode="auto">
            <a:xfrm>
              <a:off x="268" y="3191"/>
              <a:ext cx="2400" cy="33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For 1</a:t>
              </a:r>
              <a:r>
                <a:rPr lang="en-US" baseline="30000"/>
                <a:t>st</a:t>
              </a:r>
              <a:r>
                <a:rPr lang="en-US"/>
                <a:t> order reactions:</a:t>
              </a:r>
            </a:p>
          </p:txBody>
        </p:sp>
        <p:sp>
          <p:nvSpPr>
            <p:cNvPr id="15373" name="Rectangle 31"/>
            <p:cNvSpPr>
              <a:spLocks noChangeArrowheads="1"/>
            </p:cNvSpPr>
            <p:nvPr/>
          </p:nvSpPr>
          <p:spPr bwMode="auto">
            <a:xfrm>
              <a:off x="476" y="3514"/>
              <a:ext cx="2391" cy="60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-- t</a:t>
              </a:r>
              <a:r>
                <a:rPr lang="en-US" baseline="-25000"/>
                <a:t>1/2</a:t>
              </a:r>
              <a:r>
                <a:rPr lang="en-US"/>
                <a:t> is independent of</a:t>
              </a:r>
            </a:p>
            <a:p>
              <a:pPr algn="l"/>
              <a:r>
                <a:rPr lang="en-US"/>
                <a:t>   initial concentration </a:t>
              </a:r>
            </a:p>
          </p:txBody>
        </p:sp>
        <p:sp>
          <p:nvSpPr>
            <p:cNvPr id="15374" name="Rectangle 32"/>
            <p:cNvSpPr>
              <a:spLocks noChangeArrowheads="1"/>
            </p:cNvSpPr>
            <p:nvPr/>
          </p:nvSpPr>
          <p:spPr bwMode="auto">
            <a:xfrm>
              <a:off x="470" y="4071"/>
              <a:ext cx="2935" cy="60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-- the [  ] of reactants is</a:t>
              </a:r>
            </a:p>
            <a:p>
              <a:pPr algn="l"/>
              <a:r>
                <a:rPr lang="en-US"/>
                <a:t>   cut in half... every half-life </a:t>
              </a:r>
            </a:p>
          </p:txBody>
        </p:sp>
      </p:grpSp>
      <p:sp>
        <p:nvSpPr>
          <p:cNvPr id="279588" name="Rectangle 36"/>
          <p:cNvSpPr>
            <a:spLocks noChangeArrowheads="1"/>
          </p:cNvSpPr>
          <p:nvPr/>
        </p:nvSpPr>
        <p:spPr bwMode="auto">
          <a:xfrm>
            <a:off x="4174770" y="1983115"/>
            <a:ext cx="3193503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k t</a:t>
            </a:r>
            <a:r>
              <a:rPr lang="en-US" baseline="-25000" dirty="0">
                <a:solidFill>
                  <a:schemeClr val="tx1"/>
                </a:solidFill>
              </a:rPr>
              <a:t>1/2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smtClean="0">
                <a:solidFill>
                  <a:schemeClr val="tx1"/>
                </a:solidFill>
              </a:rPr>
              <a:t>0.693 = </a:t>
            </a:r>
            <a:r>
              <a:rPr lang="en-US" dirty="0" err="1" smtClean="0">
                <a:solidFill>
                  <a:schemeClr val="tx1"/>
                </a:solidFill>
              </a:rPr>
              <a:t>ln</a:t>
            </a:r>
            <a:r>
              <a:rPr lang="en-US" dirty="0" smtClean="0">
                <a:solidFill>
                  <a:schemeClr val="tx1"/>
                </a:solidFill>
              </a:rPr>
              <a:t> 2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842963" y="2914650"/>
            <a:ext cx="7747000" cy="3838575"/>
            <a:chOff x="843053" y="2915305"/>
            <a:chExt cx="7746200" cy="3838561"/>
          </a:xfrm>
        </p:grpSpPr>
        <p:pic>
          <p:nvPicPr>
            <p:cNvPr id="15369" name="Picture 4" descr="http://i.dailymail.co.uk/i/pix/2008/09/23/article-1060295-02C4124400000578-70_233x343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38183" y="2915305"/>
              <a:ext cx="2551070" cy="3755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0" name="Rectangle 5"/>
            <p:cNvSpPr>
              <a:spLocks noChangeArrowheads="1"/>
            </p:cNvSpPr>
            <p:nvPr/>
          </p:nvSpPr>
          <p:spPr bwMode="auto">
            <a:xfrm>
              <a:off x="843053" y="5430427"/>
              <a:ext cx="5075428" cy="1323439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/>
              <a:r>
                <a:rPr lang="en-US" sz="2000" b="1">
                  <a:solidFill>
                    <a:schemeClr val="tx1"/>
                  </a:solidFill>
                  <a:latin typeface="Arial Narrow" pitchFamily="34" charset="0"/>
                </a:rPr>
                <a:t>Ernest Rutherford is given credit for discovering</a:t>
              </a:r>
            </a:p>
            <a:p>
              <a:pPr algn="r"/>
              <a:r>
                <a:rPr lang="en-US" sz="2000" b="1">
                  <a:solidFill>
                    <a:schemeClr val="tx1"/>
                  </a:solidFill>
                  <a:latin typeface="Arial Narrow" pitchFamily="34" charset="0"/>
                </a:rPr>
                <a:t>the concept of radioactive half-life. It was later</a:t>
              </a:r>
            </a:p>
            <a:p>
              <a:pPr algn="r"/>
              <a:r>
                <a:rPr lang="en-US" sz="2000" b="1">
                  <a:solidFill>
                    <a:schemeClr val="tx1"/>
                  </a:solidFill>
                  <a:latin typeface="Arial Narrow" pitchFamily="34" charset="0"/>
                </a:rPr>
                <a:t>shown that the same math applies to the kinetics</a:t>
              </a:r>
            </a:p>
            <a:p>
              <a:pPr algn="r"/>
              <a:r>
                <a:rPr lang="en-US" sz="2000" b="1">
                  <a:solidFill>
                    <a:schemeClr val="tx1"/>
                  </a:solidFill>
                  <a:latin typeface="Arial Narrow" pitchFamily="34" charset="0"/>
                </a:rPr>
                <a:t>of first-order chemical reactions.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111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9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795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79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9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79554" grpId="0" animBg="1"/>
      <p:bldP spid="279561" grpId="0"/>
      <p:bldP spid="27958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9526</TotalTime>
  <Words>991</Words>
  <Application>Microsoft Office PowerPoint</Application>
  <PresentationFormat>On-screen Show (4:3)</PresentationFormat>
  <Paragraphs>218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Bergmann, John</dc:creator>
  <cp:lastModifiedBy>Green, Michael</cp:lastModifiedBy>
  <cp:revision>284</cp:revision>
  <dcterms:created xsi:type="dcterms:W3CDTF">2007-10-19T23:57:29Z</dcterms:created>
  <dcterms:modified xsi:type="dcterms:W3CDTF">2017-04-24T11:41:18Z</dcterms:modified>
</cp:coreProperties>
</file>