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75" r:id="rId4"/>
    <p:sldId id="276" r:id="rId5"/>
    <p:sldId id="278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5" r:id="rId19"/>
    <p:sldId id="297" r:id="rId20"/>
    <p:sldId id="296" r:id="rId21"/>
    <p:sldId id="298" r:id="rId22"/>
    <p:sldId id="303" r:id="rId23"/>
    <p:sldId id="302" r:id="rId24"/>
    <p:sldId id="299" r:id="rId25"/>
    <p:sldId id="300" r:id="rId26"/>
    <p:sldId id="301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5" r:id="rId37"/>
    <p:sldId id="314" r:id="rId38"/>
    <p:sldId id="316" r:id="rId39"/>
    <p:sldId id="317" r:id="rId40"/>
    <p:sldId id="318" r:id="rId41"/>
    <p:sldId id="320" r:id="rId42"/>
    <p:sldId id="321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oneware Introduction" id="{E5972308-A843-C046-A319-029CD0F3D237}">
          <p14:sldIdLst>
            <p14:sldId id="256"/>
          </p14:sldIdLst>
        </p14:section>
        <p14:section name="Access Stoneware" id="{671FE4D8-F110-1243-AF52-F55A569D2256}">
          <p14:sldIdLst>
            <p14:sldId id="258"/>
            <p14:sldId id="275"/>
            <p14:sldId id="276"/>
            <p14:sldId id="278"/>
          </p14:sldIdLst>
        </p14:section>
        <p14:section name="Stoneware Overview" id="{8181D62E-EDF1-354C-A585-C4D3A0994667}">
          <p14:sldIdLst>
            <p14:sldId id="280"/>
            <p14:sldId id="281"/>
          </p14:sldIdLst>
        </p14:section>
        <p14:section name="Stoneware Basic Features" id="{CB23FBBA-274A-0C45-938C-0B5851BED428}">
          <p14:sldIdLst>
            <p14:sldId id="283"/>
            <p14:sldId id="284"/>
            <p14:sldId id="285"/>
            <p14:sldId id="286"/>
          </p14:sldIdLst>
        </p14:section>
        <p14:section name="Customizing Stoneware" id="{72723F38-B641-4443-BCFD-A4E268E69302}">
          <p14:sldIdLst>
            <p14:sldId id="287"/>
            <p14:sldId id="288"/>
            <p14:sldId id="290"/>
            <p14:sldId id="291"/>
            <p14:sldId id="292"/>
            <p14:sldId id="293"/>
            <p14:sldId id="295"/>
          </p14:sldIdLst>
        </p14:section>
        <p14:section name="Authentication Settings" id="{19C7F780-94AC-8E43-A4C6-6AED807B89E8}">
          <p14:sldIdLst>
            <p14:sldId id="297"/>
            <p14:sldId id="296"/>
            <p14:sldId id="298"/>
            <p14:sldId id="303"/>
            <p14:sldId id="302"/>
            <p14:sldId id="299"/>
            <p14:sldId id="300"/>
            <p14:sldId id="301"/>
            <p14:sldId id="305"/>
            <p14:sldId id="306"/>
            <p14:sldId id="307"/>
            <p14:sldId id="308"/>
          </p14:sldIdLst>
        </p14:section>
        <p14:section name="Managing Tiles in Stoneware" id="{2974BBF4-8071-D64C-813F-06BA8AB8F370}">
          <p14:sldIdLst>
            <p14:sldId id="309"/>
            <p14:sldId id="310"/>
            <p14:sldId id="311"/>
            <p14:sldId id="312"/>
            <p14:sldId id="313"/>
            <p14:sldId id="315"/>
          </p14:sldIdLst>
        </p14:section>
        <p14:section name="Resetting an Expired Password" id="{1711DBA6-401B-4349-8F77-74CA95C07F07}">
          <p14:sldIdLst>
            <p14:sldId id="314"/>
            <p14:sldId id="316"/>
            <p14:sldId id="317"/>
            <p14:sldId id="318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FB6"/>
    <a:srgbClr val="002334"/>
    <a:srgbClr val="99C4F9"/>
    <a:srgbClr val="BBD8FB"/>
    <a:srgbClr val="0A54AE"/>
    <a:srgbClr val="84B8F8"/>
    <a:srgbClr val="6AA9F6"/>
    <a:srgbClr val="FF1515"/>
    <a:srgbClr val="FFA7A7"/>
    <a:srgbClr val="02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5" autoAdjust="0"/>
    <p:restoredTop sz="96925"/>
  </p:normalViewPr>
  <p:slideViewPr>
    <p:cSldViewPr snapToGrid="0">
      <p:cViewPr varScale="1">
        <p:scale>
          <a:sx n="111" d="100"/>
          <a:sy n="111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7" d="100"/>
          <a:sy n="117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0FE8A3-49B8-464C-B779-3FAFB202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32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36074-3A40-4B36-B08C-BABAF8F1D4D3}" type="datetimeFigureOut">
              <a:rPr lang="en-US" smtClean="0"/>
              <a:t>6/1/15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6413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CF1E-8146-4162-B747-ECD155B4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4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4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0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0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3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4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6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8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2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71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1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9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3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8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61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5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23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12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7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20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4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5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CF1E-8146-4162-B747-ECD155B42F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3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6/1/15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6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6" y="800100"/>
            <a:ext cx="8789110" cy="390906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1429" y="4869180"/>
            <a:ext cx="9178584" cy="1988820"/>
          </a:xfrm>
          <a:prstGeom prst="rect">
            <a:avLst/>
          </a:prstGeom>
          <a:gradFill>
            <a:gsLst>
              <a:gs pos="0">
                <a:srgbClr val="105C8A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45000" t="65000" r="125000" b="100000"/>
            </a:path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7801" y="4880295"/>
            <a:ext cx="8788400" cy="181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73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100000">
              <a:srgbClr val="002334"/>
            </a:gs>
            <a:gs pos="0">
              <a:srgbClr val="0A54A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6" y="784087"/>
            <a:ext cx="8789110" cy="5902465"/>
          </a:xfrm>
          <a:prstGeom prst="rect">
            <a:avLst/>
          </a:prstGeom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070" y="0"/>
            <a:ext cx="5455327" cy="619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Check for Understanding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-75425"/>
            <a:ext cx="784085" cy="7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103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865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45000" t="65000" r="125000" b="100000"/>
            </a:path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77" y="9170"/>
            <a:ext cx="7055380" cy="61948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63" y="76201"/>
            <a:ext cx="87734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 Light" panose="020F03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715" y="2114550"/>
            <a:ext cx="6846570" cy="182880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</a:rPr>
              <a:t>Single Sign-on with</a:t>
            </a:r>
            <a:r>
              <a:rPr lang="en-US" sz="8800" b="1" dirty="0">
                <a:latin typeface="Calibri" panose="020F0502020204030204" pitchFamily="34" charset="0"/>
              </a:rPr>
              <a:t/>
            </a:r>
            <a:br>
              <a:rPr lang="en-US" sz="8800" b="1" dirty="0">
                <a:latin typeface="Calibri" panose="020F0502020204030204" pitchFamily="34" charset="0"/>
              </a:rPr>
            </a:br>
            <a:r>
              <a:rPr lang="en-US" sz="8800" b="1" dirty="0" smtClean="0">
                <a:solidFill>
                  <a:srgbClr val="197FB6"/>
                </a:solidFill>
                <a:latin typeface="Calibri" panose="020F0502020204030204" pitchFamily="34" charset="0"/>
              </a:rPr>
              <a:t>stone</a:t>
            </a:r>
            <a:r>
              <a:rPr lang="en-US" sz="8800" dirty="0" smtClean="0">
                <a:latin typeface="Calibri" panose="020F0502020204030204" pitchFamily="34" charset="0"/>
              </a:rPr>
              <a:t>ware</a:t>
            </a:r>
            <a:endParaRPr lang="en-US" sz="8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956" y="5497470"/>
            <a:ext cx="6620968" cy="86142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solidFill>
                  <a:srgbClr val="197FB6"/>
                </a:solidFill>
              </a:rPr>
              <a:t>Presented by: </a:t>
            </a:r>
            <a:endParaRPr lang="en-US" b="1" cap="none" dirty="0">
              <a:solidFill>
                <a:srgbClr val="197F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8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Stoneware Basic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school district has created more than 150 app tiles. (Your </a:t>
            </a:r>
            <a:r>
              <a:rPr lang="en-US" dirty="0" err="1" smtClean="0"/>
              <a:t>techcon</a:t>
            </a:r>
            <a:r>
              <a:rPr lang="en-US" dirty="0" smtClean="0"/>
              <a:t> can give you access to missing tiles.) To search for an app, just start typing on the home screen.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</p:spTree>
    <p:extLst>
      <p:ext uri="{BB962C8B-B14F-4D97-AF65-F5344CB8AC3E}">
        <p14:creationId xmlns:p14="http://schemas.microsoft.com/office/powerpoint/2010/main" val="1908330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Stoneware Basic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this example, the word </a:t>
            </a:r>
            <a:r>
              <a:rPr lang="en-US" b="1" i="1" dirty="0" smtClean="0"/>
              <a:t>office</a:t>
            </a:r>
            <a:r>
              <a:rPr lang="en-US" dirty="0" smtClean="0"/>
              <a:t> returns the link to Microsoft Office 365 and the web link to the OfficeMax website. Click the gray </a:t>
            </a:r>
            <a:r>
              <a:rPr lang="en-US" b="1" dirty="0" smtClean="0"/>
              <a:t>X</a:t>
            </a:r>
            <a:r>
              <a:rPr lang="en-US" dirty="0" smtClean="0"/>
              <a:t> to close your search and return to the home screen.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1276198" y="1554417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 flipH="1">
            <a:off x="7193085" y="164570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1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 can customize the way Stoneware looks and operates. Right-click (or press and hold) the background and choose </a:t>
            </a:r>
            <a:r>
              <a:rPr lang="en-US" b="1" i="1" dirty="0" smtClean="0"/>
              <a:t>Options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8" name="Right Arrow 7"/>
          <p:cNvSpPr/>
          <p:nvPr/>
        </p:nvSpPr>
        <p:spPr>
          <a:xfrm flipH="1">
            <a:off x="6159283" y="2049818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Settings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2577097" y="2822816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7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Settings</a:t>
            </a:r>
            <a:r>
              <a:rPr lang="en-US" dirty="0" smtClean="0"/>
              <a:t> menu is divided into </a:t>
            </a:r>
            <a:r>
              <a:rPr lang="en-US" i="1" dirty="0" smtClean="0"/>
              <a:t>Wallpaper, Tile Size, Default Menu, </a:t>
            </a:r>
            <a:r>
              <a:rPr lang="en-US" dirty="0" smtClean="0"/>
              <a:t>and </a:t>
            </a:r>
            <a:r>
              <a:rPr lang="en-US" i="1" dirty="0" smtClean="0"/>
              <a:t>Favorites</a:t>
            </a:r>
            <a:r>
              <a:rPr lang="en-US" dirty="0" smtClean="0"/>
              <a:t>. </a:t>
            </a:r>
            <a:r>
              <a:rPr lang="en-US" smtClean="0"/>
              <a:t>Click </a:t>
            </a:r>
            <a:r>
              <a:rPr lang="en-US" b="1" i="1" smtClean="0"/>
              <a:t>Default Wallpaper</a:t>
            </a:r>
            <a:r>
              <a:rPr lang="en-US" smtClean="0"/>
              <a:t> to change your wallpaper.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531480" y="1493637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3983261" y="150255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Click a thumbnail to select it as your new wallpaper.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7" name="Right Arrow 6"/>
          <p:cNvSpPr/>
          <p:nvPr/>
        </p:nvSpPr>
        <p:spPr>
          <a:xfrm flipH="1">
            <a:off x="7169521" y="198854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0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b="1" i="1" dirty="0" smtClean="0"/>
              <a:t>Tile Size </a:t>
            </a:r>
            <a:r>
              <a:rPr lang="en-US" dirty="0" smtClean="0"/>
              <a:t>in the Settings menu to access the </a:t>
            </a:r>
            <a:r>
              <a:rPr lang="en-US" b="1" dirty="0" smtClean="0"/>
              <a:t>Use Small Tiles </a:t>
            </a:r>
            <a:r>
              <a:rPr lang="en-US" dirty="0" smtClean="0"/>
              <a:t>option. Enable this setting to show more apps on the screen, or leave it off for larger tiles that are easier to tap on a mobile device.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7" name="Right Arrow 6"/>
          <p:cNvSpPr/>
          <p:nvPr/>
        </p:nvSpPr>
        <p:spPr>
          <a:xfrm flipH="1">
            <a:off x="7801117" y="152663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 flipH="1">
            <a:off x="631745" y="175523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58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Default Menu</a:t>
            </a:r>
            <a:r>
              <a:rPr lang="en-US" dirty="0" smtClean="0"/>
              <a:t> setting allows you to change which view appears when you first log in to Stoneware. Most users will want to leave this set to </a:t>
            </a:r>
            <a:r>
              <a:rPr lang="en-US" b="1" i="1" dirty="0" smtClean="0"/>
              <a:t>Home</a:t>
            </a:r>
            <a:r>
              <a:rPr lang="en-US" dirty="0" smtClean="0"/>
              <a:t>. Notice the small blue checkmark in the selected row.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7" name="Right Arrow 6"/>
          <p:cNvSpPr/>
          <p:nvPr/>
        </p:nvSpPr>
        <p:spPr>
          <a:xfrm flipH="1">
            <a:off x="7801117" y="152663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 flipH="1">
            <a:off x="631745" y="175523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Favorites </a:t>
            </a:r>
            <a:r>
              <a:rPr lang="en-US" dirty="0" smtClean="0"/>
              <a:t>section lists apps that you can add to your home screen. Click to check off the apps you use most frequently. Remember to click the gray </a:t>
            </a:r>
            <a:r>
              <a:rPr lang="en-US" b="1" dirty="0" smtClean="0"/>
              <a:t>X</a:t>
            </a:r>
            <a:r>
              <a:rPr lang="en-US" dirty="0" smtClean="0"/>
              <a:t> to return to the home screen when you finish customizing your settings.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7" name="Right Arrow 6"/>
          <p:cNvSpPr/>
          <p:nvPr/>
        </p:nvSpPr>
        <p:spPr>
          <a:xfrm flipH="1">
            <a:off x="7778209" y="107414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 flipH="1">
            <a:off x="631745" y="175523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59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Stoneware Authentication Settings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Stoneware makes it possible to reset your computer/email account password, even if it is expired, from any computer. To set this up, click </a:t>
            </a:r>
            <a:r>
              <a:rPr lang="en-US" b="1" i="1" dirty="0" smtClean="0"/>
              <a:t>Account</a:t>
            </a:r>
            <a:r>
              <a:rPr lang="en-US" dirty="0" smtClean="0"/>
              <a:t> in the menu at the bottom of the home screen.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6200000" flipH="1">
            <a:off x="4129090" y="3663998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5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Visit the district home page. In the main menu, hover over </a:t>
            </a:r>
            <a:r>
              <a:rPr lang="en-US" b="1" dirty="0" smtClean="0"/>
              <a:t>LCS Employees</a:t>
            </a:r>
            <a:r>
              <a:rPr lang="en-US" dirty="0" smtClean="0"/>
              <a:t> and choose </a:t>
            </a:r>
            <a:r>
              <a:rPr lang="en-US" b="1" i="1" dirty="0" smtClean="0"/>
              <a:t>Stoneware (SSO)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12" name="Right Arrow 11"/>
          <p:cNvSpPr/>
          <p:nvPr/>
        </p:nvSpPr>
        <p:spPr>
          <a:xfrm flipH="1">
            <a:off x="4516580" y="275431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2603082" y="176121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944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Authentication 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Authentication</a:t>
            </a:r>
            <a:r>
              <a:rPr lang="en-US" dirty="0" smtClean="0"/>
              <a:t>. 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1078237" y="151013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75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If your password has not already expired, you can log in to Stoneware to change it, even outside of the school district network. Click the </a:t>
            </a:r>
            <a:r>
              <a:rPr lang="en-US" b="1" i="1" dirty="0" smtClean="0"/>
              <a:t>Change Password </a:t>
            </a:r>
            <a:r>
              <a:rPr lang="en-US" dirty="0" smtClean="0"/>
              <a:t>button.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1078237" y="151013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4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Enter your current password in the </a:t>
            </a:r>
            <a:r>
              <a:rPr lang="en-US" b="1" i="1" dirty="0" smtClean="0"/>
              <a:t>Old Password</a:t>
            </a:r>
            <a:r>
              <a:rPr lang="en-US" i="1" dirty="0" smtClean="0"/>
              <a:t> </a:t>
            </a:r>
            <a:r>
              <a:rPr lang="en-US" dirty="0" smtClean="0"/>
              <a:t>box and a new password in each of the other boxes. To change your password now, click the </a:t>
            </a:r>
            <a:r>
              <a:rPr lang="en-US" b="1" i="1" dirty="0" smtClean="0"/>
              <a:t>Change Password</a:t>
            </a:r>
            <a:r>
              <a:rPr lang="en-US" i="1" dirty="0" smtClean="0"/>
              <a:t> </a:t>
            </a:r>
            <a:r>
              <a:rPr lang="en-US" dirty="0" smtClean="0"/>
              <a:t>button. Otherwise, use the gray </a:t>
            </a:r>
            <a:r>
              <a:rPr lang="en-US" b="1" dirty="0" smtClean="0"/>
              <a:t>X</a:t>
            </a:r>
            <a:r>
              <a:rPr lang="en-US" dirty="0" smtClean="0"/>
              <a:t> to close this screen.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6060437" y="2210889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7698740" y="105578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77801" y="2760292"/>
            <a:ext cx="3394341" cy="1948233"/>
          </a:xfrm>
          <a:prstGeom prst="wedgeRoundRectCallout">
            <a:avLst>
              <a:gd name="adj1" fmla="val -48323"/>
              <a:gd name="adj2" fmla="val -21586"/>
              <a:gd name="adj3" fmla="val 16667"/>
            </a:avLst>
          </a:prstGeom>
          <a:gradFill>
            <a:gsLst>
              <a:gs pos="0">
                <a:srgbClr val="4EC000"/>
              </a:gs>
              <a:gs pos="100000">
                <a:srgbClr val="027405"/>
              </a:gs>
            </a:gsLst>
          </a:gradFill>
          <a:ln w="44450"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Best Practice Tip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 do not need to change your password today if you have changed it recently. Just make sure you know how to complete this step in the future.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8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Before you can reset an expired password, you must have your </a:t>
            </a:r>
            <a:r>
              <a:rPr lang="en-US" b="1" dirty="0" smtClean="0"/>
              <a:t>password challenge</a:t>
            </a:r>
            <a:r>
              <a:rPr lang="en-US" dirty="0" smtClean="0"/>
              <a:t> questions configured. Click </a:t>
            </a:r>
            <a:r>
              <a:rPr lang="en-US" b="1" i="1" dirty="0" smtClean="0"/>
              <a:t>Password Challenge</a:t>
            </a:r>
            <a:r>
              <a:rPr lang="en-US" dirty="0" smtClean="0"/>
              <a:t> to access these questions.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5400000" flipH="1">
            <a:off x="2274648" y="226216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181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Choose a question from the drop-down list and enter your answer. Repeat for the second question; then click the </a:t>
            </a:r>
            <a:r>
              <a:rPr lang="en-US" b="1" i="1" dirty="0" smtClean="0"/>
              <a:t>Update Configuration</a:t>
            </a:r>
            <a:r>
              <a:rPr lang="en-US" dirty="0" smtClean="0"/>
              <a:t> button.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550336" y="185892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 flipH="1">
            <a:off x="5896906" y="229727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8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 cannot update security settings such as your </a:t>
            </a:r>
            <a:r>
              <a:rPr lang="en-US" b="1" dirty="0" smtClean="0"/>
              <a:t>Challenge Questions</a:t>
            </a:r>
            <a:r>
              <a:rPr lang="en-US" dirty="0" smtClean="0"/>
              <a:t> without confirming your identity. Enter your current password to confirm your identity. Then click </a:t>
            </a:r>
            <a:r>
              <a:rPr lang="en-US" b="1" i="1" dirty="0" smtClean="0"/>
              <a:t>Submit</a:t>
            </a:r>
            <a:r>
              <a:rPr lang="en-US" dirty="0" smtClean="0"/>
              <a:t>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2718501" y="2867593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5689516" y="3096193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1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Watch for the </a:t>
            </a:r>
            <a:r>
              <a:rPr lang="en-US" b="1" i="1" dirty="0" smtClean="0"/>
              <a:t>Update Results</a:t>
            </a:r>
            <a:r>
              <a:rPr lang="en-US" dirty="0" smtClean="0"/>
              <a:t> notification to confirm that your </a:t>
            </a:r>
            <a:r>
              <a:rPr lang="en-US" b="1" dirty="0" smtClean="0"/>
              <a:t>Challenge Questions </a:t>
            </a:r>
            <a:r>
              <a:rPr lang="en-US" dirty="0" smtClean="0"/>
              <a:t>have been saved. Then use the gray </a:t>
            </a:r>
            <a:r>
              <a:rPr lang="en-US" b="1" dirty="0" smtClean="0"/>
              <a:t>X</a:t>
            </a:r>
            <a:r>
              <a:rPr lang="en-US" dirty="0" smtClean="0"/>
              <a:t> to close and return to the Authentication screen.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5386286" y="1525586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7763325" y="106838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77801" y="2760292"/>
            <a:ext cx="3394341" cy="1948233"/>
          </a:xfrm>
          <a:prstGeom prst="wedgeRoundRectCallout">
            <a:avLst>
              <a:gd name="adj1" fmla="val -48323"/>
              <a:gd name="adj2" fmla="val -21586"/>
              <a:gd name="adj3" fmla="val 16667"/>
            </a:avLst>
          </a:prstGeom>
          <a:gradFill>
            <a:gsLst>
              <a:gs pos="0">
                <a:srgbClr val="4EC000"/>
              </a:gs>
              <a:gs pos="100000">
                <a:srgbClr val="027405"/>
              </a:gs>
            </a:gsLst>
          </a:gradFill>
          <a:ln w="44450"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Best Practice Tip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 MUST have your Challenge Questions chosen and answered in order to reset an expired password in Stoneware. Be sure to complete this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today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81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Password Manager </a:t>
            </a:r>
            <a:r>
              <a:rPr lang="en-US" dirty="0" smtClean="0"/>
              <a:t>stores passwords to all of your apps. If one of your passwords changes, you will need to update it in this section of Stoneware. Click the </a:t>
            </a:r>
            <a:r>
              <a:rPr lang="en-US" b="1" i="1" dirty="0" smtClean="0"/>
              <a:t>Password </a:t>
            </a:r>
            <a:r>
              <a:rPr lang="en-US" b="1" i="1" dirty="0" err="1" smtClean="0"/>
              <a:t>Mgr</a:t>
            </a:r>
            <a:r>
              <a:rPr lang="en-US" dirty="0" smtClean="0"/>
              <a:t> button.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flipH="1">
            <a:off x="3436876" y="1544318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75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cannot </a:t>
            </a:r>
            <a:r>
              <a:rPr lang="en-US" dirty="0" smtClean="0"/>
              <a:t>access the </a:t>
            </a:r>
            <a:r>
              <a:rPr lang="en-US" b="1" dirty="0" smtClean="0"/>
              <a:t>Password Manger</a:t>
            </a:r>
            <a:r>
              <a:rPr lang="en-US" dirty="0" smtClean="0"/>
              <a:t> </a:t>
            </a:r>
            <a:r>
              <a:rPr lang="en-US" dirty="0"/>
              <a:t>without confirming your identity. Enter your current password to confirm your identity. Then click </a:t>
            </a:r>
            <a:r>
              <a:rPr lang="en-US" b="1" i="1" dirty="0"/>
              <a:t>Submit</a:t>
            </a:r>
            <a:r>
              <a:rPr lang="en-US" dirty="0"/>
              <a:t>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2719030" y="2903100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5691541" y="3071878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541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Each app will have its own section in the </a:t>
            </a:r>
            <a:r>
              <a:rPr lang="en-US" b="1" dirty="0" smtClean="0"/>
              <a:t>Password Manager</a:t>
            </a:r>
            <a:r>
              <a:rPr lang="en-US" dirty="0" smtClean="0"/>
              <a:t>. Click the blue eye icon to reveal a username. Retype any passwords that have changed; then click </a:t>
            </a:r>
            <a:r>
              <a:rPr lang="en-US" b="1" i="1" dirty="0" smtClean="0"/>
              <a:t>Update Stored Passwords</a:t>
            </a:r>
            <a:r>
              <a:rPr lang="en-US" dirty="0" smtClean="0"/>
              <a:t>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7" name="Right Arrow 6"/>
          <p:cNvSpPr/>
          <p:nvPr/>
        </p:nvSpPr>
        <p:spPr>
          <a:xfrm flipH="1">
            <a:off x="5982097" y="1615746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6185772" y="3196319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96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Scroll to the bottom of the page and click </a:t>
            </a:r>
            <a:r>
              <a:rPr lang="en-US" b="1" i="1" dirty="0" smtClean="0">
                <a:solidFill>
                  <a:schemeClr val="tx1"/>
                </a:solidFill>
              </a:rPr>
              <a:t>Login Here </a:t>
            </a:r>
            <a:r>
              <a:rPr lang="en-US" dirty="0" smtClean="0"/>
              <a:t>under </a:t>
            </a:r>
            <a:r>
              <a:rPr lang="en-US" b="1" dirty="0" smtClean="0"/>
              <a:t>Stoneware SSO Login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9" name="Right Arrow 8"/>
          <p:cNvSpPr/>
          <p:nvPr/>
        </p:nvSpPr>
        <p:spPr>
          <a:xfrm rot="10800000" flipH="1">
            <a:off x="5131762" y="282454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33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Stoneware </a:t>
            </a:r>
            <a:r>
              <a:rPr lang="en-US" dirty="0" smtClean="0"/>
              <a:t>Authentication </a:t>
            </a:r>
            <a:r>
              <a:rPr lang="en-US" dirty="0"/>
              <a:t>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Watch for the </a:t>
            </a:r>
            <a:r>
              <a:rPr lang="en-US" b="1" dirty="0" smtClean="0"/>
              <a:t>Update Results</a:t>
            </a:r>
            <a:r>
              <a:rPr lang="en-US" dirty="0" smtClean="0"/>
              <a:t> notification to confirm that your settings have been saved. Then click the gray </a:t>
            </a:r>
            <a:r>
              <a:rPr lang="en-US" b="1" dirty="0" smtClean="0"/>
              <a:t>X</a:t>
            </a:r>
            <a:r>
              <a:rPr lang="en-US" dirty="0" smtClean="0"/>
              <a:t> to return to the Authentication screen.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7" name="Right Arrow 6"/>
          <p:cNvSpPr/>
          <p:nvPr/>
        </p:nvSpPr>
        <p:spPr>
          <a:xfrm rot="10800000" flipH="1">
            <a:off x="5742815" y="1541010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7724378" y="105817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832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Tiles </a:t>
            </a:r>
            <a:r>
              <a:rPr lang="en-US" dirty="0"/>
              <a:t>in Stoneware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 can add your favorite websites to Stoneware to use it as a bookmark repository. To get started, click </a:t>
            </a:r>
            <a:r>
              <a:rPr lang="en-US" b="1" i="1" dirty="0" smtClean="0"/>
              <a:t>My Tiles</a:t>
            </a:r>
            <a:r>
              <a:rPr lang="en-US" i="1" dirty="0" smtClean="0"/>
              <a:t> </a:t>
            </a:r>
            <a:r>
              <a:rPr lang="en-US" dirty="0" smtClean="0"/>
              <a:t>in the menu along the bottom.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6200000" flipH="1">
            <a:off x="3676158" y="383176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5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Tiles in Stoneware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By default, the </a:t>
            </a:r>
            <a:r>
              <a:rPr lang="en-US" b="1" dirty="0" smtClean="0"/>
              <a:t>My Tiles</a:t>
            </a:r>
            <a:r>
              <a:rPr lang="en-US" dirty="0" smtClean="0"/>
              <a:t> screen is empty. Right-click or press and hold anywhere on the background to open the My Tiles menu. Click </a:t>
            </a:r>
            <a:r>
              <a:rPr lang="en-US" b="1" i="1" dirty="0" smtClean="0"/>
              <a:t>Add Tile</a:t>
            </a:r>
            <a:r>
              <a:rPr lang="en-US" dirty="0"/>
              <a:t>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3641975" y="200296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2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Tiles in Stoneware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Complete each field in the </a:t>
            </a:r>
            <a:r>
              <a:rPr lang="en-US" b="1" dirty="0" smtClean="0"/>
              <a:t>Add Tile</a:t>
            </a:r>
            <a:r>
              <a:rPr lang="en-US" dirty="0" smtClean="0"/>
              <a:t> window and then click the </a:t>
            </a:r>
            <a:r>
              <a:rPr lang="en-US" b="1" i="1" dirty="0" smtClean="0"/>
              <a:t>Save</a:t>
            </a:r>
            <a:r>
              <a:rPr lang="en-US" dirty="0"/>
              <a:t> </a:t>
            </a:r>
            <a:r>
              <a:rPr lang="en-US" dirty="0" smtClean="0"/>
              <a:t>button. Repeat these steps for each tile you want to add.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3110669" y="2867544"/>
            <a:ext cx="581689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5354164" y="3173768"/>
            <a:ext cx="679167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3409771" y="3630968"/>
            <a:ext cx="608187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77801" y="1638037"/>
            <a:ext cx="2688647" cy="2916214"/>
          </a:xfrm>
          <a:prstGeom prst="wedgeRoundRectCallout">
            <a:avLst>
              <a:gd name="adj1" fmla="val -48323"/>
              <a:gd name="adj2" fmla="val -21586"/>
              <a:gd name="adj3" fmla="val 16667"/>
            </a:avLst>
          </a:prstGeom>
          <a:gradFill>
            <a:gsLst>
              <a:gs pos="0">
                <a:srgbClr val="4EC000"/>
              </a:gs>
              <a:gs pos="100000">
                <a:srgbClr val="027405"/>
              </a:gs>
            </a:gsLst>
          </a:gradFill>
          <a:ln w="44450"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Best Practice Tip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 not create your own tile for any district resources. It is better to use the district-created tile. Contact your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techcon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if you are missing the tile for a district resource.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127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Tiles in Stoneware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sites are already a part of </a:t>
            </a:r>
            <a:r>
              <a:rPr lang="en-US" b="1" dirty="0" err="1" smtClean="0"/>
              <a:t>webNetwork</a:t>
            </a:r>
            <a:r>
              <a:rPr lang="en-US" dirty="0" smtClean="0"/>
              <a:t>, which means they have a custom icon and may work with Single Sign-On. Choose </a:t>
            </a:r>
            <a:r>
              <a:rPr lang="en-US" b="1" i="1" dirty="0" smtClean="0"/>
              <a:t>Yes</a:t>
            </a:r>
            <a:r>
              <a:rPr lang="en-US" dirty="0" smtClean="0"/>
              <a:t> to use the existing tile for these sites.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8" name="Right Arrow 7"/>
          <p:cNvSpPr/>
          <p:nvPr/>
        </p:nvSpPr>
        <p:spPr>
          <a:xfrm rot="10800000" flipH="1">
            <a:off x="3283913" y="3630968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 flipH="1">
            <a:off x="2916889" y="1655466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1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Tiles in Stoneware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 see an alphabetical list of all the apps you have been given access to, click </a:t>
            </a:r>
            <a:r>
              <a:rPr lang="en-US" b="1" i="1" dirty="0" smtClean="0"/>
              <a:t>Applications</a:t>
            </a:r>
            <a:r>
              <a:rPr lang="en-US" dirty="0" smtClean="0"/>
              <a:t> in the bottom menu. If you are missing a district-provided app that you need, ask your </a:t>
            </a:r>
            <a:r>
              <a:rPr lang="en-US" dirty="0" err="1" smtClean="0"/>
              <a:t>techcon</a:t>
            </a:r>
            <a:r>
              <a:rPr lang="en-US" dirty="0" smtClean="0"/>
              <a:t> to deploy that app to your school.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</p:spTree>
    <p:extLst>
      <p:ext uri="{BB962C8B-B14F-4D97-AF65-F5344CB8AC3E}">
        <p14:creationId xmlns:p14="http://schemas.microsoft.com/office/powerpoint/2010/main" val="5533240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Out of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you are finished accessing apps through Stoneware, click the </a:t>
            </a:r>
            <a:r>
              <a:rPr lang="en-US" b="1" i="1" dirty="0" smtClean="0"/>
              <a:t>Exit</a:t>
            </a:r>
            <a:r>
              <a:rPr lang="en-US" dirty="0" smtClean="0"/>
              <a:t> button to log out. Leaving Stoneware logged in and unattended is a </a:t>
            </a:r>
            <a:r>
              <a:rPr lang="en-US" u="sng" dirty="0" smtClean="0"/>
              <a:t>serious</a:t>
            </a:r>
            <a:r>
              <a:rPr lang="en-US" dirty="0"/>
              <a:t> </a:t>
            </a:r>
            <a:r>
              <a:rPr lang="en-US" dirty="0" smtClean="0"/>
              <a:t>breach of security.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5400000" flipH="1">
            <a:off x="6928534" y="1655466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06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an Expired Password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Stoneware to reset your password if it has expired. On the Stoneware login screen, click </a:t>
            </a:r>
            <a:r>
              <a:rPr lang="en-US" b="1" i="1" dirty="0" smtClean="0"/>
              <a:t>Reset Password</a:t>
            </a:r>
            <a:r>
              <a:rPr lang="en-US" i="1" dirty="0" smtClean="0"/>
              <a:t> </a:t>
            </a:r>
            <a:r>
              <a:rPr lang="en-US" dirty="0" smtClean="0"/>
              <a:t>under </a:t>
            </a:r>
            <a:r>
              <a:rPr lang="en-US" b="1" dirty="0" smtClean="0"/>
              <a:t>Additional Links</a:t>
            </a:r>
            <a:r>
              <a:rPr lang="en-US" dirty="0" smtClean="0"/>
              <a:t>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flipH="1">
            <a:off x="3441850" y="2680961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64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an Expired Password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Enter your computer username in the </a:t>
            </a:r>
            <a:r>
              <a:rPr lang="en-US" b="1" i="1" dirty="0" smtClean="0"/>
              <a:t>Identity</a:t>
            </a:r>
            <a:r>
              <a:rPr lang="en-US" i="1" dirty="0" smtClean="0"/>
              <a:t> </a:t>
            </a:r>
            <a:r>
              <a:rPr lang="en-US" dirty="0" smtClean="0"/>
              <a:t>box (no schools\ or @</a:t>
            </a:r>
            <a:r>
              <a:rPr lang="en-US" dirty="0" err="1" smtClean="0"/>
              <a:t>leonschools</a:t>
            </a:r>
            <a:r>
              <a:rPr lang="en-US" dirty="0" smtClean="0"/>
              <a:t> required). Then click the </a:t>
            </a:r>
            <a:r>
              <a:rPr lang="en-US" b="1" i="1" dirty="0" smtClean="0"/>
              <a:t>Next</a:t>
            </a:r>
            <a:r>
              <a:rPr lang="en-US" dirty="0" smtClean="0"/>
              <a:t> button.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flipH="1">
            <a:off x="4954456" y="293377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 flipH="1">
            <a:off x="3466064" y="277852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77801" y="1773017"/>
            <a:ext cx="2915777" cy="2925417"/>
          </a:xfrm>
          <a:prstGeom prst="wedgeRoundRectCallout">
            <a:avLst>
              <a:gd name="adj1" fmla="val -48323"/>
              <a:gd name="adj2" fmla="val -21586"/>
              <a:gd name="adj3" fmla="val 16667"/>
            </a:avLst>
          </a:prstGeom>
          <a:gradFill>
            <a:gsLst>
              <a:gs pos="0">
                <a:srgbClr val="4EC000"/>
              </a:gs>
              <a:gs pos="100000">
                <a:srgbClr val="027405"/>
              </a:gs>
            </a:gsLst>
          </a:gradFill>
          <a:ln w="44450"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Best Practice Tip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you do not want to reset your password today, just watch these steps for future reference. Once you start the password reset process, you have to finish it and choose a new password.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5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an Expired Password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 will be prompted to answer each of the </a:t>
            </a:r>
            <a:r>
              <a:rPr lang="en-US" b="1" dirty="0" smtClean="0"/>
              <a:t>Challenge Questions </a:t>
            </a:r>
            <a:r>
              <a:rPr lang="en-US" dirty="0" smtClean="0"/>
              <a:t>you set previously. Enter your answers and click the </a:t>
            </a:r>
            <a:r>
              <a:rPr lang="en-US" b="1" dirty="0" smtClean="0"/>
              <a:t>Next</a:t>
            </a:r>
            <a:r>
              <a:rPr lang="en-US" dirty="0" smtClean="0"/>
              <a:t> button.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3065835" y="2805588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5323775" y="311181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77801" y="1638037"/>
            <a:ext cx="2688647" cy="2916214"/>
          </a:xfrm>
          <a:prstGeom prst="wedgeRoundRectCallout">
            <a:avLst>
              <a:gd name="adj1" fmla="val -48323"/>
              <a:gd name="adj2" fmla="val -21586"/>
              <a:gd name="adj3" fmla="val 16667"/>
            </a:avLst>
          </a:prstGeom>
          <a:gradFill>
            <a:gsLst>
              <a:gs pos="0">
                <a:srgbClr val="4EC000"/>
              </a:gs>
              <a:gs pos="100000">
                <a:srgbClr val="027405"/>
              </a:gs>
            </a:gsLst>
          </a:gradFill>
          <a:ln w="44450"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Best Practice Tip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 MUST have Challenge Questions chosen and answered in order to reset an expired password through Stoneware.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658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Enter your user name and password and click </a:t>
            </a:r>
            <a:r>
              <a:rPr lang="en-US" b="1" i="1" dirty="0" smtClean="0"/>
              <a:t>log in</a:t>
            </a:r>
            <a:r>
              <a:rPr lang="en-US" dirty="0"/>
              <a:t>. Your </a:t>
            </a:r>
            <a:r>
              <a:rPr lang="en-US" dirty="0" smtClean="0"/>
              <a:t>Stoneware </a:t>
            </a:r>
            <a:r>
              <a:rPr lang="en-US" dirty="0"/>
              <a:t>user name and password is the same as your computer user name and password. (No schools\ or @</a:t>
            </a:r>
            <a:r>
              <a:rPr lang="en-US" dirty="0" err="1"/>
              <a:t>leonschools.net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9" name="Right Arrow 8"/>
          <p:cNvSpPr/>
          <p:nvPr/>
        </p:nvSpPr>
        <p:spPr>
          <a:xfrm rot="10800000" flipH="1">
            <a:off x="4990359" y="289571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91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an Expired Password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Choose a new password and enter it in each box. Then click the </a:t>
            </a:r>
            <a:r>
              <a:rPr lang="en-US" b="1" i="1" dirty="0" smtClean="0"/>
              <a:t>Change Password</a:t>
            </a:r>
            <a:r>
              <a:rPr lang="en-US" dirty="0" smtClean="0"/>
              <a:t> button.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2100161" y="229711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6221083" y="258197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891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an Expired Password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Wait for the </a:t>
            </a:r>
            <a:r>
              <a:rPr lang="en-US" b="1" dirty="0" smtClean="0"/>
              <a:t>Change Password Results</a:t>
            </a:r>
            <a:r>
              <a:rPr lang="en-US" dirty="0" smtClean="0"/>
              <a:t> notification window to confirm that your new password has been saved. Click the </a:t>
            </a:r>
            <a:r>
              <a:rPr lang="en-US" b="1" i="1" dirty="0" smtClean="0"/>
              <a:t>Continue</a:t>
            </a:r>
            <a:r>
              <a:rPr lang="en-US" dirty="0" smtClean="0"/>
              <a:t> button to proceed to your Stoneware home page.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2100161" y="229711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6221083" y="258197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97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an Expired Password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Remember to click the </a:t>
            </a:r>
            <a:r>
              <a:rPr lang="en-US" b="1" i="1" dirty="0" smtClean="0"/>
              <a:t>Exit</a:t>
            </a:r>
            <a:r>
              <a:rPr lang="en-US" dirty="0" smtClean="0"/>
              <a:t> button to log out of Stoneware when you are finished.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8" name="Right Arrow 7"/>
          <p:cNvSpPr/>
          <p:nvPr/>
        </p:nvSpPr>
        <p:spPr>
          <a:xfrm rot="5400000" flipH="1">
            <a:off x="6928534" y="164193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8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Stoneware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Because Stoneware stores your password to virtually all of the online services you use, be careful not to allow your browser to store your Stoneware password.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7" name="Right Arrow 6"/>
          <p:cNvSpPr/>
          <p:nvPr/>
        </p:nvSpPr>
        <p:spPr>
          <a:xfrm rot="16200000" flipH="1">
            <a:off x="5914186" y="3831764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882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Stoneware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Stoneware</a:t>
            </a:r>
            <a:r>
              <a:rPr lang="en-US" dirty="0" smtClean="0"/>
              <a:t> is a web-based tool that securely stores your passwords and provides single-click access to each application you use (</a:t>
            </a:r>
            <a:r>
              <a:rPr lang="en-US" b="1" dirty="0" smtClean="0"/>
              <a:t>single sign-on</a:t>
            </a:r>
            <a:r>
              <a:rPr lang="en-US" dirty="0" smtClean="0"/>
              <a:t>). It also allows you to reset your school account password from any location.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</p:spTree>
    <p:extLst>
      <p:ext uri="{BB962C8B-B14F-4D97-AF65-F5344CB8AC3E}">
        <p14:creationId xmlns:p14="http://schemas.microsoft.com/office/powerpoint/2010/main" val="13469414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Stoneware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/>
              <a:t>d</a:t>
            </a:r>
            <a:r>
              <a:rPr lang="en-US" i="1" dirty="0" smtClean="0"/>
              <a:t>efault</a:t>
            </a:r>
            <a:r>
              <a:rPr lang="en-US" dirty="0" smtClean="0"/>
              <a:t> row of tiles has been configured by the school district. The </a:t>
            </a:r>
            <a:r>
              <a:rPr lang="en-US" i="1" dirty="0" smtClean="0"/>
              <a:t>recent</a:t>
            </a:r>
            <a:r>
              <a:rPr lang="en-US" dirty="0" smtClean="0"/>
              <a:t> row displays applications that you have recently accessed. You can customize which tiles show in the </a:t>
            </a:r>
            <a:r>
              <a:rPr lang="en-US" i="1" dirty="0" smtClean="0"/>
              <a:t>favorites </a:t>
            </a:r>
            <a:r>
              <a:rPr lang="en-US" dirty="0" smtClean="0"/>
              <a:t>row.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10800000" flipH="1">
            <a:off x="899126" y="1870988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 flipH="1">
            <a:off x="899126" y="2723557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899125" y="3540700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084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Stoneware Basic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Try Stoneware’s single sign-on function by clicking the </a:t>
            </a:r>
            <a:r>
              <a:rPr lang="en-US" b="1" i="1" dirty="0" err="1" smtClean="0"/>
              <a:t>TrueNorthLogic</a:t>
            </a:r>
            <a:r>
              <a:rPr lang="en-US" dirty="0" smtClean="0"/>
              <a:t> tile.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flipH="1">
            <a:off x="4273922" y="1856075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491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Stoneware Basic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new tab opens and signs you in automatically. Close the tab to return to Stoneware.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800100"/>
            <a:ext cx="6253480" cy="3908425"/>
          </a:xfrm>
        </p:spPr>
      </p:pic>
      <p:sp>
        <p:nvSpPr>
          <p:cNvPr id="6" name="Right Arrow 5"/>
          <p:cNvSpPr/>
          <p:nvPr/>
        </p:nvSpPr>
        <p:spPr>
          <a:xfrm rot="5400000" flipH="1">
            <a:off x="4924371" y="1271613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6115681" y="732552"/>
            <a:ext cx="734046" cy="457200"/>
          </a:xfrm>
          <a:prstGeom prst="rightArrow">
            <a:avLst/>
          </a:prstGeom>
          <a:gradFill>
            <a:gsLst>
              <a:gs pos="0">
                <a:srgbClr val="FFA7A7"/>
              </a:gs>
              <a:gs pos="100000">
                <a:srgbClr val="FF1515"/>
              </a:gs>
            </a:gsLst>
          </a:gradFill>
          <a:ln w="190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5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4514</TotalTime>
  <Words>1501</Words>
  <Application>Microsoft Macintosh PowerPoint</Application>
  <PresentationFormat>On-screen Show (4:3)</PresentationFormat>
  <Paragraphs>136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Ion</vt:lpstr>
      <vt:lpstr>Single Sign-on with stoneware</vt:lpstr>
      <vt:lpstr>Access Stoneware</vt:lpstr>
      <vt:lpstr>Access Stoneware</vt:lpstr>
      <vt:lpstr>Access Stoneware</vt:lpstr>
      <vt:lpstr>Access Stoneware</vt:lpstr>
      <vt:lpstr>Stoneware Overview</vt:lpstr>
      <vt:lpstr>Stoneware Overview</vt:lpstr>
      <vt:lpstr>Stoneware Basic Features</vt:lpstr>
      <vt:lpstr>Stoneware Basic Features</vt:lpstr>
      <vt:lpstr>Stoneware Basic Features</vt:lpstr>
      <vt:lpstr>Stoneware Basic Features</vt:lpstr>
      <vt:lpstr>Customizing Stoneware</vt:lpstr>
      <vt:lpstr>Customizing Stoneware</vt:lpstr>
      <vt:lpstr>Customizing Stoneware</vt:lpstr>
      <vt:lpstr>Customizing Stoneware</vt:lpstr>
      <vt:lpstr>Customizing Stoneware</vt:lpstr>
      <vt:lpstr>Customizing Stoneware</vt:lpstr>
      <vt:lpstr>Customizing Stoneware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Stoneware Authentication Settings</vt:lpstr>
      <vt:lpstr>Managing Tiles in Stoneware</vt:lpstr>
      <vt:lpstr>Managing Tiles in Stoneware</vt:lpstr>
      <vt:lpstr>Managing Tiles in Stoneware</vt:lpstr>
      <vt:lpstr>Managing Tiles in Stoneware</vt:lpstr>
      <vt:lpstr>Managing Tiles in Stoneware</vt:lpstr>
      <vt:lpstr>Logging Out of Stoneware</vt:lpstr>
      <vt:lpstr>Resetting an Expired Password</vt:lpstr>
      <vt:lpstr>Resetting an Expired Password</vt:lpstr>
      <vt:lpstr>Resetting an Expired Password</vt:lpstr>
      <vt:lpstr>Resetting an Expired Password</vt:lpstr>
      <vt:lpstr>Resetting an Expired Password</vt:lpstr>
      <vt:lpstr>Resetting an Expired Password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Justin</dc:creator>
  <cp:lastModifiedBy>Williamson, Justin</cp:lastModifiedBy>
  <cp:revision>134</cp:revision>
  <cp:lastPrinted>2015-06-01T13:26:55Z</cp:lastPrinted>
  <dcterms:created xsi:type="dcterms:W3CDTF">2015-05-05T13:26:19Z</dcterms:created>
  <dcterms:modified xsi:type="dcterms:W3CDTF">2015-06-01T13:47:11Z</dcterms:modified>
</cp:coreProperties>
</file>