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Deletrear</a:t>
            </a:r>
            <a:r>
              <a:rPr lang="en-US" dirty="0"/>
              <a:t> y </a:t>
            </a:r>
            <a:r>
              <a:rPr lang="en-US" dirty="0" err="1"/>
              <a:t>pronunciar</a:t>
            </a:r>
            <a:r>
              <a:rPr lang="en-US" dirty="0"/>
              <a:t> palabras del </a:t>
            </a:r>
            <a:r>
              <a:rPr lang="en-US" dirty="0" err="1"/>
              <a:t>español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91CD-3366-492D-903E-85DF10A10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Crash Course 1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Deletrear</a:t>
            </a:r>
            <a:r>
              <a:rPr lang="en-US" sz="2400" dirty="0"/>
              <a:t> y </a:t>
            </a:r>
            <a:r>
              <a:rPr lang="en-US" sz="2400" dirty="0" err="1"/>
              <a:t>pronunciar</a:t>
            </a:r>
            <a:r>
              <a:rPr lang="en-US" sz="2400" dirty="0"/>
              <a:t> palabras del </a:t>
            </a:r>
            <a:r>
              <a:rPr lang="en-US" sz="2400" dirty="0" err="1"/>
              <a:t>español</a:t>
            </a:r>
            <a:r>
              <a:rPr lang="en-US" sz="2400" dirty="0"/>
              <a:t>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B3FF19-4FAE-40CC-BCEB-CFF8DA4F9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659669"/>
              </p:ext>
            </p:extLst>
          </p:nvPr>
        </p:nvGraphicFramePr>
        <p:xfrm>
          <a:off x="2670997" y="1687748"/>
          <a:ext cx="6941490" cy="4733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298">
                  <a:extLst>
                    <a:ext uri="{9D8B030D-6E8A-4147-A177-3AD203B41FA5}">
                      <a16:colId xmlns:a16="http://schemas.microsoft.com/office/drawing/2014/main" val="875779273"/>
                    </a:ext>
                  </a:extLst>
                </a:gridCol>
                <a:gridCol w="1388298">
                  <a:extLst>
                    <a:ext uri="{9D8B030D-6E8A-4147-A177-3AD203B41FA5}">
                      <a16:colId xmlns:a16="http://schemas.microsoft.com/office/drawing/2014/main" val="1475022573"/>
                    </a:ext>
                  </a:extLst>
                </a:gridCol>
                <a:gridCol w="1388298">
                  <a:extLst>
                    <a:ext uri="{9D8B030D-6E8A-4147-A177-3AD203B41FA5}">
                      <a16:colId xmlns:a16="http://schemas.microsoft.com/office/drawing/2014/main" val="2035263978"/>
                    </a:ext>
                  </a:extLst>
                </a:gridCol>
                <a:gridCol w="1388298">
                  <a:extLst>
                    <a:ext uri="{9D8B030D-6E8A-4147-A177-3AD203B41FA5}">
                      <a16:colId xmlns:a16="http://schemas.microsoft.com/office/drawing/2014/main" val="3133210257"/>
                    </a:ext>
                  </a:extLst>
                </a:gridCol>
                <a:gridCol w="1388298">
                  <a:extLst>
                    <a:ext uri="{9D8B030D-6E8A-4147-A177-3AD203B41FA5}">
                      <a16:colId xmlns:a16="http://schemas.microsoft.com/office/drawing/2014/main" val="1518996066"/>
                    </a:ext>
                  </a:extLst>
                </a:gridCol>
              </a:tblGrid>
              <a:tr h="7889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522324"/>
                  </a:ext>
                </a:extLst>
              </a:tr>
              <a:tr h="7889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169847"/>
                  </a:ext>
                </a:extLst>
              </a:tr>
              <a:tr h="7889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60761"/>
                  </a:ext>
                </a:extLst>
              </a:tr>
              <a:tr h="7889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00529"/>
                  </a:ext>
                </a:extLst>
              </a:tr>
              <a:tr h="78899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120855"/>
                  </a:ext>
                </a:extLst>
              </a:tr>
              <a:tr h="7889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90511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322150A-0570-4926-B148-5AB9689484B6}"/>
              </a:ext>
            </a:extLst>
          </p:cNvPr>
          <p:cNvSpPr/>
          <p:nvPr/>
        </p:nvSpPr>
        <p:spPr>
          <a:xfrm>
            <a:off x="2746561" y="1536919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B0EB0D-BB83-4D3F-AA74-854E68D4E506}"/>
              </a:ext>
            </a:extLst>
          </p:cNvPr>
          <p:cNvSpPr/>
          <p:nvPr/>
        </p:nvSpPr>
        <p:spPr>
          <a:xfrm>
            <a:off x="4095034" y="1538739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</a:rPr>
              <a:t>B</a:t>
            </a:r>
            <a:endParaRPr lang="en-US" sz="5400" b="1" cap="none" spc="0" dirty="0">
              <a:ln w="22225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F4A4FD-1768-4B50-8C44-1F4BFB10D491}"/>
              </a:ext>
            </a:extLst>
          </p:cNvPr>
          <p:cNvSpPr/>
          <p:nvPr/>
        </p:nvSpPr>
        <p:spPr>
          <a:xfrm>
            <a:off x="4173238" y="2304152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D286A4-096B-4286-ADBA-3D2D04656F07}"/>
              </a:ext>
            </a:extLst>
          </p:cNvPr>
          <p:cNvSpPr/>
          <p:nvPr/>
        </p:nvSpPr>
        <p:spPr>
          <a:xfrm>
            <a:off x="2702074" y="2296201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D47BA9-0A89-49A7-B2E8-46803C206A0B}"/>
              </a:ext>
            </a:extLst>
          </p:cNvPr>
          <p:cNvSpPr/>
          <p:nvPr/>
        </p:nvSpPr>
        <p:spPr>
          <a:xfrm>
            <a:off x="8268551" y="1547816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8F9561-D883-4BD7-B737-6DB0371F2E57}"/>
              </a:ext>
            </a:extLst>
          </p:cNvPr>
          <p:cNvSpPr/>
          <p:nvPr/>
        </p:nvSpPr>
        <p:spPr>
          <a:xfrm>
            <a:off x="6893811" y="1536919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B02B67-282A-4D88-A131-8665D158C2E6}"/>
              </a:ext>
            </a:extLst>
          </p:cNvPr>
          <p:cNvSpPr/>
          <p:nvPr/>
        </p:nvSpPr>
        <p:spPr>
          <a:xfrm>
            <a:off x="5533382" y="1538592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A2EF16-5876-4FA5-85C4-AC8CB42520A4}"/>
              </a:ext>
            </a:extLst>
          </p:cNvPr>
          <p:cNvSpPr/>
          <p:nvPr/>
        </p:nvSpPr>
        <p:spPr>
          <a:xfrm>
            <a:off x="8261931" y="5480010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C4800A-2F54-478A-87B9-266EDFE04020}"/>
              </a:ext>
            </a:extLst>
          </p:cNvPr>
          <p:cNvSpPr/>
          <p:nvPr/>
        </p:nvSpPr>
        <p:spPr>
          <a:xfrm>
            <a:off x="4093911" y="3890790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5E6940-EE82-46C8-A074-78173CB5DF43}"/>
              </a:ext>
            </a:extLst>
          </p:cNvPr>
          <p:cNvSpPr/>
          <p:nvPr/>
        </p:nvSpPr>
        <p:spPr>
          <a:xfrm>
            <a:off x="2757179" y="3882839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B158CE-2C18-4B17-9526-9921459322CC}"/>
              </a:ext>
            </a:extLst>
          </p:cNvPr>
          <p:cNvSpPr/>
          <p:nvPr/>
        </p:nvSpPr>
        <p:spPr>
          <a:xfrm>
            <a:off x="8253861" y="3185957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Ñ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637E5E-753A-4601-B26E-E9407B131465}"/>
              </a:ext>
            </a:extLst>
          </p:cNvPr>
          <p:cNvSpPr/>
          <p:nvPr/>
        </p:nvSpPr>
        <p:spPr>
          <a:xfrm>
            <a:off x="6894674" y="3085932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5B30D4-C03C-4991-B5BA-113F39E58144}"/>
              </a:ext>
            </a:extLst>
          </p:cNvPr>
          <p:cNvSpPr/>
          <p:nvPr/>
        </p:nvSpPr>
        <p:spPr>
          <a:xfrm>
            <a:off x="5596677" y="3089520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E792E2-C71A-4C62-ACDC-2DBCDE72984F}"/>
              </a:ext>
            </a:extLst>
          </p:cNvPr>
          <p:cNvSpPr/>
          <p:nvPr/>
        </p:nvSpPr>
        <p:spPr>
          <a:xfrm>
            <a:off x="4110227" y="3097471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51D3A27-9A21-467E-AB47-B6B63A232B17}"/>
              </a:ext>
            </a:extLst>
          </p:cNvPr>
          <p:cNvSpPr/>
          <p:nvPr/>
        </p:nvSpPr>
        <p:spPr>
          <a:xfrm>
            <a:off x="2701620" y="3089520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F18EEC3-D29A-4B12-B4FF-4B25AAF7225A}"/>
              </a:ext>
            </a:extLst>
          </p:cNvPr>
          <p:cNvSpPr/>
          <p:nvPr/>
        </p:nvSpPr>
        <p:spPr>
          <a:xfrm>
            <a:off x="8261933" y="2312780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J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53392A-EB2B-42F4-AC49-8666C73F7E88}"/>
              </a:ext>
            </a:extLst>
          </p:cNvPr>
          <p:cNvSpPr/>
          <p:nvPr/>
        </p:nvSpPr>
        <p:spPr>
          <a:xfrm>
            <a:off x="6886457" y="2309441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I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8D6D0E-13C4-4532-8B33-C8D8A834A47D}"/>
              </a:ext>
            </a:extLst>
          </p:cNvPr>
          <p:cNvSpPr/>
          <p:nvPr/>
        </p:nvSpPr>
        <p:spPr>
          <a:xfrm>
            <a:off x="5478447" y="2301490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H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A80688-F276-448B-890B-7E9076576A32}"/>
              </a:ext>
            </a:extLst>
          </p:cNvPr>
          <p:cNvSpPr/>
          <p:nvPr/>
        </p:nvSpPr>
        <p:spPr>
          <a:xfrm>
            <a:off x="2708620" y="5476302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6A34209-C70B-4AFC-A3B5-DC7C4CF1888E}"/>
              </a:ext>
            </a:extLst>
          </p:cNvPr>
          <p:cNvSpPr/>
          <p:nvPr/>
        </p:nvSpPr>
        <p:spPr>
          <a:xfrm>
            <a:off x="8246519" y="4663032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982692B-7DC7-46F9-91DB-D22E995344E4}"/>
              </a:ext>
            </a:extLst>
          </p:cNvPr>
          <p:cNvSpPr/>
          <p:nvPr/>
        </p:nvSpPr>
        <p:spPr>
          <a:xfrm>
            <a:off x="6961154" y="4656933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W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0F6F858-1C4B-4CAC-87EB-04E3FDEAF200}"/>
              </a:ext>
            </a:extLst>
          </p:cNvPr>
          <p:cNvSpPr/>
          <p:nvPr/>
        </p:nvSpPr>
        <p:spPr>
          <a:xfrm>
            <a:off x="5482718" y="4656933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V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29C789F-FDA0-449F-85BC-471827420901}"/>
              </a:ext>
            </a:extLst>
          </p:cNvPr>
          <p:cNvSpPr/>
          <p:nvPr/>
        </p:nvSpPr>
        <p:spPr>
          <a:xfrm>
            <a:off x="4091780" y="4656933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U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44A503-42D8-47F1-BAA0-D5DC6BCACD3F}"/>
              </a:ext>
            </a:extLst>
          </p:cNvPr>
          <p:cNvSpPr/>
          <p:nvPr/>
        </p:nvSpPr>
        <p:spPr>
          <a:xfrm>
            <a:off x="2687545" y="4657304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99225B-42F7-47C8-93A6-03EE87AE4C1B}"/>
              </a:ext>
            </a:extLst>
          </p:cNvPr>
          <p:cNvSpPr/>
          <p:nvPr/>
        </p:nvSpPr>
        <p:spPr>
          <a:xfrm>
            <a:off x="8261932" y="3888746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F20B76-4B66-406A-A3EE-14BA82A6565B}"/>
              </a:ext>
            </a:extLst>
          </p:cNvPr>
          <p:cNvSpPr/>
          <p:nvPr/>
        </p:nvSpPr>
        <p:spPr>
          <a:xfrm>
            <a:off x="6876641" y="3877886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B0BF88F-7D3E-459E-B91D-52396159BD72}"/>
              </a:ext>
            </a:extLst>
          </p:cNvPr>
          <p:cNvSpPr/>
          <p:nvPr/>
        </p:nvSpPr>
        <p:spPr>
          <a:xfrm>
            <a:off x="5556822" y="3888549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Q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5BA3730-FC7C-4D40-BB32-80E159723F1D}"/>
              </a:ext>
            </a:extLst>
          </p:cNvPr>
          <p:cNvSpPr/>
          <p:nvPr/>
        </p:nvSpPr>
        <p:spPr>
          <a:xfrm>
            <a:off x="6873584" y="5476302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CF55AF-5675-4917-8683-C7B6E102A581}"/>
              </a:ext>
            </a:extLst>
          </p:cNvPr>
          <p:cNvSpPr/>
          <p:nvPr/>
        </p:nvSpPr>
        <p:spPr>
          <a:xfrm>
            <a:off x="5536284" y="5481957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572E6CE-A0E8-4B5F-91C1-888A649B1B66}"/>
              </a:ext>
            </a:extLst>
          </p:cNvPr>
          <p:cNvSpPr/>
          <p:nvPr/>
        </p:nvSpPr>
        <p:spPr>
          <a:xfrm>
            <a:off x="4109006" y="5474006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Z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A0480AE-D4E5-464B-8530-726FFCE811BD}"/>
              </a:ext>
            </a:extLst>
          </p:cNvPr>
          <p:cNvSpPr txBox="1"/>
          <p:nvPr/>
        </p:nvSpPr>
        <p:spPr>
          <a:xfrm>
            <a:off x="3021436" y="178219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(AHH)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8073778-AA36-4285-9692-A9466EA43225}"/>
              </a:ext>
            </a:extLst>
          </p:cNvPr>
          <p:cNvSpPr txBox="1"/>
          <p:nvPr/>
        </p:nvSpPr>
        <p:spPr>
          <a:xfrm>
            <a:off x="5815611" y="2496809"/>
            <a:ext cx="1072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(ACHAY)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9C8EC65-C4F4-4307-9E82-CA1D263706BC}"/>
              </a:ext>
            </a:extLst>
          </p:cNvPr>
          <p:cNvSpPr txBox="1"/>
          <p:nvPr/>
        </p:nvSpPr>
        <p:spPr>
          <a:xfrm>
            <a:off x="4566420" y="2511456"/>
            <a:ext cx="715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(HAY)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2F76955-80F7-49B7-9E23-FC603880F0BE}"/>
              </a:ext>
            </a:extLst>
          </p:cNvPr>
          <p:cNvSpPr txBox="1"/>
          <p:nvPr/>
        </p:nvSpPr>
        <p:spPr>
          <a:xfrm>
            <a:off x="2996070" y="2511456"/>
            <a:ext cx="886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(EEFAY)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D9A41A8-A15C-44B5-ABA0-B211A2594DF4}"/>
              </a:ext>
            </a:extLst>
          </p:cNvPr>
          <p:cNvSpPr txBox="1"/>
          <p:nvPr/>
        </p:nvSpPr>
        <p:spPr>
          <a:xfrm>
            <a:off x="8584941" y="1739031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(A)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9397C2F-36E7-4610-9E1A-B92680891C0B}"/>
              </a:ext>
            </a:extLst>
          </p:cNvPr>
          <p:cNvSpPr txBox="1"/>
          <p:nvPr/>
        </p:nvSpPr>
        <p:spPr>
          <a:xfrm>
            <a:off x="7211682" y="1742080"/>
            <a:ext cx="710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(DAY)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03EDD6F-ADC1-4A36-B223-339980FED941}"/>
              </a:ext>
            </a:extLst>
          </p:cNvPr>
          <p:cNvSpPr txBox="1"/>
          <p:nvPr/>
        </p:nvSpPr>
        <p:spPr>
          <a:xfrm>
            <a:off x="5909909" y="1742080"/>
            <a:ext cx="6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(SAY)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807C49-53D9-44E3-BCDF-8E0CE1CAF4BC}"/>
              </a:ext>
            </a:extLst>
          </p:cNvPr>
          <p:cNvSpPr txBox="1"/>
          <p:nvPr/>
        </p:nvSpPr>
        <p:spPr>
          <a:xfrm>
            <a:off x="4452828" y="1755818"/>
            <a:ext cx="697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(BAY)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97EEE88-43A2-4DB0-BE8C-31F86926B95A}"/>
              </a:ext>
            </a:extLst>
          </p:cNvPr>
          <p:cNvSpPr txBox="1"/>
          <p:nvPr/>
        </p:nvSpPr>
        <p:spPr>
          <a:xfrm>
            <a:off x="8584941" y="3337330"/>
            <a:ext cx="83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(EÑAY)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541534B-E854-468A-BF7E-8FEDC9A4AADD}"/>
              </a:ext>
            </a:extLst>
          </p:cNvPr>
          <p:cNvSpPr txBox="1"/>
          <p:nvPr/>
        </p:nvSpPr>
        <p:spPr>
          <a:xfrm>
            <a:off x="7247454" y="3297024"/>
            <a:ext cx="925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(ENNAY)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118681-2C4A-4C98-AF87-E580F7ACFDA6}"/>
              </a:ext>
            </a:extLst>
          </p:cNvPr>
          <p:cNvSpPr txBox="1"/>
          <p:nvPr/>
        </p:nvSpPr>
        <p:spPr>
          <a:xfrm>
            <a:off x="5975776" y="3291785"/>
            <a:ext cx="865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(EMMAY)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F9AF438-4E8E-46B7-B0F7-27C37E4791E2}"/>
              </a:ext>
            </a:extLst>
          </p:cNvPr>
          <p:cNvSpPr txBox="1"/>
          <p:nvPr/>
        </p:nvSpPr>
        <p:spPr>
          <a:xfrm>
            <a:off x="4399445" y="3269737"/>
            <a:ext cx="877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(ELLAY)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23BF40-4C2B-489A-9474-7E5DA3A9885A}"/>
              </a:ext>
            </a:extLst>
          </p:cNvPr>
          <p:cNvSpPr txBox="1"/>
          <p:nvPr/>
        </p:nvSpPr>
        <p:spPr>
          <a:xfrm>
            <a:off x="2988070" y="3278290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(KAHH)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7962E44-A6F5-4248-BBCD-4A3A2F98DB51}"/>
              </a:ext>
            </a:extLst>
          </p:cNvPr>
          <p:cNvSpPr txBox="1"/>
          <p:nvPr/>
        </p:nvSpPr>
        <p:spPr>
          <a:xfrm>
            <a:off x="8559136" y="2486450"/>
            <a:ext cx="860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(HOTA)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488BF29-14FA-454A-A1F4-DBEEFC5A106F}"/>
              </a:ext>
            </a:extLst>
          </p:cNvPr>
          <p:cNvSpPr txBox="1"/>
          <p:nvPr/>
        </p:nvSpPr>
        <p:spPr>
          <a:xfrm>
            <a:off x="7190885" y="2498925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(EE)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0E59157-053A-4F1F-8B9B-05C3C2B568F0}"/>
              </a:ext>
            </a:extLst>
          </p:cNvPr>
          <p:cNvSpPr txBox="1"/>
          <p:nvPr/>
        </p:nvSpPr>
        <p:spPr>
          <a:xfrm>
            <a:off x="5798181" y="4855602"/>
            <a:ext cx="693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(VAY)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62D9639-2163-49E7-8BF8-ACEFAE72F1B3}"/>
              </a:ext>
            </a:extLst>
          </p:cNvPr>
          <p:cNvSpPr txBox="1"/>
          <p:nvPr/>
        </p:nvSpPr>
        <p:spPr>
          <a:xfrm>
            <a:off x="4411736" y="4897154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(OO)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DDE3C16-73B8-4FBD-A347-1D55607B526C}"/>
              </a:ext>
            </a:extLst>
          </p:cNvPr>
          <p:cNvSpPr txBox="1"/>
          <p:nvPr/>
        </p:nvSpPr>
        <p:spPr>
          <a:xfrm>
            <a:off x="2969409" y="4842440"/>
            <a:ext cx="665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(TAY)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0AF5B21-B1D7-42E5-9699-16FDDD17031E}"/>
              </a:ext>
            </a:extLst>
          </p:cNvPr>
          <p:cNvSpPr txBox="1"/>
          <p:nvPr/>
        </p:nvSpPr>
        <p:spPr>
          <a:xfrm>
            <a:off x="8561906" y="4118778"/>
            <a:ext cx="894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(ESSAY)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67CCCFC-5A4D-4728-86C1-565CF93C702F}"/>
              </a:ext>
            </a:extLst>
          </p:cNvPr>
          <p:cNvSpPr txBox="1"/>
          <p:nvPr/>
        </p:nvSpPr>
        <p:spPr>
          <a:xfrm>
            <a:off x="7175895" y="4098975"/>
            <a:ext cx="94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(ERRAY)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0B94D3C-5763-4F8B-B6A6-E710F2391C70}"/>
              </a:ext>
            </a:extLst>
          </p:cNvPr>
          <p:cNvSpPr txBox="1"/>
          <p:nvPr/>
        </p:nvSpPr>
        <p:spPr>
          <a:xfrm>
            <a:off x="5964270" y="4109287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(KOOH)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772896-671E-4184-939C-93F5F0311EE9}"/>
              </a:ext>
            </a:extLst>
          </p:cNvPr>
          <p:cNvSpPr txBox="1"/>
          <p:nvPr/>
        </p:nvSpPr>
        <p:spPr>
          <a:xfrm>
            <a:off x="4399445" y="4075635"/>
            <a:ext cx="67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(PAY)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B294679-7518-4751-9EA7-6FDDE62A638B}"/>
              </a:ext>
            </a:extLst>
          </p:cNvPr>
          <p:cNvSpPr txBox="1"/>
          <p:nvPr/>
        </p:nvSpPr>
        <p:spPr>
          <a:xfrm>
            <a:off x="3132043" y="4055755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(OH)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F033037-91DF-413B-80C7-4B5B7092AC2F}"/>
              </a:ext>
            </a:extLst>
          </p:cNvPr>
          <p:cNvSpPr txBox="1"/>
          <p:nvPr/>
        </p:nvSpPr>
        <p:spPr>
          <a:xfrm>
            <a:off x="8260526" y="6163211"/>
            <a:ext cx="7200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/>
              <a:t>(ERRAY)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C35CCEC-A1AE-421F-9009-8DA967854E15}"/>
              </a:ext>
            </a:extLst>
          </p:cNvPr>
          <p:cNvSpPr txBox="1"/>
          <p:nvPr/>
        </p:nvSpPr>
        <p:spPr>
          <a:xfrm>
            <a:off x="6896882" y="6156253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(EYAY)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092821E-5933-46A8-8E9C-A4FE39E233C0}"/>
              </a:ext>
            </a:extLst>
          </p:cNvPr>
          <p:cNvSpPr txBox="1"/>
          <p:nvPr/>
        </p:nvSpPr>
        <p:spPr>
          <a:xfrm>
            <a:off x="5568949" y="6171086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(CHAY)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8567222-9117-425B-8D7D-9ECB1C3D9184}"/>
              </a:ext>
            </a:extLst>
          </p:cNvPr>
          <p:cNvSpPr txBox="1"/>
          <p:nvPr/>
        </p:nvSpPr>
        <p:spPr>
          <a:xfrm>
            <a:off x="4423758" y="5659433"/>
            <a:ext cx="1053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(SAY-TA)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525A2C2-0CA0-4D26-B97D-E2B452C9E432}"/>
              </a:ext>
            </a:extLst>
          </p:cNvPr>
          <p:cNvSpPr txBox="1"/>
          <p:nvPr/>
        </p:nvSpPr>
        <p:spPr>
          <a:xfrm>
            <a:off x="3021436" y="5660011"/>
            <a:ext cx="1154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(E-GREE-</a:t>
            </a:r>
          </a:p>
          <a:p>
            <a:r>
              <a:rPr lang="en-US" b="1" dirty="0"/>
              <a:t>A-GA)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3FE6C1-4317-431A-A46D-20FD3E467A44}"/>
              </a:ext>
            </a:extLst>
          </p:cNvPr>
          <p:cNvSpPr txBox="1"/>
          <p:nvPr/>
        </p:nvSpPr>
        <p:spPr>
          <a:xfrm>
            <a:off x="8558043" y="4863739"/>
            <a:ext cx="1032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(EKKEYS)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689021C-261B-4391-8620-629018BFFEB4}"/>
              </a:ext>
            </a:extLst>
          </p:cNvPr>
          <p:cNvSpPr txBox="1"/>
          <p:nvPr/>
        </p:nvSpPr>
        <p:spPr>
          <a:xfrm>
            <a:off x="7335994" y="4933932"/>
            <a:ext cx="894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(DOBLAY-</a:t>
            </a:r>
          </a:p>
          <a:p>
            <a:r>
              <a:rPr lang="en-US" sz="1400" b="1" dirty="0"/>
              <a:t>    VAY)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D41B00F-4389-496E-99FB-4B9E0CB08244}"/>
              </a:ext>
            </a:extLst>
          </p:cNvPr>
          <p:cNvSpPr/>
          <p:nvPr/>
        </p:nvSpPr>
        <p:spPr>
          <a:xfrm>
            <a:off x="5992806" y="5492204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H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0AD4A91-8E43-4375-AC5A-FAB78EA2D206}"/>
              </a:ext>
            </a:extLst>
          </p:cNvPr>
          <p:cNvSpPr/>
          <p:nvPr/>
        </p:nvSpPr>
        <p:spPr>
          <a:xfrm>
            <a:off x="7157965" y="5476302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L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8B6B544-8D3F-4BFE-BA82-E127ACC49F64}"/>
              </a:ext>
            </a:extLst>
          </p:cNvPr>
          <p:cNvSpPr/>
          <p:nvPr/>
        </p:nvSpPr>
        <p:spPr>
          <a:xfrm>
            <a:off x="8619271" y="5480010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R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9318874-5788-4D07-8C53-F24952831751}"/>
              </a:ext>
            </a:extLst>
          </p:cNvPr>
          <p:cNvCxnSpPr/>
          <p:nvPr/>
        </p:nvCxnSpPr>
        <p:spPr>
          <a:xfrm>
            <a:off x="2670997" y="1663895"/>
            <a:ext cx="6941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9115783-1522-4A94-AB73-CA60FDF9B76F}"/>
              </a:ext>
            </a:extLst>
          </p:cNvPr>
          <p:cNvCxnSpPr>
            <a:cxnSpLocks/>
          </p:cNvCxnSpPr>
          <p:nvPr/>
        </p:nvCxnSpPr>
        <p:spPr>
          <a:xfrm>
            <a:off x="2647144" y="1668894"/>
            <a:ext cx="0" cy="4752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0E58FC5-E057-4DD3-97CA-2D1462E1054C}"/>
              </a:ext>
            </a:extLst>
          </p:cNvPr>
          <p:cNvCxnSpPr>
            <a:cxnSpLocks/>
          </p:cNvCxnSpPr>
          <p:nvPr/>
        </p:nvCxnSpPr>
        <p:spPr>
          <a:xfrm>
            <a:off x="2649837" y="6440390"/>
            <a:ext cx="6986503" cy="46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B74737A-169F-4DD5-B142-DA13C5EB09D7}"/>
              </a:ext>
            </a:extLst>
          </p:cNvPr>
          <p:cNvCxnSpPr>
            <a:cxnSpLocks/>
          </p:cNvCxnSpPr>
          <p:nvPr/>
        </p:nvCxnSpPr>
        <p:spPr>
          <a:xfrm>
            <a:off x="9612827" y="1668894"/>
            <a:ext cx="23513" cy="47692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0B11FB18-42ED-4988-9C95-CDE0BA9E2708}"/>
              </a:ext>
            </a:extLst>
          </p:cNvPr>
          <p:cNvCxnSpPr>
            <a:cxnSpLocks/>
          </p:cNvCxnSpPr>
          <p:nvPr/>
        </p:nvCxnSpPr>
        <p:spPr>
          <a:xfrm>
            <a:off x="4068267" y="1670366"/>
            <a:ext cx="0" cy="4752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6DE4367-2FD0-4F24-88D9-225919A7ED0A}"/>
              </a:ext>
            </a:extLst>
          </p:cNvPr>
          <p:cNvCxnSpPr>
            <a:cxnSpLocks/>
          </p:cNvCxnSpPr>
          <p:nvPr/>
        </p:nvCxnSpPr>
        <p:spPr>
          <a:xfrm>
            <a:off x="5455688" y="1668894"/>
            <a:ext cx="0" cy="4752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CD0D4EB-4E4A-47B4-858F-74831C45B7D7}"/>
              </a:ext>
            </a:extLst>
          </p:cNvPr>
          <p:cNvCxnSpPr>
            <a:cxnSpLocks/>
          </p:cNvCxnSpPr>
          <p:nvPr/>
        </p:nvCxnSpPr>
        <p:spPr>
          <a:xfrm>
            <a:off x="6843041" y="1687748"/>
            <a:ext cx="0" cy="4752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25334DE5-ACD4-4F13-AAF6-CF9D764EC8D3}"/>
              </a:ext>
            </a:extLst>
          </p:cNvPr>
          <p:cNvCxnSpPr>
            <a:cxnSpLocks/>
          </p:cNvCxnSpPr>
          <p:nvPr/>
        </p:nvCxnSpPr>
        <p:spPr>
          <a:xfrm>
            <a:off x="8214296" y="1687748"/>
            <a:ext cx="0" cy="47523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64B727E9-B74D-4481-ADA0-A64D64E6AC93}"/>
              </a:ext>
            </a:extLst>
          </p:cNvPr>
          <p:cNvCxnSpPr/>
          <p:nvPr/>
        </p:nvCxnSpPr>
        <p:spPr>
          <a:xfrm>
            <a:off x="2670997" y="2478944"/>
            <a:ext cx="6941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D0977D74-FB08-42E6-B059-1BA608B9E0E6}"/>
              </a:ext>
            </a:extLst>
          </p:cNvPr>
          <p:cNvCxnSpPr/>
          <p:nvPr/>
        </p:nvCxnSpPr>
        <p:spPr>
          <a:xfrm>
            <a:off x="2670997" y="5650006"/>
            <a:ext cx="6941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05BD607-90C5-4F5C-9969-CDB85443B627}"/>
              </a:ext>
            </a:extLst>
          </p:cNvPr>
          <p:cNvCxnSpPr/>
          <p:nvPr/>
        </p:nvCxnSpPr>
        <p:spPr>
          <a:xfrm>
            <a:off x="2649837" y="4842440"/>
            <a:ext cx="6941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5C583767-83D9-41CE-8B63-901664DB5B16}"/>
              </a:ext>
            </a:extLst>
          </p:cNvPr>
          <p:cNvCxnSpPr/>
          <p:nvPr/>
        </p:nvCxnSpPr>
        <p:spPr>
          <a:xfrm>
            <a:off x="2670997" y="3269737"/>
            <a:ext cx="6941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D8627EF7-7158-48FB-ABFF-639103211C6F}"/>
              </a:ext>
            </a:extLst>
          </p:cNvPr>
          <p:cNvCxnSpPr/>
          <p:nvPr/>
        </p:nvCxnSpPr>
        <p:spPr>
          <a:xfrm>
            <a:off x="2649837" y="4055755"/>
            <a:ext cx="69414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4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Crash Course 1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Deletrear</a:t>
            </a:r>
            <a:r>
              <a:rPr lang="en-US" sz="2400" dirty="0"/>
              <a:t> y </a:t>
            </a:r>
            <a:r>
              <a:rPr lang="en-US" sz="2400" dirty="0" err="1"/>
              <a:t>pronunciar</a:t>
            </a:r>
            <a:r>
              <a:rPr lang="en-US" sz="2400" dirty="0"/>
              <a:t> palabras del </a:t>
            </a:r>
            <a:r>
              <a:rPr lang="en-US" sz="2400" dirty="0" err="1"/>
              <a:t>español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Pronunciación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letras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español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five vowels in Spanish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a,e,i,o,u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are always pronounced the same way.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letter h is silent. Thus the words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are pronounced the same way.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There are three double letters that represent a single sound: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eyay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erray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llave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D34922-DF66-4228-9E28-903933956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77704"/>
              </p:ext>
            </p:extLst>
          </p:nvPr>
        </p:nvGraphicFramePr>
        <p:xfrm>
          <a:off x="1971059" y="3231590"/>
          <a:ext cx="6953270" cy="801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0654">
                  <a:extLst>
                    <a:ext uri="{9D8B030D-6E8A-4147-A177-3AD203B41FA5}">
                      <a16:colId xmlns:a16="http://schemas.microsoft.com/office/drawing/2014/main" val="3703207225"/>
                    </a:ext>
                  </a:extLst>
                </a:gridCol>
                <a:gridCol w="1390654">
                  <a:extLst>
                    <a:ext uri="{9D8B030D-6E8A-4147-A177-3AD203B41FA5}">
                      <a16:colId xmlns:a16="http://schemas.microsoft.com/office/drawing/2014/main" val="1188984844"/>
                    </a:ext>
                  </a:extLst>
                </a:gridCol>
                <a:gridCol w="1390654">
                  <a:extLst>
                    <a:ext uri="{9D8B030D-6E8A-4147-A177-3AD203B41FA5}">
                      <a16:colId xmlns:a16="http://schemas.microsoft.com/office/drawing/2014/main" val="679824033"/>
                    </a:ext>
                  </a:extLst>
                </a:gridCol>
                <a:gridCol w="1390654">
                  <a:extLst>
                    <a:ext uri="{9D8B030D-6E8A-4147-A177-3AD203B41FA5}">
                      <a16:colId xmlns:a16="http://schemas.microsoft.com/office/drawing/2014/main" val="3347151696"/>
                    </a:ext>
                  </a:extLst>
                </a:gridCol>
                <a:gridCol w="1390654">
                  <a:extLst>
                    <a:ext uri="{9D8B030D-6E8A-4147-A177-3AD203B41FA5}">
                      <a16:colId xmlns:a16="http://schemas.microsoft.com/office/drawing/2014/main" val="3963916094"/>
                    </a:ext>
                  </a:extLst>
                </a:gridCol>
              </a:tblGrid>
              <a:tr h="8013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8517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874612D-38E3-4051-B89E-E26C3A99BF3D}"/>
              </a:ext>
            </a:extLst>
          </p:cNvPr>
          <p:cNvSpPr/>
          <p:nvPr/>
        </p:nvSpPr>
        <p:spPr>
          <a:xfrm>
            <a:off x="2038978" y="3054869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E603F5-7AF5-4214-B1E6-3953EFC09794}"/>
              </a:ext>
            </a:extLst>
          </p:cNvPr>
          <p:cNvSpPr txBox="1"/>
          <p:nvPr/>
        </p:nvSpPr>
        <p:spPr>
          <a:xfrm>
            <a:off x="2361559" y="3292184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(AHH)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9C4D75-94C0-48F7-9E7B-CCB4B6D9AC13}"/>
              </a:ext>
            </a:extLst>
          </p:cNvPr>
          <p:cNvSpPr/>
          <p:nvPr/>
        </p:nvSpPr>
        <p:spPr>
          <a:xfrm>
            <a:off x="3368403" y="3050946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61126E-3764-4907-BD4F-86CFB1ACDE44}"/>
              </a:ext>
            </a:extLst>
          </p:cNvPr>
          <p:cNvSpPr txBox="1"/>
          <p:nvPr/>
        </p:nvSpPr>
        <p:spPr>
          <a:xfrm>
            <a:off x="6577733" y="3259918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(OH)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0092D1-C9D2-4624-BC6B-AE0475C3A0A4}"/>
              </a:ext>
            </a:extLst>
          </p:cNvPr>
          <p:cNvSpPr/>
          <p:nvPr/>
        </p:nvSpPr>
        <p:spPr>
          <a:xfrm>
            <a:off x="4786962" y="3050946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D14697-5382-4DF9-A21D-48B54CC2D1CB}"/>
              </a:ext>
            </a:extLst>
          </p:cNvPr>
          <p:cNvSpPr txBox="1"/>
          <p:nvPr/>
        </p:nvSpPr>
        <p:spPr>
          <a:xfrm>
            <a:off x="5044162" y="325991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(EE)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434F98-B400-487A-B978-65E786A14424}"/>
              </a:ext>
            </a:extLst>
          </p:cNvPr>
          <p:cNvSpPr/>
          <p:nvPr/>
        </p:nvSpPr>
        <p:spPr>
          <a:xfrm>
            <a:off x="6187827" y="3060365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B4B2CB-B23F-46DC-9BAD-63518C7571A5}"/>
              </a:ext>
            </a:extLst>
          </p:cNvPr>
          <p:cNvSpPr txBox="1"/>
          <p:nvPr/>
        </p:nvSpPr>
        <p:spPr>
          <a:xfrm>
            <a:off x="3665968" y="3223324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(A)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56F69A-50D4-4936-975F-1AB1A3009110}"/>
              </a:ext>
            </a:extLst>
          </p:cNvPr>
          <p:cNvSpPr/>
          <p:nvPr/>
        </p:nvSpPr>
        <p:spPr>
          <a:xfrm>
            <a:off x="7585136" y="3085676"/>
            <a:ext cx="3997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U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D9CFB0-267E-4512-827B-6CF25DFC5A2F}"/>
              </a:ext>
            </a:extLst>
          </p:cNvPr>
          <p:cNvSpPr txBox="1"/>
          <p:nvPr/>
        </p:nvSpPr>
        <p:spPr>
          <a:xfrm>
            <a:off x="7907717" y="3322991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(OO)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57F0445-F933-4601-BE67-00F81FBAB4FE}"/>
              </a:ext>
            </a:extLst>
          </p:cNvPr>
          <p:cNvCxnSpPr/>
          <p:nvPr/>
        </p:nvCxnSpPr>
        <p:spPr>
          <a:xfrm>
            <a:off x="1971059" y="3215688"/>
            <a:ext cx="69532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F6E8493-4BB5-4C89-8F48-E789D120F75A}"/>
              </a:ext>
            </a:extLst>
          </p:cNvPr>
          <p:cNvCxnSpPr>
            <a:cxnSpLocks/>
          </p:cNvCxnSpPr>
          <p:nvPr/>
        </p:nvCxnSpPr>
        <p:spPr>
          <a:xfrm>
            <a:off x="1971059" y="3213897"/>
            <a:ext cx="0" cy="819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B4374E6-4DFB-4BA9-85ED-341101AA3CF0}"/>
              </a:ext>
            </a:extLst>
          </p:cNvPr>
          <p:cNvCxnSpPr/>
          <p:nvPr/>
        </p:nvCxnSpPr>
        <p:spPr>
          <a:xfrm>
            <a:off x="1971059" y="4046885"/>
            <a:ext cx="69532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A5FB131-1BA7-4A6F-A426-48481DE66658}"/>
              </a:ext>
            </a:extLst>
          </p:cNvPr>
          <p:cNvCxnSpPr>
            <a:cxnSpLocks/>
          </p:cNvCxnSpPr>
          <p:nvPr/>
        </p:nvCxnSpPr>
        <p:spPr>
          <a:xfrm>
            <a:off x="8924329" y="3214407"/>
            <a:ext cx="0" cy="819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A8B15DC-12BF-466F-8D8C-46CBAA0B887D}"/>
              </a:ext>
            </a:extLst>
          </p:cNvPr>
          <p:cNvCxnSpPr>
            <a:cxnSpLocks/>
          </p:cNvCxnSpPr>
          <p:nvPr/>
        </p:nvCxnSpPr>
        <p:spPr>
          <a:xfrm>
            <a:off x="3370831" y="3213897"/>
            <a:ext cx="0" cy="819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965D9F-D772-484A-AC48-4CF81B6A7A63}"/>
              </a:ext>
            </a:extLst>
          </p:cNvPr>
          <p:cNvCxnSpPr>
            <a:cxnSpLocks/>
          </p:cNvCxnSpPr>
          <p:nvPr/>
        </p:nvCxnSpPr>
        <p:spPr>
          <a:xfrm>
            <a:off x="4761109" y="3213897"/>
            <a:ext cx="0" cy="819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8802D6D-1E77-4B2A-9208-F089BA4F1E01}"/>
              </a:ext>
            </a:extLst>
          </p:cNvPr>
          <p:cNvCxnSpPr>
            <a:cxnSpLocks/>
          </p:cNvCxnSpPr>
          <p:nvPr/>
        </p:nvCxnSpPr>
        <p:spPr>
          <a:xfrm>
            <a:off x="6136136" y="3223324"/>
            <a:ext cx="0" cy="819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5E9FB1D-E3C7-4EC3-8845-19E97F023F38}"/>
              </a:ext>
            </a:extLst>
          </p:cNvPr>
          <p:cNvCxnSpPr>
            <a:cxnSpLocks/>
          </p:cNvCxnSpPr>
          <p:nvPr/>
        </p:nvCxnSpPr>
        <p:spPr>
          <a:xfrm>
            <a:off x="7534445" y="3231590"/>
            <a:ext cx="0" cy="819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99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1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Deletrear</a:t>
            </a:r>
            <a:r>
              <a:rPr lang="en-US" sz="2400" dirty="0"/>
              <a:t> y </a:t>
            </a:r>
            <a:r>
              <a:rPr lang="en-US" sz="2400" dirty="0" err="1"/>
              <a:t>pronunciar</a:t>
            </a:r>
            <a:r>
              <a:rPr lang="en-US" sz="2400" dirty="0"/>
              <a:t> palabras del </a:t>
            </a:r>
            <a:r>
              <a:rPr lang="en-US" sz="2400" dirty="0" err="1"/>
              <a:t>español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adiós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chocolate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llama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vista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pizarra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Crash Course 1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Deletrear</a:t>
            </a:r>
            <a:r>
              <a:rPr lang="en-US" sz="2400" dirty="0"/>
              <a:t> y </a:t>
            </a:r>
            <a:r>
              <a:rPr lang="en-US" sz="2400" dirty="0" err="1"/>
              <a:t>pronunciar</a:t>
            </a:r>
            <a:r>
              <a:rPr lang="en-US" sz="2400" dirty="0"/>
              <a:t> palabras del </a:t>
            </a:r>
            <a:r>
              <a:rPr lang="en-US" sz="2400" dirty="0" err="1"/>
              <a:t>español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Pronunciación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letter u is silent in the syllables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In these syllables,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sounds like the letter g 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go,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hamburguesa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guitarra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gato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amigos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espaguetis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guantes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Crash Course 1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Deletrear</a:t>
            </a:r>
            <a:r>
              <a:rPr lang="en-US" sz="2400" dirty="0"/>
              <a:t> y </a:t>
            </a:r>
            <a:r>
              <a:rPr lang="en-US" sz="2400" dirty="0" err="1"/>
              <a:t>pronunciar</a:t>
            </a:r>
            <a:r>
              <a:rPr lang="en-US" sz="2400" dirty="0"/>
              <a:t> palabras del </a:t>
            </a:r>
            <a:r>
              <a:rPr lang="en-US" sz="2400" dirty="0" err="1"/>
              <a:t>español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Pronunciación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que, qui.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letter u is also silent in the syllables que, qui. In these syllables,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pronounced like the letter k or c in ca, co, cu.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queso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esquiar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casa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bosque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esquí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comida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cuaderno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727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143</TotalTime>
  <Words>337</Words>
  <Application>Microsoft Office PowerPoint</Application>
  <PresentationFormat>Widescreen</PresentationFormat>
  <Paragraphs>115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Crash Course 1</vt:lpstr>
      <vt:lpstr>Crash Course 1  (Deletrear y pronunciar palabras del español)</vt:lpstr>
      <vt:lpstr>Crash Course 1  (Deletrear y pronunciar palabras del español)</vt:lpstr>
      <vt:lpstr>Crash Course 1  (Deletrear y pronunciar palabras del español)</vt:lpstr>
      <vt:lpstr>Crash Course 1  (Deletrear y pronunciar palabras del español)</vt:lpstr>
      <vt:lpstr>Crash Course 1  (Deletrear y pronunciar palabras del español)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14</cp:revision>
  <dcterms:created xsi:type="dcterms:W3CDTF">2019-07-27T12:02:36Z</dcterms:created>
  <dcterms:modified xsi:type="dcterms:W3CDTF">2019-07-28T17:56:42Z</dcterms:modified>
</cp:coreProperties>
</file>