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4" r:id="rId10"/>
    <p:sldId id="265" r:id="rId11"/>
    <p:sldId id="263" r:id="rId12"/>
    <p:sldId id="268" r:id="rId13"/>
    <p:sldId id="269" r:id="rId14"/>
    <p:sldId id="266" r:id="rId15"/>
    <p:sldId id="270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12"/>
    <p:restoredTop sz="94662"/>
  </p:normalViewPr>
  <p:slideViewPr>
    <p:cSldViewPr snapToGrid="0" snapToObjects="1">
      <p:cViewPr>
        <p:scale>
          <a:sx n="70" d="100"/>
          <a:sy n="70" d="100"/>
        </p:scale>
        <p:origin x="384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E1409D-93C2-4A5E-8324-B8A6FB6A8BA9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010E37C-285D-4211-AFBC-44F3A6D98ED3}">
      <dgm:prSet/>
      <dgm:spPr/>
      <dgm:t>
        <a:bodyPr/>
        <a:lstStyle/>
        <a:p>
          <a:r>
            <a:rPr lang="en-US"/>
            <a:t>To </a:t>
          </a:r>
          <a:r>
            <a:rPr lang="en-US" b="1"/>
            <a:t>summarize</a:t>
          </a:r>
          <a:r>
            <a:rPr lang="en-US"/>
            <a:t> a story, you tell only the most important events and details of the story in your own words.</a:t>
          </a:r>
        </a:p>
      </dgm:t>
    </dgm:pt>
    <dgm:pt modelId="{0D07A421-99BA-4443-A198-7C2D81ED3EA8}" type="parTrans" cxnId="{E2876C11-7BDC-4E52-A37B-B7200E360D78}">
      <dgm:prSet/>
      <dgm:spPr/>
      <dgm:t>
        <a:bodyPr/>
        <a:lstStyle/>
        <a:p>
          <a:endParaRPr lang="en-US"/>
        </a:p>
      </dgm:t>
    </dgm:pt>
    <dgm:pt modelId="{DF48F0DD-A65B-49B6-805B-1ECB2D634880}" type="sibTrans" cxnId="{E2876C11-7BDC-4E52-A37B-B7200E360D78}">
      <dgm:prSet/>
      <dgm:spPr/>
      <dgm:t>
        <a:bodyPr/>
        <a:lstStyle/>
        <a:p>
          <a:endParaRPr lang="en-US"/>
        </a:p>
      </dgm:t>
    </dgm:pt>
    <dgm:pt modelId="{F3E48800-C922-4511-97B5-C3B66EFB4D22}">
      <dgm:prSet/>
      <dgm:spPr/>
      <dgm:t>
        <a:bodyPr/>
        <a:lstStyle/>
        <a:p>
          <a:r>
            <a:rPr lang="en-US"/>
            <a:t>Use details from the story to </a:t>
          </a:r>
          <a:r>
            <a:rPr lang="en-US" b="1"/>
            <a:t>summarize</a:t>
          </a:r>
          <a:r>
            <a:rPr lang="en-US"/>
            <a:t>. </a:t>
          </a:r>
        </a:p>
      </dgm:t>
    </dgm:pt>
    <dgm:pt modelId="{1E3F8DFB-1FAF-4C68-8CC4-7FB31CAF4E30}" type="parTrans" cxnId="{12C699A0-EB82-45D6-ABDC-4BF6510F392C}">
      <dgm:prSet/>
      <dgm:spPr/>
      <dgm:t>
        <a:bodyPr/>
        <a:lstStyle/>
        <a:p>
          <a:endParaRPr lang="en-US"/>
        </a:p>
      </dgm:t>
    </dgm:pt>
    <dgm:pt modelId="{F6F05719-03EA-480C-A173-4CFF46434781}" type="sibTrans" cxnId="{12C699A0-EB82-45D6-ABDC-4BF6510F392C}">
      <dgm:prSet/>
      <dgm:spPr/>
      <dgm:t>
        <a:bodyPr/>
        <a:lstStyle/>
        <a:p>
          <a:endParaRPr lang="en-US"/>
        </a:p>
      </dgm:t>
    </dgm:pt>
    <dgm:pt modelId="{6C76497C-824D-024A-BE87-CE1784EE35E3}" type="pres">
      <dgm:prSet presAssocID="{DCE1409D-93C2-4A5E-8324-B8A6FB6A8BA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287DF54-550F-484B-9F0D-7B1760E15691}" type="pres">
      <dgm:prSet presAssocID="{D010E37C-285D-4211-AFBC-44F3A6D98ED3}" presName="hierRoot1" presStyleCnt="0"/>
      <dgm:spPr/>
    </dgm:pt>
    <dgm:pt modelId="{4FE20F8F-449C-CC40-BCF5-594A1A52F5ED}" type="pres">
      <dgm:prSet presAssocID="{D010E37C-285D-4211-AFBC-44F3A6D98ED3}" presName="composite" presStyleCnt="0"/>
      <dgm:spPr/>
    </dgm:pt>
    <dgm:pt modelId="{7A18F0CF-2EAF-D04A-82D2-E9ABC1B8DF28}" type="pres">
      <dgm:prSet presAssocID="{D010E37C-285D-4211-AFBC-44F3A6D98ED3}" presName="background" presStyleLbl="node0" presStyleIdx="0" presStyleCnt="2"/>
      <dgm:spPr/>
    </dgm:pt>
    <dgm:pt modelId="{99DBA51B-2B2D-8348-AD5F-6ABBFABEDC17}" type="pres">
      <dgm:prSet presAssocID="{D010E37C-285D-4211-AFBC-44F3A6D98ED3}" presName="text" presStyleLbl="fgAcc0" presStyleIdx="0" presStyleCnt="2">
        <dgm:presLayoutVars>
          <dgm:chPref val="3"/>
        </dgm:presLayoutVars>
      </dgm:prSet>
      <dgm:spPr/>
    </dgm:pt>
    <dgm:pt modelId="{5BA5EB6E-145D-0043-AF65-05B2CD350351}" type="pres">
      <dgm:prSet presAssocID="{D010E37C-285D-4211-AFBC-44F3A6D98ED3}" presName="hierChild2" presStyleCnt="0"/>
      <dgm:spPr/>
    </dgm:pt>
    <dgm:pt modelId="{5A1B0A2E-31BB-C647-A3D5-DA7BBFF272AB}" type="pres">
      <dgm:prSet presAssocID="{F3E48800-C922-4511-97B5-C3B66EFB4D22}" presName="hierRoot1" presStyleCnt="0"/>
      <dgm:spPr/>
    </dgm:pt>
    <dgm:pt modelId="{9B59954D-A926-9E44-8C0E-5ED183678393}" type="pres">
      <dgm:prSet presAssocID="{F3E48800-C922-4511-97B5-C3B66EFB4D22}" presName="composite" presStyleCnt="0"/>
      <dgm:spPr/>
    </dgm:pt>
    <dgm:pt modelId="{9C5ABA59-28C3-E74E-8EC2-2242E106348F}" type="pres">
      <dgm:prSet presAssocID="{F3E48800-C922-4511-97B5-C3B66EFB4D22}" presName="background" presStyleLbl="node0" presStyleIdx="1" presStyleCnt="2"/>
      <dgm:spPr/>
    </dgm:pt>
    <dgm:pt modelId="{23C9965D-E970-0447-8003-70A4F7E5375E}" type="pres">
      <dgm:prSet presAssocID="{F3E48800-C922-4511-97B5-C3B66EFB4D22}" presName="text" presStyleLbl="fgAcc0" presStyleIdx="1" presStyleCnt="2">
        <dgm:presLayoutVars>
          <dgm:chPref val="3"/>
        </dgm:presLayoutVars>
      </dgm:prSet>
      <dgm:spPr/>
    </dgm:pt>
    <dgm:pt modelId="{F888A042-3247-E341-95AF-CACE6DD731F0}" type="pres">
      <dgm:prSet presAssocID="{F3E48800-C922-4511-97B5-C3B66EFB4D22}" presName="hierChild2" presStyleCnt="0"/>
      <dgm:spPr/>
    </dgm:pt>
  </dgm:ptLst>
  <dgm:cxnLst>
    <dgm:cxn modelId="{E2876C11-7BDC-4E52-A37B-B7200E360D78}" srcId="{DCE1409D-93C2-4A5E-8324-B8A6FB6A8BA9}" destId="{D010E37C-285D-4211-AFBC-44F3A6D98ED3}" srcOrd="0" destOrd="0" parTransId="{0D07A421-99BA-4443-A198-7C2D81ED3EA8}" sibTransId="{DF48F0DD-A65B-49B6-805B-1ECB2D634880}"/>
    <dgm:cxn modelId="{0AA54C31-93A6-0645-80C0-0D982CF53496}" type="presOf" srcId="{D010E37C-285D-4211-AFBC-44F3A6D98ED3}" destId="{99DBA51B-2B2D-8348-AD5F-6ABBFABEDC17}" srcOrd="0" destOrd="0" presId="urn:microsoft.com/office/officeart/2005/8/layout/hierarchy1"/>
    <dgm:cxn modelId="{4ABB5372-3F40-1141-A872-071FFA31CD9B}" type="presOf" srcId="{DCE1409D-93C2-4A5E-8324-B8A6FB6A8BA9}" destId="{6C76497C-824D-024A-BE87-CE1784EE35E3}" srcOrd="0" destOrd="0" presId="urn:microsoft.com/office/officeart/2005/8/layout/hierarchy1"/>
    <dgm:cxn modelId="{12C699A0-EB82-45D6-ABDC-4BF6510F392C}" srcId="{DCE1409D-93C2-4A5E-8324-B8A6FB6A8BA9}" destId="{F3E48800-C922-4511-97B5-C3B66EFB4D22}" srcOrd="1" destOrd="0" parTransId="{1E3F8DFB-1FAF-4C68-8CC4-7FB31CAF4E30}" sibTransId="{F6F05719-03EA-480C-A173-4CFF46434781}"/>
    <dgm:cxn modelId="{E9E90BE8-EFFF-0F4E-A7A3-0B2E8C9CA655}" type="presOf" srcId="{F3E48800-C922-4511-97B5-C3B66EFB4D22}" destId="{23C9965D-E970-0447-8003-70A4F7E5375E}" srcOrd="0" destOrd="0" presId="urn:microsoft.com/office/officeart/2005/8/layout/hierarchy1"/>
    <dgm:cxn modelId="{6CB0D817-1B0C-6146-8D75-3B1827E4FCE8}" type="presParOf" srcId="{6C76497C-824D-024A-BE87-CE1784EE35E3}" destId="{B287DF54-550F-484B-9F0D-7B1760E15691}" srcOrd="0" destOrd="0" presId="urn:microsoft.com/office/officeart/2005/8/layout/hierarchy1"/>
    <dgm:cxn modelId="{4C6E97F8-1E2D-C748-AEB4-B12F0EF3839E}" type="presParOf" srcId="{B287DF54-550F-484B-9F0D-7B1760E15691}" destId="{4FE20F8F-449C-CC40-BCF5-594A1A52F5ED}" srcOrd="0" destOrd="0" presId="urn:microsoft.com/office/officeart/2005/8/layout/hierarchy1"/>
    <dgm:cxn modelId="{C3AF029B-CBCD-2340-B8F3-B4537C973B03}" type="presParOf" srcId="{4FE20F8F-449C-CC40-BCF5-594A1A52F5ED}" destId="{7A18F0CF-2EAF-D04A-82D2-E9ABC1B8DF28}" srcOrd="0" destOrd="0" presId="urn:microsoft.com/office/officeart/2005/8/layout/hierarchy1"/>
    <dgm:cxn modelId="{1987104C-61A9-7C44-A49B-3DA76A262CBD}" type="presParOf" srcId="{4FE20F8F-449C-CC40-BCF5-594A1A52F5ED}" destId="{99DBA51B-2B2D-8348-AD5F-6ABBFABEDC17}" srcOrd="1" destOrd="0" presId="urn:microsoft.com/office/officeart/2005/8/layout/hierarchy1"/>
    <dgm:cxn modelId="{D5DE7F4F-F0AA-AE48-B661-B2E22E0BABAD}" type="presParOf" srcId="{B287DF54-550F-484B-9F0D-7B1760E15691}" destId="{5BA5EB6E-145D-0043-AF65-05B2CD350351}" srcOrd="1" destOrd="0" presId="urn:microsoft.com/office/officeart/2005/8/layout/hierarchy1"/>
    <dgm:cxn modelId="{811EDCCF-39E3-2243-917F-30C5D1F278A4}" type="presParOf" srcId="{6C76497C-824D-024A-BE87-CE1784EE35E3}" destId="{5A1B0A2E-31BB-C647-A3D5-DA7BBFF272AB}" srcOrd="1" destOrd="0" presId="urn:microsoft.com/office/officeart/2005/8/layout/hierarchy1"/>
    <dgm:cxn modelId="{50A55EAC-EB37-254E-993C-F418E09C9C1C}" type="presParOf" srcId="{5A1B0A2E-31BB-C647-A3D5-DA7BBFF272AB}" destId="{9B59954D-A926-9E44-8C0E-5ED183678393}" srcOrd="0" destOrd="0" presId="urn:microsoft.com/office/officeart/2005/8/layout/hierarchy1"/>
    <dgm:cxn modelId="{49194B04-A28A-2543-B610-5CFA4B19AE28}" type="presParOf" srcId="{9B59954D-A926-9E44-8C0E-5ED183678393}" destId="{9C5ABA59-28C3-E74E-8EC2-2242E106348F}" srcOrd="0" destOrd="0" presId="urn:microsoft.com/office/officeart/2005/8/layout/hierarchy1"/>
    <dgm:cxn modelId="{1EAFBF14-97FD-6C4B-A11B-FB364E694FC0}" type="presParOf" srcId="{9B59954D-A926-9E44-8C0E-5ED183678393}" destId="{23C9965D-E970-0447-8003-70A4F7E5375E}" srcOrd="1" destOrd="0" presId="urn:microsoft.com/office/officeart/2005/8/layout/hierarchy1"/>
    <dgm:cxn modelId="{B869F88D-5816-A040-915D-B3D9610344C7}" type="presParOf" srcId="{5A1B0A2E-31BB-C647-A3D5-DA7BBFF272AB}" destId="{F888A042-3247-E341-95AF-CACE6DD731F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8F0CF-2EAF-D04A-82D2-E9ABC1B8DF28}">
      <dsp:nvSpPr>
        <dsp:cNvPr id="0" name=""/>
        <dsp:cNvSpPr/>
      </dsp:nvSpPr>
      <dsp:spPr>
        <a:xfrm>
          <a:off x="1346" y="89198"/>
          <a:ext cx="4725967" cy="30009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DBA51B-2B2D-8348-AD5F-6ABBFABEDC17}">
      <dsp:nvSpPr>
        <dsp:cNvPr id="0" name=""/>
        <dsp:cNvSpPr/>
      </dsp:nvSpPr>
      <dsp:spPr>
        <a:xfrm>
          <a:off x="526453" y="588050"/>
          <a:ext cx="4725967" cy="30009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To </a:t>
          </a:r>
          <a:r>
            <a:rPr lang="en-US" sz="3500" b="1" kern="1200"/>
            <a:t>summarize</a:t>
          </a:r>
          <a:r>
            <a:rPr lang="en-US" sz="3500" kern="1200"/>
            <a:t> a story, you tell only the most important events and details of the story in your own words.</a:t>
          </a:r>
        </a:p>
      </dsp:txBody>
      <dsp:txXfrm>
        <a:off x="614349" y="675946"/>
        <a:ext cx="4550175" cy="2825197"/>
      </dsp:txXfrm>
    </dsp:sp>
    <dsp:sp modelId="{9C5ABA59-28C3-E74E-8EC2-2242E106348F}">
      <dsp:nvSpPr>
        <dsp:cNvPr id="0" name=""/>
        <dsp:cNvSpPr/>
      </dsp:nvSpPr>
      <dsp:spPr>
        <a:xfrm>
          <a:off x="5777528" y="89198"/>
          <a:ext cx="4725967" cy="30009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C9965D-E970-0447-8003-70A4F7E5375E}">
      <dsp:nvSpPr>
        <dsp:cNvPr id="0" name=""/>
        <dsp:cNvSpPr/>
      </dsp:nvSpPr>
      <dsp:spPr>
        <a:xfrm>
          <a:off x="6302636" y="588050"/>
          <a:ext cx="4725967" cy="30009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Use details from the story to </a:t>
          </a:r>
          <a:r>
            <a:rPr lang="en-US" sz="3500" b="1" kern="1200"/>
            <a:t>summarize</a:t>
          </a:r>
          <a:r>
            <a:rPr lang="en-US" sz="3500" kern="1200"/>
            <a:t>. </a:t>
          </a:r>
        </a:p>
      </dsp:txBody>
      <dsp:txXfrm>
        <a:off x="6390532" y="675946"/>
        <a:ext cx="4550175" cy="28251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5/10/20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242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646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5/10/20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68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205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5/10/20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46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985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5/10/20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205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5/10/20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286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5/10/20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35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5/10/20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702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02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1842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flickr.com/photos/jimmiehomeschoolmom/3392279528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91095/pronoun-they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8BA10-3003-D44B-827D-46E3F56E4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224" y="1658826"/>
            <a:ext cx="10993549" cy="1475013"/>
          </a:xfrm>
        </p:spPr>
        <p:txBody>
          <a:bodyPr>
            <a:normAutofit/>
          </a:bodyPr>
          <a:lstStyle/>
          <a:p>
            <a:r>
              <a:rPr lang="en-US" sz="4400" dirty="0"/>
              <a:t>Unit 5 Week 2: Cooperation Works!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E2FF33-C7A1-4043-A05B-1FF7A1F3C6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227" y="3133839"/>
            <a:ext cx="10993546" cy="147501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Second Grade</a:t>
            </a:r>
          </a:p>
          <a:p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Week 7: May 11- May 15</a:t>
            </a:r>
          </a:p>
        </p:txBody>
      </p:sp>
    </p:spTree>
    <p:extLst>
      <p:ext uri="{BB962C8B-B14F-4D97-AF65-F5344CB8AC3E}">
        <p14:creationId xmlns:p14="http://schemas.microsoft.com/office/powerpoint/2010/main" val="253046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BDFB9-3333-F848-833E-FF639BC5C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idioms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70207-53B5-554F-8246-0D6F61804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36376"/>
            <a:ext cx="11029615" cy="4666130"/>
          </a:xfrm>
        </p:spPr>
        <p:txBody>
          <a:bodyPr>
            <a:normAutofit/>
          </a:bodyPr>
          <a:lstStyle/>
          <a:p>
            <a:r>
              <a:rPr lang="en-US" sz="2800" b="1" dirty="0"/>
              <a:t>Idioms</a:t>
            </a:r>
            <a:r>
              <a:rPr lang="en-US" sz="2800" dirty="0"/>
              <a:t> are words or phrases that have difference meanings than the real meanings of the words.</a:t>
            </a:r>
          </a:p>
          <a:p>
            <a:r>
              <a:rPr lang="en-US" sz="2800" dirty="0"/>
              <a:t>Look for clues in nearby words or sentences to find the meaning of an </a:t>
            </a:r>
            <a:r>
              <a:rPr lang="en-US" sz="2800" b="1" dirty="0"/>
              <a:t>idiom</a:t>
            </a:r>
            <a:r>
              <a:rPr lang="en-US" sz="2800" dirty="0"/>
              <a:t>.</a:t>
            </a:r>
          </a:p>
          <a:p>
            <a:r>
              <a:rPr lang="en-US" sz="2400" b="1" dirty="0">
                <a:solidFill>
                  <a:schemeClr val="accent2"/>
                </a:solidFill>
              </a:rPr>
              <a:t>Examples:</a:t>
            </a:r>
          </a:p>
          <a:p>
            <a:r>
              <a:rPr lang="en-US" sz="2400" dirty="0"/>
              <a:t>“Time flies” </a:t>
            </a:r>
            <a:r>
              <a:rPr lang="en-US" sz="2400" dirty="0">
                <a:sym typeface="Wingdings" pitchFamily="2" charset="2"/>
              </a:rPr>
              <a:t> Time is going by fast</a:t>
            </a:r>
            <a:endParaRPr lang="en-US" sz="2400" dirty="0"/>
          </a:p>
          <a:p>
            <a:r>
              <a:rPr lang="en-US" sz="2400" dirty="0"/>
              <a:t>“Zip your lips” </a:t>
            </a:r>
            <a:r>
              <a:rPr lang="en-US" sz="2400" dirty="0">
                <a:sym typeface="Wingdings" pitchFamily="2" charset="2"/>
              </a:rPr>
              <a:t> stop talking/be quiet </a:t>
            </a:r>
            <a:endParaRPr lang="en-US" sz="2400" dirty="0"/>
          </a:p>
          <a:p>
            <a:r>
              <a:rPr lang="en-US" sz="2400" dirty="0"/>
              <a:t>“Cut it out” </a:t>
            </a:r>
            <a:r>
              <a:rPr lang="en-US" sz="2400" dirty="0">
                <a:sym typeface="Wingdings" pitchFamily="2" charset="2"/>
              </a:rPr>
              <a:t> stop what you’re doing</a:t>
            </a:r>
            <a:endParaRPr lang="en-US" sz="2400" dirty="0"/>
          </a:p>
          <a:p>
            <a:r>
              <a:rPr lang="en-US" sz="2400" dirty="0"/>
              <a:t>“Butterflies in my stomach” </a:t>
            </a:r>
            <a:r>
              <a:rPr lang="en-US" sz="2400" dirty="0">
                <a:sym typeface="Wingdings" pitchFamily="2" charset="2"/>
              </a:rPr>
              <a:t> nervous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0829E8-8B12-664D-87AA-97EF68056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5300" y="3850341"/>
            <a:ext cx="2752165" cy="275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794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5E1D1-ECC1-8143-90B8-C2ADC9C46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Point of View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A9E59E-BB8E-4464-AAB5-469BBDAC6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7F1C1-D0D6-2F4F-82D7-89C8E2E11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7225075" cy="3678303"/>
          </a:xfrm>
        </p:spPr>
        <p:txBody>
          <a:bodyPr>
            <a:normAutofit/>
          </a:bodyPr>
          <a:lstStyle/>
          <a:p>
            <a:r>
              <a:rPr lang="en-US" sz="2800" b="1" dirty="0"/>
              <a:t>Point of View </a:t>
            </a:r>
            <a:r>
              <a:rPr lang="en-US" sz="2800" dirty="0"/>
              <a:t>is what the characters think about the events in a story. </a:t>
            </a:r>
          </a:p>
          <a:p>
            <a:r>
              <a:rPr lang="en-US" sz="2800" dirty="0"/>
              <a:t>Look for clues about a character’s </a:t>
            </a:r>
            <a:r>
              <a:rPr lang="en-US" sz="2800" b="1" dirty="0"/>
              <a:t>point of view </a:t>
            </a:r>
            <a:r>
              <a:rPr lang="en-US" sz="2800" dirty="0"/>
              <a:t>in the text.</a:t>
            </a:r>
          </a:p>
          <a:p>
            <a:r>
              <a:rPr lang="en-US" sz="2800" dirty="0"/>
              <a:t>Think about what a character says and does.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C11008-973D-7B43-987D-EBB664BE08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24" r="-1" b="-1"/>
          <a:stretch/>
        </p:blipFill>
        <p:spPr>
          <a:xfrm>
            <a:off x="8065247" y="2032497"/>
            <a:ext cx="3683001" cy="450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71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ss, game, sitting, table&#10;&#10;Description automatically generated">
            <a:extLst>
              <a:ext uri="{FF2B5EF4-FFF2-40B4-BE49-F238E27FC236}">
                <a16:creationId xmlns:a16="http://schemas.microsoft.com/office/drawing/2014/main" id="{2D416F18-2D19-CA47-BAB0-79A9D800D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579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9D768A6-1A3E-F146-9C4E-84FAA1302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6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902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A28AC4B-805D-4091-A648-61572081C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06"/>
            <a:ext cx="12192000" cy="62435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373A6F-2E1F-4613-8E1D-D68057D29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9189A1-82A8-1840-9E5D-01B4329D4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702156"/>
            <a:ext cx="3409783" cy="10138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Point of View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33BE-061E-4600-B6A3-62A68EF2C6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rgbClr val="30D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DAAFDC3-9664-404C-99CA-67AE2C61D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55" y="1964168"/>
            <a:ext cx="3409782" cy="40365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</a:rPr>
              <a:t>What is the point of view from each of the girls?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EA3B3E5-C688-D947-9AB5-C8163CCC0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836" y="1119206"/>
            <a:ext cx="7142624" cy="51069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F2E34D-53E4-9642-9DEB-52DBB415443A}"/>
              </a:ext>
            </a:extLst>
          </p:cNvPr>
          <p:cNvSpPr txBox="1"/>
          <p:nvPr/>
        </p:nvSpPr>
        <p:spPr>
          <a:xfrm>
            <a:off x="9238439" y="2842069"/>
            <a:ext cx="2325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Selena is a good soccer player.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9740B8-758F-044C-ACFD-66A3609C2EE9}"/>
              </a:ext>
            </a:extLst>
          </p:cNvPr>
          <p:cNvSpPr txBox="1"/>
          <p:nvPr/>
        </p:nvSpPr>
        <p:spPr>
          <a:xfrm>
            <a:off x="6952129" y="2796988"/>
            <a:ext cx="2178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“You were really great today.”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68EB62-4953-4145-8056-2719C45D2F29}"/>
              </a:ext>
            </a:extLst>
          </p:cNvPr>
          <p:cNvSpPr txBox="1"/>
          <p:nvPr/>
        </p:nvSpPr>
        <p:spPr>
          <a:xfrm>
            <a:off x="9466729" y="4598894"/>
            <a:ext cx="18691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Cooperation is important to create a winning team.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BCCA22-F58D-4F47-B8CC-A5C4584A2824}"/>
              </a:ext>
            </a:extLst>
          </p:cNvPr>
          <p:cNvSpPr txBox="1"/>
          <p:nvPr/>
        </p:nvSpPr>
        <p:spPr>
          <a:xfrm>
            <a:off x="7012641" y="4523422"/>
            <a:ext cx="2057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“ I think our team can be great if we cooperate and work together’ said Kelly”</a:t>
            </a:r>
          </a:p>
        </p:txBody>
      </p:sp>
    </p:spTree>
    <p:extLst>
      <p:ext uri="{BB962C8B-B14F-4D97-AF65-F5344CB8AC3E}">
        <p14:creationId xmlns:p14="http://schemas.microsoft.com/office/powerpoint/2010/main" val="347685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6801E-93AE-914C-8FF2-F15C51C26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Idioms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63DA8-2F7D-6741-B6FB-FF73905DD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260061"/>
          </a:xfrm>
        </p:spPr>
        <p:txBody>
          <a:bodyPr/>
          <a:lstStyle/>
          <a:p>
            <a:r>
              <a:rPr lang="en-US" sz="2800" dirty="0"/>
              <a:t>Example from </a:t>
            </a:r>
            <a:r>
              <a:rPr lang="en-US" sz="2800" i="1" dirty="0"/>
              <a:t>Soccer Friends</a:t>
            </a:r>
            <a:r>
              <a:rPr lang="en-US" sz="2800" dirty="0"/>
              <a:t>:</a:t>
            </a:r>
          </a:p>
          <a:p>
            <a:pPr lvl="1"/>
            <a:r>
              <a:rPr lang="en-US" sz="2400" dirty="0"/>
              <a:t>“She could not be patient because she just loved racing to get the ball. She would use her imagination to picture the ball, and then she would fly toward it.”</a:t>
            </a:r>
          </a:p>
          <a:p>
            <a:pPr lvl="1"/>
            <a:r>
              <a:rPr lang="en-US" sz="2400" dirty="0"/>
              <a:t>The </a:t>
            </a:r>
            <a:r>
              <a:rPr lang="en-US" sz="2400" b="1" dirty="0"/>
              <a:t>idiom </a:t>
            </a:r>
            <a:r>
              <a:rPr lang="en-US" sz="2400" dirty="0"/>
              <a:t>is: “fly towards it” which describes how Kelly moves towards the ball. </a:t>
            </a:r>
          </a:p>
          <a:p>
            <a:pPr lvl="1"/>
            <a:r>
              <a:rPr lang="en-US" sz="2400" u="sng" dirty="0">
                <a:solidFill>
                  <a:schemeClr val="accent2"/>
                </a:solidFill>
              </a:rPr>
              <a:t>Idiom</a:t>
            </a:r>
            <a:r>
              <a:rPr lang="en-US" sz="2400" dirty="0"/>
              <a:t>:  “fly toward it”</a:t>
            </a:r>
          </a:p>
          <a:p>
            <a:pPr lvl="1"/>
            <a:r>
              <a:rPr lang="en-US" sz="2400" u="sng" dirty="0">
                <a:solidFill>
                  <a:schemeClr val="accent2"/>
                </a:solidFill>
              </a:rPr>
              <a:t>Context Clue</a:t>
            </a:r>
            <a:r>
              <a:rPr lang="en-US" sz="2400" dirty="0"/>
              <a:t>: “racing to get the ball”</a:t>
            </a:r>
          </a:p>
          <a:p>
            <a:pPr lvl="1"/>
            <a:r>
              <a:rPr lang="en-US" sz="2400" dirty="0"/>
              <a:t>The </a:t>
            </a:r>
            <a:r>
              <a:rPr lang="en-US" sz="2400" b="1" dirty="0"/>
              <a:t>idiom</a:t>
            </a:r>
            <a:r>
              <a:rPr lang="en-US" sz="2400" dirty="0"/>
              <a:t> </a:t>
            </a:r>
            <a:r>
              <a:rPr lang="en-US" sz="2400" b="1" dirty="0">
                <a:solidFill>
                  <a:schemeClr val="accent2"/>
                </a:solidFill>
              </a:rPr>
              <a:t>“fly toward it” </a:t>
            </a:r>
            <a:r>
              <a:rPr lang="en-US" sz="2400" dirty="0"/>
              <a:t>means</a:t>
            </a:r>
            <a:r>
              <a:rPr lang="en-US" sz="2400" b="1" dirty="0">
                <a:solidFill>
                  <a:schemeClr val="accent2"/>
                </a:solidFill>
              </a:rPr>
              <a:t> “moving quickly towards it”.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71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F17AD-0534-2D4A-9256-4C84EE7A4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 Practice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63C0D-73A7-764E-94FC-B1AFD23F1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3545170"/>
            <a:ext cx="11470599" cy="331283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We were ________________ while watching the funny dancers.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I find it ____________ to sit in the quiet outdoors.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I would ___________ the coat by saying it’s red and soft.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She uses her _____________ to pretend she is a princess.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A40A66-4D47-6746-AE4F-015F4A5A0F56}"/>
              </a:ext>
            </a:extLst>
          </p:cNvPr>
          <p:cNvSpPr txBox="1"/>
          <p:nvPr/>
        </p:nvSpPr>
        <p:spPr>
          <a:xfrm>
            <a:off x="581192" y="1845733"/>
            <a:ext cx="11261223" cy="156966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numCol="3" rtlCol="0">
            <a:spAutoFit/>
          </a:bodyPr>
          <a:lstStyle/>
          <a:p>
            <a:pPr algn="ctr"/>
            <a:r>
              <a:rPr lang="en-US" sz="3200" dirty="0"/>
              <a:t>Amused</a:t>
            </a:r>
          </a:p>
          <a:p>
            <a:pPr algn="ctr"/>
            <a:r>
              <a:rPr lang="en-US" sz="3200" dirty="0"/>
              <a:t>Cooperate</a:t>
            </a:r>
          </a:p>
          <a:p>
            <a:pPr algn="ctr"/>
            <a:r>
              <a:rPr lang="en-US" sz="3200" dirty="0"/>
              <a:t>Describe</a:t>
            </a:r>
          </a:p>
          <a:p>
            <a:pPr algn="ctr"/>
            <a:r>
              <a:rPr lang="en-US" sz="3200" dirty="0"/>
              <a:t>Entertained</a:t>
            </a:r>
          </a:p>
          <a:p>
            <a:pPr algn="ctr"/>
            <a:r>
              <a:rPr lang="en-US" sz="3200" dirty="0"/>
              <a:t>Imagination</a:t>
            </a:r>
          </a:p>
          <a:p>
            <a:pPr algn="ctr"/>
            <a:r>
              <a:rPr lang="en-US" sz="3200" dirty="0"/>
              <a:t>Interact</a:t>
            </a:r>
          </a:p>
          <a:p>
            <a:pPr algn="ctr"/>
            <a:r>
              <a:rPr lang="en-US" sz="3200" dirty="0"/>
              <a:t>Patient </a:t>
            </a:r>
          </a:p>
          <a:p>
            <a:pPr algn="ctr"/>
            <a:r>
              <a:rPr lang="en-US" sz="3200" dirty="0"/>
              <a:t>Peaceful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C37A9B-9227-5344-8502-857AD281904C}"/>
              </a:ext>
            </a:extLst>
          </p:cNvPr>
          <p:cNvSpPr txBox="1"/>
          <p:nvPr/>
        </p:nvSpPr>
        <p:spPr>
          <a:xfrm>
            <a:off x="3694176" y="3494770"/>
            <a:ext cx="1547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amused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C0465F-F06D-714A-9387-93E35BF9120A}"/>
              </a:ext>
            </a:extLst>
          </p:cNvPr>
          <p:cNvSpPr txBox="1"/>
          <p:nvPr/>
        </p:nvSpPr>
        <p:spPr>
          <a:xfrm>
            <a:off x="2852928" y="4519305"/>
            <a:ext cx="1547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peaceful</a:t>
            </a:r>
            <a:r>
              <a:rPr lang="en-US" sz="28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896C77-75D9-404B-A459-615EACF6921A}"/>
              </a:ext>
            </a:extLst>
          </p:cNvPr>
          <p:cNvSpPr txBox="1"/>
          <p:nvPr/>
        </p:nvSpPr>
        <p:spPr>
          <a:xfrm>
            <a:off x="2852928" y="5271374"/>
            <a:ext cx="1847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describe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6A2F4D-6963-D149-861D-A61D2C356678}"/>
              </a:ext>
            </a:extLst>
          </p:cNvPr>
          <p:cNvSpPr txBox="1"/>
          <p:nvPr/>
        </p:nvSpPr>
        <p:spPr>
          <a:xfrm>
            <a:off x="3694176" y="5961888"/>
            <a:ext cx="2084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imagination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74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F88A4-6833-4B46-8CAB-0C5A5ED42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48EEC-8583-BD4D-975B-25CF41952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942496"/>
            <a:ext cx="11261222" cy="3787488"/>
          </a:xfrm>
        </p:spPr>
        <p:txBody>
          <a:bodyPr>
            <a:normAutofit fontScale="92500" lnSpcReduction="10000"/>
          </a:bodyPr>
          <a:lstStyle/>
          <a:p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The soccer team had to _____________ to win the game.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The actors _____________ the people in the audience.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At school we ____________ and chat with our teacher and classmates.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If all of the swings are full, I must be _____________ and wait my turn.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12DEF3-14BD-8B48-A77F-EE18C4F9C7B5}"/>
              </a:ext>
            </a:extLst>
          </p:cNvPr>
          <p:cNvSpPr txBox="1"/>
          <p:nvPr/>
        </p:nvSpPr>
        <p:spPr>
          <a:xfrm>
            <a:off x="581192" y="1845733"/>
            <a:ext cx="11261223" cy="156966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numCol="3" rtlCol="0">
            <a:spAutoFit/>
          </a:bodyPr>
          <a:lstStyle/>
          <a:p>
            <a:pPr algn="ctr"/>
            <a:r>
              <a:rPr lang="en-US" sz="3200" dirty="0"/>
              <a:t>Amused</a:t>
            </a:r>
          </a:p>
          <a:p>
            <a:pPr algn="ctr"/>
            <a:r>
              <a:rPr lang="en-US" sz="3200" dirty="0"/>
              <a:t>Cooperate</a:t>
            </a:r>
          </a:p>
          <a:p>
            <a:pPr algn="ctr"/>
            <a:r>
              <a:rPr lang="en-US" sz="3200" dirty="0"/>
              <a:t>Describe</a:t>
            </a:r>
          </a:p>
          <a:p>
            <a:pPr algn="ctr"/>
            <a:r>
              <a:rPr lang="en-US" sz="3200" dirty="0"/>
              <a:t>Entertained</a:t>
            </a:r>
          </a:p>
          <a:p>
            <a:pPr algn="ctr"/>
            <a:r>
              <a:rPr lang="en-US" sz="3200" dirty="0"/>
              <a:t>Imagination</a:t>
            </a:r>
          </a:p>
          <a:p>
            <a:pPr algn="ctr"/>
            <a:r>
              <a:rPr lang="en-US" sz="3200" dirty="0"/>
              <a:t>Interact</a:t>
            </a:r>
          </a:p>
          <a:p>
            <a:pPr algn="ctr"/>
            <a:r>
              <a:rPr lang="en-US" sz="3200" dirty="0"/>
              <a:t>Patient </a:t>
            </a:r>
          </a:p>
          <a:p>
            <a:pPr algn="ctr"/>
            <a:r>
              <a:rPr lang="en-US" sz="3200" dirty="0"/>
              <a:t>Peaceful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A9B90B-5F5E-8E4C-A43B-60107DD07B65}"/>
              </a:ext>
            </a:extLst>
          </p:cNvPr>
          <p:cNvSpPr txBox="1"/>
          <p:nvPr/>
        </p:nvSpPr>
        <p:spPr>
          <a:xfrm>
            <a:off x="5333978" y="3450365"/>
            <a:ext cx="1938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cooperate</a:t>
            </a:r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C8AA0C-7AA4-CF49-8D8C-53250337E036}"/>
              </a:ext>
            </a:extLst>
          </p:cNvPr>
          <p:cNvSpPr txBox="1"/>
          <p:nvPr/>
        </p:nvSpPr>
        <p:spPr>
          <a:xfrm>
            <a:off x="3294866" y="4090470"/>
            <a:ext cx="2191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entertained</a:t>
            </a:r>
            <a:r>
              <a:rPr 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6540FC-DD00-2043-B3BA-A0CDC0937FC9}"/>
              </a:ext>
            </a:extLst>
          </p:cNvPr>
          <p:cNvSpPr txBox="1"/>
          <p:nvPr/>
        </p:nvSpPr>
        <p:spPr>
          <a:xfrm>
            <a:off x="3779499" y="4648662"/>
            <a:ext cx="1554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interact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B589AC-5FA9-3E43-9F4B-A2207B666F8F}"/>
              </a:ext>
            </a:extLst>
          </p:cNvPr>
          <p:cNvSpPr txBox="1"/>
          <p:nvPr/>
        </p:nvSpPr>
        <p:spPr>
          <a:xfrm>
            <a:off x="7363947" y="5571069"/>
            <a:ext cx="1706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patient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718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43ACE-CFE5-1F40-ADE2-E4EF829D0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pPr algn="ctr"/>
            <a:r>
              <a:rPr lang="en-US" sz="3200" i="1" dirty="0">
                <a:solidFill>
                  <a:srgbClr val="FFFFFF"/>
                </a:solidFill>
              </a:rPr>
              <a:t>Essential Question</a:t>
            </a:r>
            <a:r>
              <a:rPr lang="en-US" sz="3200" dirty="0">
                <a:solidFill>
                  <a:srgbClr val="FFFFFF"/>
                </a:solidFill>
              </a:rPr>
              <a:t>: How do people get along?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A9E59E-BB8E-4464-AAB5-469BBDAC6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rgbClr val="5BA2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AC1D6-2DDF-8D46-897C-8E637DE0C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7225075" cy="3678303"/>
          </a:xfrm>
        </p:spPr>
        <p:txBody>
          <a:bodyPr>
            <a:normAutofit/>
          </a:bodyPr>
          <a:lstStyle/>
          <a:p>
            <a:pPr>
              <a:buClr>
                <a:srgbClr val="5BA2F4"/>
              </a:buClr>
            </a:pPr>
            <a:r>
              <a:rPr lang="en-US" sz="3200" dirty="0"/>
              <a:t>Cooperation is when you work together. </a:t>
            </a:r>
          </a:p>
          <a:p>
            <a:pPr>
              <a:buClr>
                <a:srgbClr val="5BA2F4"/>
              </a:buClr>
            </a:pPr>
            <a:r>
              <a:rPr lang="en-US" sz="3200" dirty="0"/>
              <a:t>Listening and talking helps people get along.</a:t>
            </a:r>
          </a:p>
          <a:p>
            <a:pPr>
              <a:buClr>
                <a:srgbClr val="5BA2F4"/>
              </a:buClr>
            </a:pPr>
            <a:r>
              <a:rPr lang="en-US" sz="3200" dirty="0"/>
              <a:t>Cooperation can make the work go faster and can help people get along. </a:t>
            </a:r>
          </a:p>
          <a:p>
            <a:pPr>
              <a:buClr>
                <a:srgbClr val="5BA2F4"/>
              </a:buClr>
            </a:pPr>
            <a:endParaRPr lang="en-US" dirty="0"/>
          </a:p>
        </p:txBody>
      </p:sp>
      <p:pic>
        <p:nvPicPr>
          <p:cNvPr id="4" name="Picture 3" descr="A picture containing fruit&#10;&#10;Description automatically generated">
            <a:extLst>
              <a:ext uri="{FF2B5EF4-FFF2-40B4-BE49-F238E27FC236}">
                <a16:creationId xmlns:a16="http://schemas.microsoft.com/office/drawing/2014/main" id="{396FBC7A-9EB7-0540-995F-8A8BE05BDD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56" r="18309" b="1"/>
          <a:stretch/>
        </p:blipFill>
        <p:spPr>
          <a:xfrm>
            <a:off x="8051799" y="1871133"/>
            <a:ext cx="3683001" cy="450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079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0CD07-5CA5-794F-9A6E-6B5D973DE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98CF4-565B-D947-85A0-C4E6D097E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715956"/>
            <a:ext cx="11029615" cy="4942114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Amused</a:t>
            </a:r>
          </a:p>
          <a:p>
            <a:pPr lvl="1"/>
            <a:r>
              <a:rPr lang="en-US" sz="1800" dirty="0"/>
              <a:t>Define: If something </a:t>
            </a:r>
            <a:r>
              <a:rPr lang="en-US" sz="1800" u="sng" dirty="0"/>
              <a:t>amused</a:t>
            </a:r>
            <a:r>
              <a:rPr lang="en-US" sz="1800" dirty="0"/>
              <a:t> you, it made you smile or laugh.</a:t>
            </a:r>
          </a:p>
          <a:p>
            <a:pPr lvl="1"/>
            <a:r>
              <a:rPr lang="en-US" sz="1800" dirty="0"/>
              <a:t>Example: The kids told jokes and </a:t>
            </a:r>
            <a:r>
              <a:rPr lang="en-US" sz="1800" u="sng" dirty="0"/>
              <a:t>amused</a:t>
            </a:r>
            <a:r>
              <a:rPr lang="en-US" sz="1800" dirty="0"/>
              <a:t> each other. </a:t>
            </a:r>
          </a:p>
          <a:p>
            <a:r>
              <a:rPr lang="en-US" sz="2000" dirty="0">
                <a:solidFill>
                  <a:schemeClr val="accent2"/>
                </a:solidFill>
              </a:rPr>
              <a:t>Cooperate</a:t>
            </a:r>
          </a:p>
          <a:p>
            <a:pPr lvl="1"/>
            <a:r>
              <a:rPr lang="en-US" sz="1800" dirty="0"/>
              <a:t>Define: If you </a:t>
            </a:r>
            <a:r>
              <a:rPr lang="en-US" sz="1800" u="sng" dirty="0"/>
              <a:t>cooperate</a:t>
            </a:r>
            <a:r>
              <a:rPr lang="en-US" sz="1800" dirty="0"/>
              <a:t> with someone, you work together on something.</a:t>
            </a:r>
          </a:p>
          <a:p>
            <a:pPr lvl="1"/>
            <a:r>
              <a:rPr lang="en-US" sz="1800" dirty="0"/>
              <a:t>Example: Runners must </a:t>
            </a:r>
            <a:r>
              <a:rPr lang="en-US" sz="1800" u="sng" dirty="0"/>
              <a:t>cooperate</a:t>
            </a:r>
            <a:r>
              <a:rPr lang="en-US" sz="1800" dirty="0"/>
              <a:t> to win a relay race. </a:t>
            </a:r>
          </a:p>
          <a:p>
            <a:r>
              <a:rPr lang="en-US" sz="2000" dirty="0">
                <a:solidFill>
                  <a:schemeClr val="accent2"/>
                </a:solidFill>
              </a:rPr>
              <a:t>Describe</a:t>
            </a:r>
          </a:p>
          <a:p>
            <a:pPr lvl="1"/>
            <a:r>
              <a:rPr lang="en-US" sz="1800" dirty="0"/>
              <a:t>Define: If you </a:t>
            </a:r>
            <a:r>
              <a:rPr lang="en-US" sz="1800" u="sng" dirty="0"/>
              <a:t>describe</a:t>
            </a:r>
            <a:r>
              <a:rPr lang="en-US" sz="1800" dirty="0"/>
              <a:t> something, you tell what it is like.</a:t>
            </a:r>
          </a:p>
          <a:p>
            <a:pPr lvl="1"/>
            <a:r>
              <a:rPr lang="en-US" sz="1800" dirty="0"/>
              <a:t>Example: I would </a:t>
            </a:r>
            <a:r>
              <a:rPr lang="en-US" sz="1800" u="sng" dirty="0"/>
              <a:t>describe</a:t>
            </a:r>
            <a:r>
              <a:rPr lang="en-US" sz="1800" dirty="0"/>
              <a:t> my cat as small and fluffy. </a:t>
            </a:r>
          </a:p>
          <a:p>
            <a:r>
              <a:rPr lang="en-US" sz="2000" dirty="0">
                <a:solidFill>
                  <a:schemeClr val="accent2"/>
                </a:solidFill>
              </a:rPr>
              <a:t>Entertained</a:t>
            </a:r>
          </a:p>
          <a:p>
            <a:pPr lvl="1"/>
            <a:r>
              <a:rPr lang="en-US" sz="1800" dirty="0"/>
              <a:t>Define: If something </a:t>
            </a:r>
            <a:r>
              <a:rPr lang="en-US" sz="1800" u="sng" dirty="0"/>
              <a:t>entertained</a:t>
            </a:r>
            <a:r>
              <a:rPr lang="en-US" sz="1800" dirty="0"/>
              <a:t> you, it pleased or interested you. </a:t>
            </a:r>
          </a:p>
          <a:p>
            <a:pPr lvl="1"/>
            <a:r>
              <a:rPr lang="en-US" sz="1800" dirty="0"/>
              <a:t>Example: The funny clown </a:t>
            </a:r>
            <a:r>
              <a:rPr lang="en-US" sz="1800" u="sng" dirty="0"/>
              <a:t>entertained</a:t>
            </a:r>
            <a:r>
              <a:rPr lang="en-US" sz="1800" dirty="0"/>
              <a:t> me. </a:t>
            </a:r>
          </a:p>
        </p:txBody>
      </p:sp>
    </p:spTree>
    <p:extLst>
      <p:ext uri="{BB962C8B-B14F-4D97-AF65-F5344CB8AC3E}">
        <p14:creationId xmlns:p14="http://schemas.microsoft.com/office/powerpoint/2010/main" val="3047693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F4626-61F6-CC4E-8EB0-289DBB9A0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F5CD6-84BE-3645-95A1-F9F526C6A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28800"/>
            <a:ext cx="11029615" cy="4876800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Imagination</a:t>
            </a:r>
          </a:p>
          <a:p>
            <a:pPr lvl="1"/>
            <a:r>
              <a:rPr lang="en-US" sz="1800" dirty="0"/>
              <a:t>Define:  Your </a:t>
            </a:r>
            <a:r>
              <a:rPr lang="en-US" sz="1800" u="sng" dirty="0"/>
              <a:t>imagination</a:t>
            </a:r>
            <a:r>
              <a:rPr lang="en-US" sz="1800" dirty="0"/>
              <a:t> is your ability to make up ideas and form pictures in your mind. </a:t>
            </a:r>
          </a:p>
          <a:p>
            <a:pPr lvl="1"/>
            <a:r>
              <a:rPr lang="en-US" sz="1800" dirty="0"/>
              <a:t>Example: Ryan uses his </a:t>
            </a:r>
            <a:r>
              <a:rPr lang="en-US" sz="1800" u="sng" dirty="0"/>
              <a:t>imagination</a:t>
            </a:r>
            <a:r>
              <a:rPr lang="en-US" sz="1800" dirty="0"/>
              <a:t> to pretend he was in space. </a:t>
            </a:r>
          </a:p>
          <a:p>
            <a:r>
              <a:rPr lang="en-US" sz="2000" dirty="0">
                <a:solidFill>
                  <a:schemeClr val="accent2"/>
                </a:solidFill>
              </a:rPr>
              <a:t>Interact</a:t>
            </a:r>
          </a:p>
          <a:p>
            <a:pPr lvl="1"/>
            <a:r>
              <a:rPr lang="en-US" sz="1800" dirty="0"/>
              <a:t>Define: If you </a:t>
            </a:r>
            <a:r>
              <a:rPr lang="en-US" sz="1800" u="sng" dirty="0"/>
              <a:t>interact</a:t>
            </a:r>
            <a:r>
              <a:rPr lang="en-US" sz="1800" dirty="0"/>
              <a:t> with someone, you talk and work with them.</a:t>
            </a:r>
          </a:p>
          <a:p>
            <a:pPr lvl="1"/>
            <a:r>
              <a:rPr lang="en-US" sz="1800" dirty="0"/>
              <a:t>Example: Mia likes to chat and </a:t>
            </a:r>
            <a:r>
              <a:rPr lang="en-US" sz="1800" u="sng" dirty="0"/>
              <a:t>interact</a:t>
            </a:r>
            <a:r>
              <a:rPr lang="en-US" sz="1800" dirty="0"/>
              <a:t> with her friends at lunch. </a:t>
            </a:r>
          </a:p>
          <a:p>
            <a:r>
              <a:rPr lang="en-US" sz="2000" dirty="0">
                <a:solidFill>
                  <a:schemeClr val="accent2"/>
                </a:solidFill>
              </a:rPr>
              <a:t>Patient</a:t>
            </a:r>
          </a:p>
          <a:p>
            <a:pPr lvl="1"/>
            <a:r>
              <a:rPr lang="en-US" sz="1800" dirty="0"/>
              <a:t>Define: If you are </a:t>
            </a:r>
            <a:r>
              <a:rPr lang="en-US" sz="1800" u="sng" dirty="0"/>
              <a:t>patient</a:t>
            </a:r>
            <a:r>
              <a:rPr lang="en-US" sz="1800" dirty="0"/>
              <a:t>, you are able to wait for a long time for something. </a:t>
            </a:r>
          </a:p>
          <a:p>
            <a:pPr lvl="1"/>
            <a:r>
              <a:rPr lang="en-US" sz="1800" dirty="0"/>
              <a:t>Example: The boy was </a:t>
            </a:r>
            <a:r>
              <a:rPr lang="en-US" sz="1800" u="sng" dirty="0"/>
              <a:t>patient</a:t>
            </a:r>
            <a:r>
              <a:rPr lang="en-US" sz="1800" dirty="0"/>
              <a:t> and waited for his friend.</a:t>
            </a:r>
          </a:p>
          <a:p>
            <a:r>
              <a:rPr lang="en-US" sz="2000" dirty="0">
                <a:solidFill>
                  <a:schemeClr val="accent2"/>
                </a:solidFill>
              </a:rPr>
              <a:t>Peaceful</a:t>
            </a:r>
          </a:p>
          <a:p>
            <a:pPr lvl="1"/>
            <a:r>
              <a:rPr lang="en-US" sz="1800" dirty="0"/>
              <a:t>Define:  A </a:t>
            </a:r>
            <a:r>
              <a:rPr lang="en-US" sz="1800" u="sng" dirty="0"/>
              <a:t>peaceful</a:t>
            </a:r>
            <a:r>
              <a:rPr lang="en-US" sz="1800" dirty="0"/>
              <a:t> place is calm and quiet.</a:t>
            </a:r>
          </a:p>
          <a:p>
            <a:pPr lvl="1"/>
            <a:r>
              <a:rPr lang="en-US" sz="1800" dirty="0"/>
              <a:t>Example: It was </a:t>
            </a:r>
            <a:r>
              <a:rPr lang="en-US" sz="1800" u="sng" dirty="0"/>
              <a:t>peaceful</a:t>
            </a:r>
            <a:r>
              <a:rPr lang="en-US" sz="1800" dirty="0"/>
              <a:t> in the quiet library. </a:t>
            </a:r>
          </a:p>
        </p:txBody>
      </p:sp>
    </p:spTree>
    <p:extLst>
      <p:ext uri="{BB962C8B-B14F-4D97-AF65-F5344CB8AC3E}">
        <p14:creationId xmlns:p14="http://schemas.microsoft.com/office/powerpoint/2010/main" val="2616726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0EC9C-034A-3548-93D0-786FAA0D6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Spelling 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FDEC2-E81B-8D4B-B21A-898750CBC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394475"/>
          </a:xfrm>
        </p:spPr>
        <p:txBody>
          <a:bodyPr numCol="3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/>
              <a:t>Soil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Broil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Moist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Point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Toil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Oil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Toy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Joy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Coin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Noise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Crown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Mound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I’ll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Laugh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Maybe</a:t>
            </a:r>
          </a:p>
        </p:txBody>
      </p:sp>
      <p:pic>
        <p:nvPicPr>
          <p:cNvPr id="9" name="Picture 8" descr="A picture containing knife&#10;&#10;Description automatically generated">
            <a:extLst>
              <a:ext uri="{FF2B5EF4-FFF2-40B4-BE49-F238E27FC236}">
                <a16:creationId xmlns:a16="http://schemas.microsoft.com/office/drawing/2014/main" id="{8351AC77-BF47-574C-8E76-ACD93FBAE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V="1">
            <a:off x="7770959" y="4377733"/>
            <a:ext cx="3839848" cy="214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772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FC07A-806B-F246-B89D-686960F80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Diphthongs: </a:t>
            </a:r>
            <a:r>
              <a:rPr lang="en-US" sz="4000" i="1" dirty="0"/>
              <a:t>oy</a:t>
            </a:r>
            <a:r>
              <a:rPr lang="en-US" sz="4000" dirty="0"/>
              <a:t> and </a:t>
            </a:r>
            <a:r>
              <a:rPr lang="en-US" sz="4000" i="1" dirty="0"/>
              <a:t>oi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4B4EC-889E-014E-9C9B-085CDC5E09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Two letters blended together can stand for one vowel sound. The letters</a:t>
            </a:r>
            <a:r>
              <a:rPr lang="en-US" sz="2800" i="1" dirty="0"/>
              <a:t> oy </a:t>
            </a:r>
            <a:r>
              <a:rPr lang="en-US" sz="2800" dirty="0"/>
              <a:t>and </a:t>
            </a:r>
            <a:r>
              <a:rPr lang="en-US" sz="2800" i="1" dirty="0"/>
              <a:t>oi</a:t>
            </a:r>
            <a:r>
              <a:rPr lang="en-US" sz="2800" dirty="0"/>
              <a:t> can stand for the vowel sound in </a:t>
            </a:r>
            <a:r>
              <a:rPr lang="en-US" sz="2800" i="1" dirty="0"/>
              <a:t>boy</a:t>
            </a:r>
            <a:r>
              <a:rPr lang="en-US" sz="2800" dirty="0"/>
              <a:t> and </a:t>
            </a:r>
            <a:r>
              <a:rPr lang="en-US" sz="2800" i="1" dirty="0"/>
              <a:t>foil.</a:t>
            </a:r>
            <a:r>
              <a:rPr lang="en-US" sz="2800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06728D5-9FBA-BD4A-A764-710377F0FA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49339"/>
              </p:ext>
            </p:extLst>
          </p:nvPr>
        </p:nvGraphicFramePr>
        <p:xfrm>
          <a:off x="2031999" y="3428999"/>
          <a:ext cx="8128000" cy="271341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15420961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470429505"/>
                    </a:ext>
                  </a:extLst>
                </a:gridCol>
              </a:tblGrid>
              <a:tr h="427410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Oi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732113"/>
                  </a:ext>
                </a:extLst>
              </a:tr>
              <a:tr h="200238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Boy</a:t>
                      </a:r>
                    </a:p>
                    <a:p>
                      <a:pPr algn="ctr"/>
                      <a:r>
                        <a:rPr lang="en-US" sz="2400" dirty="0"/>
                        <a:t>Toy</a:t>
                      </a:r>
                    </a:p>
                    <a:p>
                      <a:pPr algn="ctr"/>
                      <a:r>
                        <a:rPr lang="en-US" sz="2400" dirty="0"/>
                        <a:t>Joy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Foil</a:t>
                      </a:r>
                    </a:p>
                    <a:p>
                      <a:pPr algn="ctr"/>
                      <a:r>
                        <a:rPr lang="en-US" sz="2400" dirty="0"/>
                        <a:t>Soil</a:t>
                      </a:r>
                    </a:p>
                    <a:p>
                      <a:pPr algn="ctr"/>
                      <a:r>
                        <a:rPr lang="en-US" sz="2400" dirty="0"/>
                        <a:t>Point</a:t>
                      </a:r>
                    </a:p>
                    <a:p>
                      <a:pPr algn="ctr"/>
                      <a:r>
                        <a:rPr lang="en-US" sz="2400" dirty="0"/>
                        <a:t>Coin</a:t>
                      </a:r>
                    </a:p>
                    <a:p>
                      <a:pPr algn="ctr"/>
                      <a:r>
                        <a:rPr lang="en-US" sz="2400" dirty="0"/>
                        <a:t>Noise</a:t>
                      </a:r>
                    </a:p>
                    <a:p>
                      <a:pPr algn="ctr"/>
                      <a:r>
                        <a:rPr lang="en-US" sz="2400" dirty="0"/>
                        <a:t>Oil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7819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431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18E73-4D6D-CD49-B150-99EF8A6D4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Consonant + </a:t>
            </a:r>
            <a:r>
              <a:rPr lang="en-US" sz="4000" i="1" dirty="0">
                <a:solidFill>
                  <a:srgbClr val="FFFFFF"/>
                </a:solidFill>
              </a:rPr>
              <a:t>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707D684-ABCB-401C-869A-D03BBC060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A4CA679-3546-4E14-8FB8-F57168C376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rgbClr val="F9911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DBE4DD59-5AA2-46C6-B6A8-9B4C62D19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rgbClr val="F9911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4D16E90-7C64-4C04-A50A-B866A1A92B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rgbClr val="F9911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160CE81C-67DC-489E-BFFB-877C80B85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3DE918-451E-954A-AE51-D06966438B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6" r="-3" b="6003"/>
          <a:stretch/>
        </p:blipFill>
        <p:spPr>
          <a:xfrm>
            <a:off x="446533" y="1931974"/>
            <a:ext cx="5649467" cy="436822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0973F-001A-D542-B1D6-151C1324A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805" y="2180496"/>
            <a:ext cx="5275001" cy="4368222"/>
          </a:xfrm>
        </p:spPr>
        <p:txBody>
          <a:bodyPr>
            <a:normAutofit/>
          </a:bodyPr>
          <a:lstStyle/>
          <a:p>
            <a:pPr>
              <a:buClr>
                <a:srgbClr val="F99114"/>
              </a:buClr>
            </a:pPr>
            <a:r>
              <a:rPr lang="en-US" sz="2400" dirty="0"/>
              <a:t>When a word ends in </a:t>
            </a:r>
            <a:r>
              <a:rPr lang="en-US" sz="2400" b="1" dirty="0">
                <a:solidFill>
                  <a:schemeClr val="accent2"/>
                </a:solidFill>
              </a:rPr>
              <a:t>–le</a:t>
            </a:r>
            <a:r>
              <a:rPr lang="en-US" sz="2400" dirty="0"/>
              <a:t>, the </a:t>
            </a:r>
            <a:r>
              <a:rPr lang="en-US" sz="2400" u="sng" dirty="0"/>
              <a:t>consonant</a:t>
            </a:r>
            <a:r>
              <a:rPr lang="en-US" sz="2400" dirty="0"/>
              <a:t> before it plus the letter le form the last syllable. </a:t>
            </a:r>
            <a:r>
              <a:rPr lang="en-US" sz="2400" i="1" dirty="0">
                <a:solidFill>
                  <a:schemeClr val="accent2"/>
                </a:solidFill>
              </a:rPr>
              <a:t>(c + le, el, or al)</a:t>
            </a:r>
          </a:p>
          <a:p>
            <a:pPr>
              <a:buClr>
                <a:srgbClr val="F99114"/>
              </a:buClr>
            </a:pPr>
            <a:r>
              <a:rPr lang="en-US" sz="2400" dirty="0"/>
              <a:t>This sound in an end syllable can also be spelled </a:t>
            </a:r>
            <a:r>
              <a:rPr lang="en-US" sz="2400" b="1" dirty="0">
                <a:solidFill>
                  <a:schemeClr val="accent2"/>
                </a:solidFill>
              </a:rPr>
              <a:t>–al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/>
              <a:t>or </a:t>
            </a:r>
            <a:r>
              <a:rPr lang="en-US" sz="2400" b="1" dirty="0">
                <a:solidFill>
                  <a:schemeClr val="accent2"/>
                </a:solidFill>
              </a:rPr>
              <a:t>–el</a:t>
            </a:r>
            <a:r>
              <a:rPr lang="en-US" sz="2400" dirty="0"/>
              <a:t>. </a:t>
            </a:r>
          </a:p>
          <a:p>
            <a:pPr>
              <a:buClr>
                <a:srgbClr val="F99114"/>
              </a:buClr>
            </a:pPr>
            <a:r>
              <a:rPr lang="en-US" sz="2400" dirty="0"/>
              <a:t>Example:</a:t>
            </a:r>
          </a:p>
          <a:p>
            <a:pPr lvl="1">
              <a:buClr>
                <a:srgbClr val="F99114"/>
              </a:buClr>
            </a:pPr>
            <a:r>
              <a:rPr lang="en-US" sz="2400" dirty="0"/>
              <a:t>Bagel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 err="1">
                <a:sym typeface="Wingdings" pitchFamily="2" charset="2"/>
              </a:rPr>
              <a:t>ba</a:t>
            </a:r>
            <a:r>
              <a:rPr lang="en-US" sz="2400" dirty="0">
                <a:sym typeface="Wingdings" pitchFamily="2" charset="2"/>
              </a:rPr>
              <a:t>/g</a:t>
            </a:r>
            <a:r>
              <a:rPr lang="en-US" sz="2400" dirty="0">
                <a:solidFill>
                  <a:schemeClr val="accent2"/>
                </a:solidFill>
                <a:sym typeface="Wingdings" pitchFamily="2" charset="2"/>
              </a:rPr>
              <a:t>el</a:t>
            </a:r>
            <a:endParaRPr lang="en-US" sz="2400" dirty="0">
              <a:solidFill>
                <a:schemeClr val="accent2"/>
              </a:solidFill>
            </a:endParaRPr>
          </a:p>
          <a:p>
            <a:pPr lvl="1">
              <a:buClr>
                <a:srgbClr val="F99114"/>
              </a:buClr>
            </a:pPr>
            <a:r>
              <a:rPr lang="en-US" sz="2400" dirty="0"/>
              <a:t>Handle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 err="1">
                <a:sym typeface="Wingdings" pitchFamily="2" charset="2"/>
              </a:rPr>
              <a:t>han</a:t>
            </a:r>
            <a:r>
              <a:rPr lang="en-US" sz="2400" dirty="0">
                <a:sym typeface="Wingdings" pitchFamily="2" charset="2"/>
              </a:rPr>
              <a:t>/</a:t>
            </a:r>
            <a:r>
              <a:rPr lang="en-US" sz="2400" dirty="0" err="1">
                <a:sym typeface="Wingdings" pitchFamily="2" charset="2"/>
              </a:rPr>
              <a:t>d</a:t>
            </a:r>
            <a:r>
              <a:rPr lang="en-US" sz="2400" dirty="0" err="1">
                <a:solidFill>
                  <a:schemeClr val="accent2"/>
                </a:solidFill>
                <a:sym typeface="Wingdings" pitchFamily="2" charset="2"/>
              </a:rPr>
              <a:t>le</a:t>
            </a:r>
            <a:endParaRPr lang="en-US" sz="2400" dirty="0">
              <a:solidFill>
                <a:schemeClr val="accent2"/>
              </a:solidFill>
            </a:endParaRPr>
          </a:p>
          <a:p>
            <a:pPr lvl="1">
              <a:buClr>
                <a:srgbClr val="F99114"/>
              </a:buClr>
            </a:pPr>
            <a:r>
              <a:rPr lang="en-US" sz="2400" dirty="0"/>
              <a:t>Local </a:t>
            </a:r>
            <a:r>
              <a:rPr lang="en-US" sz="2400" dirty="0">
                <a:sym typeface="Wingdings" pitchFamily="2" charset="2"/>
              </a:rPr>
              <a:t> Lo/</a:t>
            </a:r>
            <a:r>
              <a:rPr lang="en-US" sz="2400" dirty="0" err="1">
                <a:sym typeface="Wingdings" pitchFamily="2" charset="2"/>
              </a:rPr>
              <a:t>c</a:t>
            </a:r>
            <a:r>
              <a:rPr lang="en-US" sz="2400" dirty="0" err="1">
                <a:solidFill>
                  <a:schemeClr val="accent2"/>
                </a:solidFill>
                <a:sym typeface="Wingdings" pitchFamily="2" charset="2"/>
              </a:rPr>
              <a:t>al</a:t>
            </a:r>
            <a:endParaRPr lang="en-US" sz="2400" dirty="0">
              <a:solidFill>
                <a:schemeClr val="accent2"/>
              </a:solidFill>
            </a:endParaRPr>
          </a:p>
          <a:p>
            <a:pPr lvl="1">
              <a:buClr>
                <a:srgbClr val="F99114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896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FD393-03ED-2146-9A9C-65DF04711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Pronouns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20531-F22A-B041-B6D9-FBE10C8AA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268231"/>
            <a:ext cx="11029615" cy="4386568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Pronouns are used to take the place of nouns (person, place or thing). </a:t>
            </a:r>
          </a:p>
          <a:p>
            <a:r>
              <a:rPr lang="en-US" sz="2800" dirty="0"/>
              <a:t>The pronouns</a:t>
            </a:r>
            <a:r>
              <a:rPr lang="en-US" sz="2800" b="1" i="1" dirty="0"/>
              <a:t> I </a:t>
            </a:r>
            <a:r>
              <a:rPr lang="en-US" sz="2800" dirty="0"/>
              <a:t>and </a:t>
            </a:r>
            <a:r>
              <a:rPr lang="en-US" sz="2800" b="1" i="1" dirty="0"/>
              <a:t>we</a:t>
            </a:r>
            <a:r>
              <a:rPr lang="en-US" sz="2800" dirty="0"/>
              <a:t> can be subjects in a sentence. </a:t>
            </a:r>
          </a:p>
          <a:p>
            <a:pPr lvl="1"/>
            <a:r>
              <a:rPr lang="en-US" sz="2600" u="sng" dirty="0"/>
              <a:t>I</a:t>
            </a:r>
            <a:r>
              <a:rPr lang="en-US" sz="2600" dirty="0"/>
              <a:t> like to work in a group. 						</a:t>
            </a:r>
            <a:r>
              <a:rPr lang="en-US" sz="2600" u="sng" dirty="0"/>
              <a:t>We</a:t>
            </a:r>
            <a:r>
              <a:rPr lang="en-US" sz="2600" dirty="0"/>
              <a:t> are meeting today.</a:t>
            </a:r>
          </a:p>
          <a:p>
            <a:r>
              <a:rPr lang="en-US" sz="2800" dirty="0"/>
              <a:t>The pronouns </a:t>
            </a:r>
            <a:r>
              <a:rPr lang="en-US" sz="2800" b="1" i="1" dirty="0"/>
              <a:t>me</a:t>
            </a:r>
            <a:r>
              <a:rPr lang="en-US" sz="2800" dirty="0"/>
              <a:t> and </a:t>
            </a:r>
            <a:r>
              <a:rPr lang="en-US" sz="2800" b="1" i="1" dirty="0"/>
              <a:t>us</a:t>
            </a:r>
            <a:r>
              <a:rPr lang="en-US" sz="2800" dirty="0"/>
              <a:t> can be used in the predicate part of the sentence.</a:t>
            </a:r>
          </a:p>
          <a:p>
            <a:pPr lvl="1"/>
            <a:r>
              <a:rPr lang="en-US" sz="2600" dirty="0"/>
              <a:t>Jake works for </a:t>
            </a:r>
            <a:r>
              <a:rPr lang="en-US" sz="2600" u="sng" dirty="0"/>
              <a:t>me</a:t>
            </a:r>
            <a:r>
              <a:rPr lang="en-US" sz="2600" dirty="0"/>
              <a:t>. 							He asked </a:t>
            </a:r>
            <a:r>
              <a:rPr lang="en-US" sz="2600" u="sng" dirty="0"/>
              <a:t>us</a:t>
            </a:r>
            <a:r>
              <a:rPr lang="en-US" sz="2600" dirty="0"/>
              <a:t> to help.</a:t>
            </a:r>
          </a:p>
          <a:p>
            <a:r>
              <a:rPr lang="en-US" sz="2800" dirty="0"/>
              <a:t>Name yourself last when talking about yourself and another person</a:t>
            </a:r>
          </a:p>
          <a:p>
            <a:pPr lvl="1"/>
            <a:r>
              <a:rPr lang="en-US" sz="2600" dirty="0"/>
              <a:t>Molly and </a:t>
            </a:r>
            <a:r>
              <a:rPr lang="en-US" sz="2600" u="sng" dirty="0"/>
              <a:t>I</a:t>
            </a:r>
            <a:r>
              <a:rPr lang="en-US" sz="2600" dirty="0"/>
              <a:t> are writing the report.</a:t>
            </a:r>
          </a:p>
          <a:p>
            <a:r>
              <a:rPr lang="en-US" sz="2800" dirty="0"/>
              <a:t>The pronoun </a:t>
            </a:r>
            <a:r>
              <a:rPr lang="en-US" sz="2800" b="1" i="1" dirty="0"/>
              <a:t>I</a:t>
            </a:r>
            <a:r>
              <a:rPr lang="en-US" sz="2800" dirty="0"/>
              <a:t> is always a capital letter. 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08C8097A-5C80-E048-BDB2-39B14C3F55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37151"/>
          <a:stretch/>
        </p:blipFill>
        <p:spPr>
          <a:xfrm>
            <a:off x="7735824" y="4937761"/>
            <a:ext cx="4316449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23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50F19-A66D-3A42-B30F-6EAB692F8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EFF"/>
                </a:solidFill>
              </a:rPr>
              <a:t>Summarize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DF577F4-664C-4D12-B778-501EC6C63F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5289303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636011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65359"/>
      </a:accent1>
      <a:accent2>
        <a:srgbClr val="ED8428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920</Words>
  <Application>Microsoft Macintosh PowerPoint</Application>
  <PresentationFormat>Widescreen</PresentationFormat>
  <Paragraphs>146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Gill Sans MT</vt:lpstr>
      <vt:lpstr>Wingdings 2</vt:lpstr>
      <vt:lpstr>Dividend</vt:lpstr>
      <vt:lpstr>Unit 5 Week 2: Cooperation Works!</vt:lpstr>
      <vt:lpstr>Essential Question: How do people get along? </vt:lpstr>
      <vt:lpstr>Vocabulary</vt:lpstr>
      <vt:lpstr>Vocabulary</vt:lpstr>
      <vt:lpstr>Spelling Words</vt:lpstr>
      <vt:lpstr>Diphthongs: oy and oi</vt:lpstr>
      <vt:lpstr>Consonant + le</vt:lpstr>
      <vt:lpstr>Pronouns</vt:lpstr>
      <vt:lpstr>Summarize </vt:lpstr>
      <vt:lpstr>idioms</vt:lpstr>
      <vt:lpstr>Point of View </vt:lpstr>
      <vt:lpstr>PowerPoint Presentation</vt:lpstr>
      <vt:lpstr>PowerPoint Presentation</vt:lpstr>
      <vt:lpstr>Point of View</vt:lpstr>
      <vt:lpstr>Idioms</vt:lpstr>
      <vt:lpstr>Vocabulary Practice </vt:lpstr>
      <vt:lpstr>Vocabulary Practice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5 Week 2: Cooperation Works!</dc:title>
  <dc:creator>Mary Hayes</dc:creator>
  <cp:lastModifiedBy>Mary Hayes</cp:lastModifiedBy>
  <cp:revision>15</cp:revision>
  <dcterms:created xsi:type="dcterms:W3CDTF">2020-05-07T16:06:09Z</dcterms:created>
  <dcterms:modified xsi:type="dcterms:W3CDTF">2020-05-10T16:04:46Z</dcterms:modified>
</cp:coreProperties>
</file>