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Lst>
  <p:sldSz cx="7772400" cy="10058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948C5F-E12B-4FD0-A773-C1F71DEC7EC0}" v="1" dt="2025-02-06T10:13:51.6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2664" y="269"/>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6"/>
            <a:ext cx="6606540" cy="2156036"/>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EF60EB-A2F0-433E-8ABA-8514B0939CAC}" type="datetimeFigureOut">
              <a:rPr lang="en-US" smtClean="0"/>
              <a:pPr/>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12829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F60EB-A2F0-433E-8ABA-8514B0939CAC}" type="datetimeFigureOut">
              <a:rPr lang="en-US" smtClean="0"/>
              <a:pPr/>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241523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4"/>
            <a:ext cx="1748790" cy="858223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8620" y="402804"/>
            <a:ext cx="5116830" cy="858223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F60EB-A2F0-433E-8ABA-8514B0939CAC}" type="datetimeFigureOut">
              <a:rPr lang="en-US" smtClean="0"/>
              <a:pPr/>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2149829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F60EB-A2F0-433E-8ABA-8514B0939CAC}" type="datetimeFigureOut">
              <a:rPr lang="en-US" smtClean="0"/>
              <a:pPr/>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2080400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EF60EB-A2F0-433E-8ABA-8514B0939CAC}" type="datetimeFigureOut">
              <a:rPr lang="en-US" smtClean="0"/>
              <a:pPr/>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4078784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 y="2346962"/>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50970" y="2346962"/>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EF60EB-A2F0-433E-8ABA-8514B0939CAC}" type="datetimeFigureOut">
              <a:rPr lang="en-US" smtClean="0"/>
              <a:pPr/>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34945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8"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8"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EF60EB-A2F0-433E-8ABA-8514B0939CAC}" type="datetimeFigureOut">
              <a:rPr lang="en-US" smtClean="0"/>
              <a:pPr/>
              <a:t>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1185590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EF60EB-A2F0-433E-8ABA-8514B0939CAC}" type="datetimeFigureOut">
              <a:rPr lang="en-US" smtClean="0"/>
              <a:pPr/>
              <a:t>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86515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EF60EB-A2F0-433E-8ABA-8514B0939CAC}" type="datetimeFigureOut">
              <a:rPr lang="en-US" smtClean="0"/>
              <a:pPr/>
              <a:t>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1058469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1" y="400474"/>
            <a:ext cx="2557066" cy="1704340"/>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038793" y="400474"/>
            <a:ext cx="4344988" cy="8584566"/>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1" y="2104814"/>
            <a:ext cx="2557066" cy="6880226"/>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EF60EB-A2F0-433E-8ABA-8514B0939CAC}" type="datetimeFigureOut">
              <a:rPr lang="en-US" smtClean="0"/>
              <a:pPr/>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242674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1"/>
            <a:ext cx="4663440" cy="831216"/>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523445" y="898736"/>
            <a:ext cx="4663440" cy="60350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endParaRPr lang="en-US"/>
          </a:p>
        </p:txBody>
      </p:sp>
      <p:sp>
        <p:nvSpPr>
          <p:cNvPr id="4" name="Text Placeholder 3"/>
          <p:cNvSpPr>
            <a:spLocks noGrp="1"/>
          </p:cNvSpPr>
          <p:nvPr>
            <p:ph type="body" sz="half" idx="2"/>
          </p:nvPr>
        </p:nvSpPr>
        <p:spPr>
          <a:xfrm>
            <a:off x="1523445" y="7872097"/>
            <a:ext cx="4663440" cy="1180464"/>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EF60EB-A2F0-433E-8ABA-8514B0939CAC}" type="datetimeFigureOut">
              <a:rPr lang="en-US" smtClean="0"/>
              <a:pPr/>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4190878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101882" tIns="50941" rIns="101882" bIns="50941" rtlCol="0" anchor="ctr">
            <a:normAutofit/>
          </a:bodyPr>
          <a:lstStyle/>
          <a:p>
            <a:r>
              <a:rPr lang="en-US"/>
              <a:t>Click to edit Master title style</a:t>
            </a:r>
          </a:p>
        </p:txBody>
      </p:sp>
      <p:sp>
        <p:nvSpPr>
          <p:cNvPr id="3" name="Text Placeholder 2"/>
          <p:cNvSpPr>
            <a:spLocks noGrp="1"/>
          </p:cNvSpPr>
          <p:nvPr>
            <p:ph type="body" idx="1"/>
          </p:nvPr>
        </p:nvSpPr>
        <p:spPr>
          <a:xfrm>
            <a:off x="388620" y="2346962"/>
            <a:ext cx="6995160" cy="6638079"/>
          </a:xfrm>
          <a:prstGeom prst="rect">
            <a:avLst/>
          </a:prstGeom>
        </p:spPr>
        <p:txBody>
          <a:bodyPr vert="horz" lIns="101882" tIns="50941" rIns="101882" bIns="5094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8"/>
            <a:ext cx="1813560" cy="535516"/>
          </a:xfrm>
          <a:prstGeom prst="rect">
            <a:avLst/>
          </a:prstGeom>
        </p:spPr>
        <p:txBody>
          <a:bodyPr vert="horz" lIns="101882" tIns="50941" rIns="101882" bIns="50941" rtlCol="0" anchor="ctr"/>
          <a:lstStyle>
            <a:lvl1pPr algn="l">
              <a:defRPr sz="1300">
                <a:solidFill>
                  <a:schemeClr val="tx1">
                    <a:tint val="75000"/>
                  </a:schemeClr>
                </a:solidFill>
              </a:defRPr>
            </a:lvl1pPr>
          </a:lstStyle>
          <a:p>
            <a:fld id="{E8EF60EB-A2F0-433E-8ABA-8514B0939CAC}" type="datetimeFigureOut">
              <a:rPr lang="en-US" smtClean="0"/>
              <a:pPr/>
              <a:t>2/6/2025</a:t>
            </a:fld>
            <a:endParaRPr lang="en-US"/>
          </a:p>
        </p:txBody>
      </p:sp>
      <p:sp>
        <p:nvSpPr>
          <p:cNvPr id="5" name="Footer Placeholder 4"/>
          <p:cNvSpPr>
            <a:spLocks noGrp="1"/>
          </p:cNvSpPr>
          <p:nvPr>
            <p:ph type="ftr" sz="quarter" idx="3"/>
          </p:nvPr>
        </p:nvSpPr>
        <p:spPr>
          <a:xfrm>
            <a:off x="2655570" y="9322648"/>
            <a:ext cx="2461260" cy="535516"/>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6"/>
          </a:xfrm>
          <a:prstGeom prst="rect">
            <a:avLst/>
          </a:prstGeom>
        </p:spPr>
        <p:txBody>
          <a:bodyPr vert="horz" lIns="101882" tIns="50941" rIns="101882" bIns="50941" rtlCol="0" anchor="ctr"/>
          <a:lstStyle>
            <a:lvl1pPr algn="r">
              <a:defRPr sz="1300">
                <a:solidFill>
                  <a:schemeClr val="tx1">
                    <a:tint val="75000"/>
                  </a:schemeClr>
                </a:solidFill>
              </a:defRPr>
            </a:lvl1pPr>
          </a:lstStyle>
          <a:p>
            <a:fld id="{9534268B-B994-4723-A810-B15393F77EF0}" type="slidenum">
              <a:rPr lang="en-US" smtClean="0"/>
              <a:pPr/>
              <a:t>‹#›</a:t>
            </a:fld>
            <a:endParaRPr lang="en-US"/>
          </a:p>
        </p:txBody>
      </p:sp>
    </p:spTree>
    <p:extLst>
      <p:ext uri="{BB962C8B-B14F-4D97-AF65-F5344CB8AC3E}">
        <p14:creationId xmlns:p14="http://schemas.microsoft.com/office/powerpoint/2010/main" val="3476449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8824"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1018824"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 y="0"/>
            <a:ext cx="7771429" cy="10057144"/>
          </a:xfrm>
          <a:prstGeom prst="rect">
            <a:avLst/>
          </a:prstGeom>
        </p:spPr>
      </p:pic>
      <p:sp>
        <p:nvSpPr>
          <p:cNvPr id="3" name="TextBox 2"/>
          <p:cNvSpPr txBox="1"/>
          <p:nvPr/>
        </p:nvSpPr>
        <p:spPr>
          <a:xfrm>
            <a:off x="583531" y="1100436"/>
            <a:ext cx="6300537" cy="523220"/>
          </a:xfrm>
          <a:prstGeom prst="rect">
            <a:avLst/>
          </a:prstGeom>
          <a:noFill/>
        </p:spPr>
        <p:txBody>
          <a:bodyPr wrap="square" lIns="91440" tIns="45720" rIns="91440" bIns="45720" rtlCol="0" anchor="t">
            <a:spAutoFit/>
          </a:bodyPr>
          <a:lstStyle/>
          <a:p>
            <a:r>
              <a:rPr lang="en-US" sz="2800" dirty="0">
                <a:latin typeface="Curlz MT"/>
              </a:rPr>
              <a:t>  </a:t>
            </a:r>
            <a:r>
              <a:rPr lang="en-US" sz="2800" dirty="0">
                <a:latin typeface="Comic Sans MS" panose="030F0702030302020204" pitchFamily="66" charset="0"/>
              </a:rPr>
              <a:t>  The Deason Digest Weekly Blast</a:t>
            </a:r>
          </a:p>
        </p:txBody>
      </p:sp>
      <p:sp>
        <p:nvSpPr>
          <p:cNvPr id="4" name="TextBox 3"/>
          <p:cNvSpPr txBox="1"/>
          <p:nvPr/>
        </p:nvSpPr>
        <p:spPr>
          <a:xfrm>
            <a:off x="1905000" y="2057400"/>
            <a:ext cx="3886200" cy="523220"/>
          </a:xfrm>
          <a:prstGeom prst="rect">
            <a:avLst/>
          </a:prstGeom>
          <a:noFill/>
        </p:spPr>
        <p:txBody>
          <a:bodyPr wrap="square" lIns="91440" tIns="45720" rIns="91440" bIns="45720" rtlCol="0" anchor="t">
            <a:spAutoFit/>
          </a:bodyPr>
          <a:lstStyle/>
          <a:p>
            <a:pPr algn="ctr"/>
            <a:r>
              <a:rPr lang="en-US" sz="2700" dirty="0">
                <a:latin typeface="Comic Sans MS" panose="030F0702030302020204" pitchFamily="66" charset="0"/>
              </a:rPr>
              <a:t>February 10</a:t>
            </a:r>
            <a:r>
              <a:rPr lang="en-US" sz="2700" baseline="30000" dirty="0">
                <a:latin typeface="Comic Sans MS" panose="030F0702030302020204" pitchFamily="66" charset="0"/>
              </a:rPr>
              <a:t>th</a:t>
            </a:r>
            <a:r>
              <a:rPr lang="en-US" sz="2700" dirty="0">
                <a:latin typeface="Comic Sans MS" panose="030F0702030302020204" pitchFamily="66" charset="0"/>
              </a:rPr>
              <a:t>, 2025</a:t>
            </a:r>
          </a:p>
        </p:txBody>
      </p:sp>
      <p:sp>
        <p:nvSpPr>
          <p:cNvPr id="5" name="TextBox 4"/>
          <p:cNvSpPr txBox="1"/>
          <p:nvPr/>
        </p:nvSpPr>
        <p:spPr>
          <a:xfrm>
            <a:off x="990600" y="2986444"/>
            <a:ext cx="2743200" cy="6186309"/>
          </a:xfrm>
          <a:prstGeom prst="rect">
            <a:avLst/>
          </a:prstGeom>
          <a:noFill/>
        </p:spPr>
        <p:txBody>
          <a:bodyPr wrap="square" lIns="91440" tIns="45720" rIns="91440" bIns="45720" rtlCol="0" anchor="t">
            <a:spAutoFit/>
          </a:bodyPr>
          <a:lstStyle/>
          <a:p>
            <a:pPr algn="ctr"/>
            <a:r>
              <a:rPr lang="en-US" sz="2400" b="1" dirty="0">
                <a:latin typeface="Comic Sans MS" panose="030F0702030302020204" pitchFamily="66" charset="0"/>
              </a:rPr>
              <a:t>We Are Learning About</a:t>
            </a:r>
            <a:r>
              <a:rPr lang="en-US" b="1" dirty="0">
                <a:latin typeface="Comic Sans MS" panose="030F0702030302020204" pitchFamily="66" charset="0"/>
              </a:rPr>
              <a:t>…</a:t>
            </a:r>
          </a:p>
          <a:p>
            <a:r>
              <a:rPr lang="en-US" sz="1200" b="1" dirty="0">
                <a:latin typeface="Bahnschrift Light" panose="020B0502040204020203" pitchFamily="34" charset="0"/>
              </a:rPr>
              <a:t>Reading</a:t>
            </a:r>
            <a:r>
              <a:rPr lang="en-US" sz="1200" dirty="0">
                <a:latin typeface="Bahnschrift Light" panose="020B0502040204020203" pitchFamily="34" charset="0"/>
              </a:rPr>
              <a:t>: We will review the vowels</a:t>
            </a:r>
            <a:r>
              <a:rPr lang="en-US" sz="1200" b="1" dirty="0">
                <a:latin typeface="Bahnschrift Light" panose="020B0502040204020203" pitchFamily="34" charset="0"/>
              </a:rPr>
              <a:t> Aa </a:t>
            </a:r>
            <a:r>
              <a:rPr lang="en-US" sz="1200" dirty="0">
                <a:latin typeface="Bahnschrift Light" panose="020B0502040204020203" pitchFamily="34" charset="0"/>
              </a:rPr>
              <a:t>and</a:t>
            </a:r>
            <a:r>
              <a:rPr lang="en-US" sz="1200" b="1" dirty="0">
                <a:latin typeface="Bahnschrift Light" panose="020B0502040204020203" pitchFamily="34" charset="0"/>
              </a:rPr>
              <a:t> Ii </a:t>
            </a:r>
            <a:r>
              <a:rPr lang="en-US" sz="1200" b="1" i="1" dirty="0">
                <a:latin typeface="Bahnschrift Light" panose="020B0502040204020203" pitchFamily="34" charset="0"/>
              </a:rPr>
              <a:t>(SHORT sound production, mouth placement, words that begin with the sound &amp; words with sound in middle), </a:t>
            </a:r>
            <a:r>
              <a:rPr lang="en-US" sz="1200" dirty="0">
                <a:latin typeface="Bahnschrift Light" panose="020B0502040204020203" pitchFamily="34" charset="0"/>
              </a:rPr>
              <a:t>and HFW’s </a:t>
            </a:r>
            <a:r>
              <a:rPr lang="en-US" sz="1200" b="1" dirty="0">
                <a:latin typeface="Bahnschrift Light" panose="020B0502040204020203" pitchFamily="34" charset="0"/>
              </a:rPr>
              <a:t>REVIEW. </a:t>
            </a:r>
            <a:r>
              <a:rPr lang="en-US" sz="1200" dirty="0">
                <a:latin typeface="Bahnschrift Light" panose="020B0502040204020203" pitchFamily="34" charset="0"/>
              </a:rPr>
              <a:t>We will identify main characters, setting, story events, as well as compare stories to decide which we like best. We will look at pictures, get our mouths ready, and use chunky monkey to help us stretchy-snake tricky words faster. </a:t>
            </a:r>
            <a:r>
              <a:rPr lang="en-US" sz="1200" b="1" dirty="0">
                <a:latin typeface="Bahnschrift Light" panose="020B0502040204020203" pitchFamily="34" charset="0"/>
              </a:rPr>
              <a:t>EQ: Why is it important to make inventions better?</a:t>
            </a:r>
            <a:endParaRPr lang="en-US" sz="1200" b="1" dirty="0">
              <a:latin typeface="Bahnschrift Light" panose="020B0502040204020203" pitchFamily="34" charset="0"/>
              <a:cs typeface="Calibri"/>
            </a:endParaRPr>
          </a:p>
          <a:p>
            <a:r>
              <a:rPr lang="en-US" sz="1200" b="1" dirty="0">
                <a:latin typeface="Bahnschrift Light" panose="020B0502040204020203" pitchFamily="34" charset="0"/>
              </a:rPr>
              <a:t>Writing</a:t>
            </a:r>
            <a:r>
              <a:rPr lang="en-US" sz="1200" dirty="0">
                <a:latin typeface="Bahnschrift Light" panose="020B0502040204020203" pitchFamily="34" charset="0"/>
              </a:rPr>
              <a:t>: We will focus on printing and tracing upper and lowercase </a:t>
            </a:r>
            <a:r>
              <a:rPr lang="en-US" sz="1200" b="1" dirty="0">
                <a:latin typeface="Bahnschrift Light" panose="020B0502040204020203" pitchFamily="34" charset="0"/>
              </a:rPr>
              <a:t>Aa </a:t>
            </a:r>
            <a:r>
              <a:rPr lang="en-US" sz="1200" dirty="0">
                <a:latin typeface="Bahnschrift Light" panose="020B0502040204020203" pitchFamily="34" charset="0"/>
              </a:rPr>
              <a:t>and</a:t>
            </a:r>
            <a:r>
              <a:rPr lang="en-US" sz="1200" b="1" dirty="0">
                <a:latin typeface="Bahnschrift Light" panose="020B0502040204020203" pitchFamily="34" charset="0"/>
              </a:rPr>
              <a:t> Ii</a:t>
            </a:r>
            <a:r>
              <a:rPr lang="en-US" sz="1200" b="1" i="1" dirty="0">
                <a:latin typeface="Bahnschrift Light" panose="020B0502040204020203" pitchFamily="34" charset="0"/>
              </a:rPr>
              <a:t>, </a:t>
            </a:r>
            <a:r>
              <a:rPr lang="en-US" sz="1200" dirty="0">
                <a:latin typeface="Bahnschrift Light" panose="020B0502040204020203" pitchFamily="34" charset="0"/>
              </a:rPr>
              <a:t>as well as using stretchy-spelling and sight words to write complete sentences!</a:t>
            </a:r>
            <a:endParaRPr lang="en-US" sz="1200" dirty="0">
              <a:latin typeface="Bahnschrift Light" panose="020B0502040204020203" pitchFamily="34" charset="0"/>
              <a:cs typeface="Calibri"/>
            </a:endParaRPr>
          </a:p>
          <a:p>
            <a:r>
              <a:rPr lang="en-US" sz="1200" b="1" dirty="0">
                <a:latin typeface="Bahnschrift Light" panose="020B0502040204020203" pitchFamily="34" charset="0"/>
              </a:rPr>
              <a:t>Math</a:t>
            </a:r>
            <a:r>
              <a:rPr lang="en-US" sz="1200" dirty="0">
                <a:latin typeface="Bahnschrift Light" panose="020B0502040204020203" pitchFamily="34" charset="0"/>
              </a:rPr>
              <a:t>: We will </a:t>
            </a:r>
            <a:r>
              <a:rPr lang="en-US" sz="1200" i="1" dirty="0">
                <a:latin typeface="Bahnschrift Light" panose="020B0502040204020203" pitchFamily="34" charset="0"/>
              </a:rPr>
              <a:t>continue </a:t>
            </a:r>
            <a:r>
              <a:rPr lang="en-US" sz="1200" b="1" i="1" dirty="0">
                <a:latin typeface="Bahnschrift Light" panose="020B0502040204020203" pitchFamily="34" charset="0"/>
              </a:rPr>
              <a:t>Go Math Ch. 10 Put Together and Take Apart Numbers to 10!</a:t>
            </a:r>
            <a:endParaRPr lang="en-US" sz="1200" i="1" dirty="0">
              <a:latin typeface="Bahnschrift Light" panose="020B0502040204020203" pitchFamily="34" charset="0"/>
              <a:cs typeface="Calibri"/>
            </a:endParaRPr>
          </a:p>
          <a:p>
            <a:r>
              <a:rPr lang="en-US" sz="1200" b="1" dirty="0">
                <a:latin typeface="Bahnschrift Light" panose="020B0502040204020203" pitchFamily="34" charset="0"/>
              </a:rPr>
              <a:t>Science</a:t>
            </a:r>
            <a:r>
              <a:rPr lang="en-US" sz="1200" dirty="0">
                <a:latin typeface="Bahnschrift Light" panose="020B0502040204020203" pitchFamily="34" charset="0"/>
              </a:rPr>
              <a:t>: We will finish </a:t>
            </a:r>
            <a:r>
              <a:rPr lang="en-US" sz="1200" b="1" dirty="0">
                <a:latin typeface="Bahnschrift Light" panose="020B0502040204020203" pitchFamily="34" charset="0"/>
              </a:rPr>
              <a:t>Unit 7: Motion</a:t>
            </a:r>
            <a:r>
              <a:rPr lang="en-US" sz="1200" dirty="0">
                <a:latin typeface="Bahnschrift Light" panose="020B0502040204020203" pitchFamily="34" charset="0"/>
              </a:rPr>
              <a:t>!</a:t>
            </a:r>
            <a:endParaRPr lang="en-US" sz="1200" dirty="0">
              <a:latin typeface="Bahnschrift Light" panose="020B0502040204020203" pitchFamily="34" charset="0"/>
              <a:cs typeface="Calibri"/>
            </a:endParaRPr>
          </a:p>
          <a:p>
            <a:r>
              <a:rPr lang="en-US" sz="1200" b="1" dirty="0">
                <a:latin typeface="Bahnschrift Light" panose="020B0502040204020203" pitchFamily="34" charset="0"/>
              </a:rPr>
              <a:t>Social Studies: </a:t>
            </a:r>
            <a:r>
              <a:rPr lang="en-US" sz="1200" dirty="0">
                <a:latin typeface="Bahnschrift Light" panose="020B0502040204020203" pitchFamily="34" charset="0"/>
              </a:rPr>
              <a:t>We will </a:t>
            </a:r>
            <a:r>
              <a:rPr lang="en-US" sz="1200" b="1" i="1" dirty="0">
                <a:latin typeface="Bahnschrift Light" panose="020B0502040204020203" pitchFamily="34" charset="0"/>
              </a:rPr>
              <a:t>continue</a:t>
            </a:r>
            <a:r>
              <a:rPr lang="en-US" sz="1200" dirty="0">
                <a:latin typeface="Bahnschrift Light" panose="020B0502040204020203" pitchFamily="34" charset="0"/>
              </a:rPr>
              <a:t> to practice</a:t>
            </a:r>
            <a:r>
              <a:rPr lang="en-US" sz="1200" b="1" i="1" dirty="0">
                <a:latin typeface="Bahnschrift Light" panose="020B0502040204020203" pitchFamily="34" charset="0"/>
              </a:rPr>
              <a:t> I-Care Rules</a:t>
            </a:r>
            <a:r>
              <a:rPr lang="en-US" sz="1200" dirty="0">
                <a:latin typeface="Bahnschrift Light" panose="020B0502040204020203" pitchFamily="34" charset="0"/>
              </a:rPr>
              <a:t>. We will practice what it means to show </a:t>
            </a:r>
            <a:r>
              <a:rPr lang="en-US" sz="1200" b="1" i="1" dirty="0">
                <a:latin typeface="Bahnschrift Light" panose="020B0502040204020203" pitchFamily="34" charset="0"/>
              </a:rPr>
              <a:t>Courage</a:t>
            </a:r>
            <a:r>
              <a:rPr lang="en-US" sz="1200" i="1" dirty="0">
                <a:latin typeface="Bahnschrift Light" panose="020B0502040204020203" pitchFamily="34" charset="0"/>
              </a:rPr>
              <a:t>! </a:t>
            </a:r>
            <a:r>
              <a:rPr lang="en-US" sz="1200" dirty="0">
                <a:latin typeface="Bahnschrift Light" panose="020B0502040204020203" pitchFamily="34" charset="0"/>
              </a:rPr>
              <a:t>We will continue learning about impactful </a:t>
            </a:r>
            <a:r>
              <a:rPr lang="en-US" sz="1200" b="1" dirty="0">
                <a:latin typeface="Bahnschrift Light" panose="020B0502040204020203" pitchFamily="34" charset="0"/>
              </a:rPr>
              <a:t>African Americans </a:t>
            </a:r>
            <a:r>
              <a:rPr lang="en-US" sz="1200" dirty="0">
                <a:latin typeface="Bahnschrift Light" panose="020B0502040204020203" pitchFamily="34" charset="0"/>
              </a:rPr>
              <a:t>as we progress in </a:t>
            </a:r>
            <a:r>
              <a:rPr lang="en-US" sz="1200" b="1" dirty="0">
                <a:latin typeface="Bahnschrift Light" panose="020B0502040204020203" pitchFamily="34" charset="0"/>
              </a:rPr>
              <a:t>Black History Month</a:t>
            </a:r>
            <a:r>
              <a:rPr lang="en-US" sz="1200" dirty="0">
                <a:latin typeface="Bahnschrift Light" panose="020B0502040204020203" pitchFamily="34" charset="0"/>
              </a:rPr>
              <a:t>!</a:t>
            </a:r>
            <a:endParaRPr lang="en-US" sz="1200" i="1" dirty="0">
              <a:latin typeface="Bahnschrift Light" panose="020B0502040204020203" pitchFamily="34" charset="0"/>
              <a:cs typeface="Calibri"/>
            </a:endParaRPr>
          </a:p>
        </p:txBody>
      </p:sp>
      <p:sp>
        <p:nvSpPr>
          <p:cNvPr id="6" name="TextBox 5"/>
          <p:cNvSpPr txBox="1"/>
          <p:nvPr/>
        </p:nvSpPr>
        <p:spPr>
          <a:xfrm>
            <a:off x="4191000" y="2833312"/>
            <a:ext cx="2590800" cy="2323713"/>
          </a:xfrm>
          <a:prstGeom prst="rect">
            <a:avLst/>
          </a:prstGeom>
          <a:noFill/>
        </p:spPr>
        <p:txBody>
          <a:bodyPr wrap="square" lIns="91440" tIns="45720" rIns="91440" bIns="45720" rtlCol="0" anchor="t">
            <a:spAutoFit/>
          </a:bodyPr>
          <a:lstStyle/>
          <a:p>
            <a:pPr algn="ctr"/>
            <a:r>
              <a:rPr lang="en-US" sz="2200" b="1" dirty="0">
                <a:latin typeface="Comic Sans MS" panose="030F0702030302020204" pitchFamily="66" charset="0"/>
              </a:rPr>
              <a:t>Homework:</a:t>
            </a:r>
            <a:endParaRPr lang="en-US" b="1" dirty="0">
              <a:latin typeface="Comic Sans MS" panose="030F0702030302020204" pitchFamily="66" charset="0"/>
            </a:endParaRPr>
          </a:p>
          <a:p>
            <a:pPr marL="285750" indent="-285750" algn="ctr">
              <a:buFont typeface="Arial" panose="020B0604020202020204" pitchFamily="34" charset="0"/>
              <a:buChar char="•"/>
            </a:pPr>
            <a:r>
              <a:rPr lang="en-US" sz="1000" dirty="0">
                <a:latin typeface="Bahnschrift Light" panose="020B0502040204020203" pitchFamily="34" charset="0"/>
              </a:rPr>
              <a:t>Read to and with your child each night and record books on </a:t>
            </a:r>
            <a:r>
              <a:rPr lang="en-US" sz="1000" b="1" dirty="0">
                <a:latin typeface="Bahnschrift Light" panose="020B0502040204020203" pitchFamily="34" charset="0"/>
              </a:rPr>
              <a:t>Reading Rally Log</a:t>
            </a:r>
            <a:r>
              <a:rPr lang="en-US" sz="1000" dirty="0">
                <a:latin typeface="Bahnschrift Light" panose="020B0502040204020203" pitchFamily="34" charset="0"/>
              </a:rPr>
              <a:t>!</a:t>
            </a:r>
          </a:p>
          <a:p>
            <a:pPr marL="285750" indent="-285750" algn="ctr">
              <a:buFont typeface="Arial" panose="020B0604020202020204" pitchFamily="34" charset="0"/>
              <a:buChar char="•"/>
            </a:pPr>
            <a:r>
              <a:rPr lang="en-US" sz="1000" dirty="0">
                <a:latin typeface="Bahnschrift Light" panose="020B0502040204020203" pitchFamily="34" charset="0"/>
              </a:rPr>
              <a:t>Practice HFW’s: </a:t>
            </a:r>
            <a:r>
              <a:rPr lang="en-US" sz="1000" b="1" i="1" dirty="0">
                <a:latin typeface="Bahnschrift Light" panose="020B0502040204020203" pitchFamily="34" charset="0"/>
              </a:rPr>
              <a:t>the, I, and, a, is, as, said, to, do, of, see, he, be, me, from, was, you, have, what</a:t>
            </a:r>
          </a:p>
          <a:p>
            <a:pPr marL="285750" indent="-285750" algn="ctr">
              <a:buFont typeface="Arial" panose="020B0604020202020204" pitchFamily="34" charset="0"/>
              <a:buChar char="•"/>
            </a:pPr>
            <a:r>
              <a:rPr lang="en-US" sz="1000" b="1" dirty="0">
                <a:latin typeface="Bahnschrift Light" panose="020B0502040204020203" pitchFamily="34" charset="0"/>
              </a:rPr>
              <a:t>Go Math </a:t>
            </a:r>
            <a:r>
              <a:rPr lang="en-US" sz="1000" dirty="0">
                <a:latin typeface="Bahnschrift Light" panose="020B0502040204020203" pitchFamily="34" charset="0"/>
              </a:rPr>
              <a:t>Home Practice for Ch. 10</a:t>
            </a:r>
          </a:p>
          <a:p>
            <a:pPr marL="285750" indent="-285750" algn="ctr">
              <a:buFont typeface="Arial" panose="020B0604020202020204" pitchFamily="34" charset="0"/>
              <a:buChar char="•"/>
            </a:pPr>
            <a:r>
              <a:rPr lang="en-US" sz="1000" b="1" dirty="0">
                <a:latin typeface="Bahnschrift Light" panose="020B0502040204020203" pitchFamily="34" charset="0"/>
                <a:cs typeface="Calibri"/>
              </a:rPr>
              <a:t>UFLI</a:t>
            </a:r>
            <a:r>
              <a:rPr lang="en-US" sz="1000" dirty="0">
                <a:latin typeface="Bahnschrift Light" panose="020B0502040204020203" pitchFamily="34" charset="0"/>
                <a:cs typeface="Calibri"/>
              </a:rPr>
              <a:t> Home Practice Pages</a:t>
            </a:r>
          </a:p>
          <a:p>
            <a:pPr marL="285750" indent="-285750" algn="ctr">
              <a:buFont typeface="Arial" panose="020B0604020202020204" pitchFamily="34" charset="0"/>
              <a:buChar char="•"/>
            </a:pPr>
            <a:r>
              <a:rPr lang="en-US" sz="1000" dirty="0">
                <a:latin typeface="Bahnschrift Light" panose="020B0502040204020203" pitchFamily="34" charset="0"/>
                <a:cs typeface="Calibri"/>
              </a:rPr>
              <a:t>Go over Weekly Work and discuss</a:t>
            </a:r>
          </a:p>
          <a:p>
            <a:pPr marL="285750" indent="-285750" algn="ctr">
              <a:buFont typeface="Arial" panose="020B0604020202020204" pitchFamily="34" charset="0"/>
              <a:buChar char="•"/>
            </a:pPr>
            <a:endParaRPr lang="en-US" sz="1300" dirty="0">
              <a:latin typeface="Calibri"/>
              <a:cs typeface="Calibri"/>
            </a:endParaRPr>
          </a:p>
          <a:p>
            <a:endParaRPr lang="en-US" dirty="0">
              <a:latin typeface="AR DARLING" pitchFamily="2" charset="0"/>
            </a:endParaRPr>
          </a:p>
        </p:txBody>
      </p:sp>
      <p:sp>
        <p:nvSpPr>
          <p:cNvPr id="7" name="TextBox 6"/>
          <p:cNvSpPr txBox="1"/>
          <p:nvPr/>
        </p:nvSpPr>
        <p:spPr>
          <a:xfrm>
            <a:off x="4191000" y="5213777"/>
            <a:ext cx="2819400" cy="5932393"/>
          </a:xfrm>
          <a:prstGeom prst="rect">
            <a:avLst/>
          </a:prstGeom>
          <a:noFill/>
        </p:spPr>
        <p:txBody>
          <a:bodyPr wrap="square" lIns="91440" tIns="45720" rIns="91440" bIns="45720" rtlCol="0" anchor="t">
            <a:spAutoFit/>
          </a:bodyPr>
          <a:lstStyle/>
          <a:p>
            <a:pPr algn="ctr"/>
            <a:r>
              <a:rPr lang="en-US" sz="2400" b="1" dirty="0">
                <a:latin typeface="Comic Sans MS" panose="030F0702030302020204" pitchFamily="66" charset="0"/>
              </a:rPr>
              <a:t>Important Dates:</a:t>
            </a:r>
          </a:p>
          <a:p>
            <a:pPr algn="ctr"/>
            <a:endParaRPr lang="en-US" dirty="0"/>
          </a:p>
          <a:p>
            <a:pPr marL="285750" indent="-285750">
              <a:buFont typeface="Arial"/>
              <a:buChar char="•"/>
            </a:pPr>
            <a:r>
              <a:rPr lang="en-US" sz="1400" b="1" dirty="0">
                <a:latin typeface="Bahnschrift Light" panose="020B0502040204020203" pitchFamily="34" charset="0"/>
                <a:cs typeface="Calibri"/>
                <a:sym typeface="Wingdings" panose="05000000000000000000" pitchFamily="2" charset="2"/>
              </a:rPr>
              <a:t>February 14: </a:t>
            </a:r>
            <a:r>
              <a:rPr lang="en-US" sz="1400" dirty="0">
                <a:latin typeface="Bahnschrift Light" panose="020B0502040204020203" pitchFamily="34" charset="0"/>
                <a:cs typeface="Calibri"/>
                <a:sym typeface="Wingdings" panose="05000000000000000000" pitchFamily="2" charset="2"/>
              </a:rPr>
              <a:t>Valentine’s Day Card Exchange</a:t>
            </a:r>
          </a:p>
          <a:p>
            <a:pPr marL="285750" indent="-285750">
              <a:buFont typeface="Arial"/>
              <a:buChar char="•"/>
            </a:pPr>
            <a:endParaRPr lang="en-US" sz="1400" b="1" dirty="0">
              <a:latin typeface="Bahnschrift Light" panose="020B0502040204020203" pitchFamily="34" charset="0"/>
              <a:cs typeface="Calibri"/>
              <a:sym typeface="Wingdings" panose="05000000000000000000" pitchFamily="2" charset="2"/>
            </a:endParaRPr>
          </a:p>
          <a:p>
            <a:pPr marL="285750" indent="-285750">
              <a:buFont typeface="Arial"/>
              <a:buChar char="•"/>
            </a:pPr>
            <a:r>
              <a:rPr lang="en-US" sz="1400" b="1" dirty="0">
                <a:latin typeface="Bahnschrift Light" panose="020B0502040204020203" pitchFamily="34" charset="0"/>
                <a:cs typeface="Calibri"/>
                <a:sym typeface="Wingdings" panose="05000000000000000000" pitchFamily="2" charset="2"/>
              </a:rPr>
              <a:t>February 17: </a:t>
            </a:r>
            <a:r>
              <a:rPr lang="en-US" sz="1400" dirty="0">
                <a:latin typeface="Bahnschrift Light" panose="020B0502040204020203" pitchFamily="34" charset="0"/>
                <a:cs typeface="Calibri"/>
                <a:sym typeface="Wingdings" panose="05000000000000000000" pitchFamily="2" charset="2"/>
              </a:rPr>
              <a:t>Presidents Day/</a:t>
            </a:r>
            <a:r>
              <a:rPr lang="en-US" sz="1400" b="1" dirty="0">
                <a:latin typeface="Bahnschrift Light" panose="020B0502040204020203" pitchFamily="34" charset="0"/>
                <a:cs typeface="Calibri"/>
                <a:sym typeface="Wingdings" panose="05000000000000000000" pitchFamily="2" charset="2"/>
              </a:rPr>
              <a:t>No School</a:t>
            </a:r>
          </a:p>
          <a:p>
            <a:pPr marL="285750" indent="-285750">
              <a:buFont typeface="Arial"/>
              <a:buChar char="•"/>
            </a:pPr>
            <a:endParaRPr lang="en-US" sz="1400" b="1" dirty="0">
              <a:latin typeface="Bahnschrift Light" panose="020B0502040204020203" pitchFamily="34" charset="0"/>
              <a:cs typeface="Calibri"/>
              <a:sym typeface="Wingdings" panose="05000000000000000000" pitchFamily="2" charset="2"/>
            </a:endParaRPr>
          </a:p>
          <a:p>
            <a:pPr marL="285750" indent="-285750">
              <a:buFont typeface="Arial"/>
              <a:buChar char="•"/>
            </a:pPr>
            <a:r>
              <a:rPr lang="en-US" sz="1400" b="1" dirty="0">
                <a:latin typeface="Bahnschrift Light" panose="020B0502040204020203" pitchFamily="34" charset="0"/>
                <a:cs typeface="Calibri"/>
                <a:sym typeface="Wingdings" panose="05000000000000000000" pitchFamily="2" charset="2"/>
              </a:rPr>
              <a:t>February 19: </a:t>
            </a:r>
            <a:r>
              <a:rPr lang="en-US" sz="1400" dirty="0">
                <a:latin typeface="Bahnschrift Light" panose="020B0502040204020203" pitchFamily="34" charset="0"/>
                <a:cs typeface="Calibri"/>
                <a:sym typeface="Wingdings" panose="05000000000000000000" pitchFamily="2" charset="2"/>
              </a:rPr>
              <a:t>Class and Spring Picture Day</a:t>
            </a:r>
          </a:p>
          <a:p>
            <a:pPr marL="285750" indent="-285750">
              <a:buFont typeface="Arial"/>
              <a:buChar char="•"/>
            </a:pPr>
            <a:endParaRPr lang="en-US" sz="1400" b="1" dirty="0">
              <a:latin typeface="Bahnschrift Light" panose="020B0502040204020203" pitchFamily="34" charset="0"/>
              <a:cs typeface="Calibri"/>
              <a:sym typeface="Wingdings" panose="05000000000000000000" pitchFamily="2" charset="2"/>
            </a:endParaRPr>
          </a:p>
          <a:p>
            <a:pPr marL="285750" indent="-285750">
              <a:buFont typeface="Arial"/>
              <a:buChar char="•"/>
            </a:pPr>
            <a:r>
              <a:rPr lang="en-US" sz="1400" b="1" dirty="0">
                <a:latin typeface="Bahnschrift Light" panose="020B0502040204020203" pitchFamily="34" charset="0"/>
                <a:cs typeface="Calibri"/>
                <a:sym typeface="Wingdings" panose="05000000000000000000" pitchFamily="2" charset="2"/>
              </a:rPr>
              <a:t>February 20: </a:t>
            </a:r>
            <a:r>
              <a:rPr lang="en-US" sz="1400" dirty="0">
                <a:latin typeface="Bahnschrift Light" panose="020B0502040204020203" pitchFamily="34" charset="0"/>
                <a:cs typeface="Calibri"/>
                <a:sym typeface="Wingdings" panose="05000000000000000000" pitchFamily="2" charset="2"/>
              </a:rPr>
              <a:t>SAC/PTO 6pm/7pm</a:t>
            </a:r>
          </a:p>
          <a:p>
            <a:pPr marL="285750" indent="-285750">
              <a:buFont typeface="Arial"/>
              <a:buChar char="•"/>
            </a:pPr>
            <a:endParaRPr lang="en-US" sz="1400" b="1" dirty="0">
              <a:latin typeface="Bahnschrift Light" panose="020B0502040204020203" pitchFamily="34" charset="0"/>
              <a:cs typeface="Calibri"/>
              <a:sym typeface="Wingdings" panose="05000000000000000000" pitchFamily="2" charset="2"/>
            </a:endParaRPr>
          </a:p>
          <a:p>
            <a:pPr marL="285750" indent="-285750">
              <a:buFont typeface="Arial"/>
              <a:buChar char="•"/>
            </a:pPr>
            <a:r>
              <a:rPr lang="en-US" sz="1400" b="1" dirty="0">
                <a:latin typeface="Bahnschrift Light" panose="020B0502040204020203" pitchFamily="34" charset="0"/>
                <a:cs typeface="Calibri"/>
                <a:sym typeface="Wingdings" panose="05000000000000000000" pitchFamily="2" charset="2"/>
              </a:rPr>
              <a:t>February 27: </a:t>
            </a:r>
            <a:r>
              <a:rPr lang="en-US" sz="1400" dirty="0">
                <a:latin typeface="Bahnschrift Light" panose="020B0502040204020203" pitchFamily="34" charset="0"/>
                <a:cs typeface="Calibri"/>
                <a:sym typeface="Wingdings" panose="05000000000000000000" pitchFamily="2" charset="2"/>
              </a:rPr>
              <a:t>Late Night Library</a:t>
            </a:r>
          </a:p>
          <a:p>
            <a:pPr marL="285750" indent="-285750">
              <a:buFont typeface="Arial"/>
              <a:buChar char="•"/>
            </a:pPr>
            <a:endParaRPr lang="en-US" sz="1150" b="1" i="1" dirty="0">
              <a:latin typeface="Bahnschrift Light" panose="020B0502040204020203" pitchFamily="34" charset="0"/>
              <a:cs typeface="Calibri"/>
            </a:endParaRPr>
          </a:p>
          <a:p>
            <a:endParaRPr lang="en-US" b="1" dirty="0"/>
          </a:p>
          <a:p>
            <a:pPr marL="342900" indent="-342900">
              <a:buFont typeface="Arial" panose="020B0604020202020204" pitchFamily="34" charset="0"/>
              <a:buChar char="•"/>
            </a:pPr>
            <a:endParaRPr lang="en-US" b="1" dirty="0">
              <a:latin typeface="Calibri"/>
              <a:cs typeface="Calibri"/>
            </a:endParaRPr>
          </a:p>
          <a:p>
            <a:pPr marL="342900" indent="-342900">
              <a:buFont typeface="Arial" panose="020B0604020202020204" pitchFamily="34" charset="0"/>
              <a:buChar char="•"/>
            </a:pPr>
            <a:endParaRPr lang="en-US" dirty="0">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algn="ctr">
              <a:buFont typeface="Arial" pitchFamily="34" charset="0"/>
              <a:buChar char="•"/>
            </a:pPr>
            <a:endParaRPr lang="en-US" sz="2400" b="1" dirty="0">
              <a:latin typeface="Calibri"/>
              <a:cs typeface="Calibri"/>
            </a:endParaRPr>
          </a:p>
          <a:p>
            <a:pPr algn="ctr"/>
            <a:endParaRPr lang="en-US" sz="2400" dirty="0">
              <a:latin typeface="AR DARLING" pitchFamily="2" charset="0"/>
            </a:endParaRPr>
          </a:p>
        </p:txBody>
      </p:sp>
    </p:spTree>
    <p:extLst>
      <p:ext uri="{BB962C8B-B14F-4D97-AF65-F5344CB8AC3E}">
        <p14:creationId xmlns:p14="http://schemas.microsoft.com/office/powerpoint/2010/main" val="3037064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8A3865EE2494CB1B52755F41097F9" ma:contentTypeVersion="12" ma:contentTypeDescription="Create a new document." ma:contentTypeScope="" ma:versionID="7e21881e3a8567d06cbffed7558c01e1">
  <xsd:schema xmlns:xsd="http://www.w3.org/2001/XMLSchema" xmlns:xs="http://www.w3.org/2001/XMLSchema" xmlns:p="http://schemas.microsoft.com/office/2006/metadata/properties" xmlns:ns3="edf0d076-2bb9-4b88-96f6-bf602d095c95" xmlns:ns4="39e0da4a-82de-4426-9558-1fdbc4c26683" targetNamespace="http://schemas.microsoft.com/office/2006/metadata/properties" ma:root="true" ma:fieldsID="c1de3f32a91c6c169c9baf5b64ff22ca" ns3:_="" ns4:_="">
    <xsd:import namespace="edf0d076-2bb9-4b88-96f6-bf602d095c95"/>
    <xsd:import namespace="39e0da4a-82de-4426-9558-1fdbc4c266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f0d076-2bb9-4b88-96f6-bf602d095c9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e0da4a-82de-4426-9558-1fdbc4c2668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2C1312-B875-4B3C-9645-D31F8803B2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f0d076-2bb9-4b88-96f6-bf602d095c95"/>
    <ds:schemaRef ds:uri="39e0da4a-82de-4426-9558-1fdbc4c266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CDE11C-40CF-4B6B-B4B2-399444E0735B}">
  <ds:schemaRefs>
    <ds:schemaRef ds:uri="http://schemas.microsoft.com/sharepoint/v3/contenttype/forms"/>
  </ds:schemaRefs>
</ds:datastoreItem>
</file>

<file path=customXml/itemProps3.xml><?xml version="1.0" encoding="utf-8"?>
<ds:datastoreItem xmlns:ds="http://schemas.openxmlformats.org/officeDocument/2006/customXml" ds:itemID="{96B41A67-29F9-4134-8AAC-A10A07BD347F}">
  <ds:schemaRefs>
    <ds:schemaRef ds:uri="http://www.w3.org/XML/1998/namespace"/>
    <ds:schemaRef ds:uri="http://purl.org/dc/dcmitype/"/>
    <ds:schemaRef ds:uri="http://purl.org/dc/elements/1.1/"/>
    <ds:schemaRef ds:uri="http://purl.org/dc/terms/"/>
    <ds:schemaRef ds:uri="39e0da4a-82de-4426-9558-1fdbc4c26683"/>
    <ds:schemaRef ds:uri="http://schemas.microsoft.com/office/infopath/2007/PartnerControls"/>
    <ds:schemaRef ds:uri="http://schemas.microsoft.com/office/2006/documentManagement/types"/>
    <ds:schemaRef ds:uri="http://schemas.openxmlformats.org/package/2006/metadata/core-properties"/>
    <ds:schemaRef ds:uri="edf0d076-2bb9-4b88-96f6-bf602d095c9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4513</TotalTime>
  <Words>319</Words>
  <Application>Microsoft Office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 DARLING</vt:lpstr>
      <vt:lpstr>Arial</vt:lpstr>
      <vt:lpstr>Bahnschrift Light</vt:lpstr>
      <vt:lpstr>Calibri</vt:lpstr>
      <vt:lpstr>Cambria</vt:lpstr>
      <vt:lpstr>Comic Sans MS</vt:lpstr>
      <vt:lpstr>Curlz MT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dc:creator>
  <cp:lastModifiedBy>Jared Deason</cp:lastModifiedBy>
  <cp:revision>212</cp:revision>
  <cp:lastPrinted>2024-12-06T12:29:34Z</cp:lastPrinted>
  <dcterms:created xsi:type="dcterms:W3CDTF">2015-07-01T02:16:27Z</dcterms:created>
  <dcterms:modified xsi:type="dcterms:W3CDTF">2025-02-06T10:16:37Z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0x010100BB18A3865EE2494CB1B52755F41097F9</vt:lpwstr>
  </property>
</Properties>
</file>