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331" r:id="rId4"/>
    <p:sldId id="301" r:id="rId5"/>
    <p:sldId id="302" r:id="rId6"/>
    <p:sldId id="304" r:id="rId7"/>
    <p:sldId id="332" r:id="rId8"/>
    <p:sldId id="333" r:id="rId9"/>
    <p:sldId id="334" r:id="rId10"/>
    <p:sldId id="335" r:id="rId11"/>
    <p:sldId id="33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Perú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4777380"/>
            <a:ext cx="10779955" cy="861420"/>
          </a:xfrm>
        </p:spPr>
        <p:txBody>
          <a:bodyPr>
            <a:normAutofit/>
          </a:bodyPr>
          <a:lstStyle/>
          <a:p>
            <a:r>
              <a:rPr lang="en-US" sz="1600" dirty="0"/>
              <a:t>¿</a:t>
            </a:r>
            <a:r>
              <a:rPr lang="en-US" sz="1600" dirty="0" err="1"/>
              <a:t>cÓmo</a:t>
            </a:r>
            <a:r>
              <a:rPr lang="en-US" sz="1600" dirty="0"/>
              <a:t> </a:t>
            </a:r>
            <a:r>
              <a:rPr lang="en-US" sz="1600" dirty="0" err="1"/>
              <a:t>estÁ</a:t>
            </a:r>
            <a:r>
              <a:rPr lang="en-US" sz="1600" dirty="0"/>
              <a:t> la comida?, </a:t>
            </a:r>
            <a:r>
              <a:rPr lang="en-US" sz="1600" dirty="0" err="1"/>
              <a:t>verbos</a:t>
            </a:r>
            <a:r>
              <a:rPr lang="en-US" sz="1600" dirty="0"/>
              <a:t> con </a:t>
            </a:r>
            <a:r>
              <a:rPr lang="en-US" sz="1600" dirty="0" err="1"/>
              <a:t>raÍz</a:t>
            </a:r>
            <a:r>
              <a:rPr lang="en-US" sz="1600" dirty="0"/>
              <a:t> irregular (e -&gt; </a:t>
            </a:r>
            <a:r>
              <a:rPr lang="en-US" sz="1600" dirty="0" err="1"/>
              <a:t>i</a:t>
            </a:r>
            <a:r>
              <a:rPr lang="en-US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400" dirty="0" smtClean="0"/>
              <a:t>(In class restaurant project)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479874" cy="4395151"/>
          </a:xfrm>
        </p:spPr>
        <p:txBody>
          <a:bodyPr>
            <a:noAutofit/>
          </a:bodyPr>
          <a:lstStyle/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Step 3: Demonstrate your menu and role play.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Your team will visit the restaurant and you will role play ordering food. One person will be the server, and the others will be the customers. 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Ask questions about the food and order your food.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Visit the other restaurants and order food. One or two people are waiters and others are customers.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Step 4: Write a review.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Fill out your card, then write a review about the restaurant, like the example.</a:t>
            </a:r>
          </a:p>
        </p:txBody>
      </p:sp>
    </p:spTree>
    <p:extLst>
      <p:ext uri="{BB962C8B-B14F-4D97-AF65-F5344CB8AC3E}">
        <p14:creationId xmlns:p14="http://schemas.microsoft.com/office/powerpoint/2010/main" val="39269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400" dirty="0" smtClean="0"/>
              <a:t>(In class restaurant project)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051472"/>
              </p:ext>
            </p:extLst>
          </p:nvPr>
        </p:nvGraphicFramePr>
        <p:xfrm>
          <a:off x="1208416" y="2073659"/>
          <a:ext cx="8947152" cy="400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val="3820978216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3429491844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2963910266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65032831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sz="1400" dirty="0" smtClean="0"/>
                        <a:t>Rubric for evaluation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563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Organization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Presentation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387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point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Information is incomplete. Little Spanish</a:t>
                      </a:r>
                      <a:r>
                        <a:rPr lang="en-US" sz="1400" baseline="0" dirty="0" smtClean="0"/>
                        <a:t> is used.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Inefficient use of class time. Information is disorganized or unclear.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Communication is unclear. Many errors in vocabulary and grammar.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490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points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Basic information is correct. Spanish is used most of the time.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 time is used well. Information and content are mostly organized but lack some clarity.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Good communication, mostly correct vocabulary and grammar.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191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points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Many</a:t>
                      </a:r>
                      <a:r>
                        <a:rPr lang="en-US" sz="1400" baseline="0" dirty="0" smtClean="0"/>
                        <a:t> details and significance is highlighted. Spanish is used exclusively.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 time was used wisely. Information and content are clearly organized visually and logically.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Clear communication. Correct and complete vocabulary.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097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77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000" dirty="0"/>
              <a:t>(¿</a:t>
            </a:r>
            <a:r>
              <a:rPr lang="en-US" sz="2000" dirty="0" err="1"/>
              <a:t>Cómo</a:t>
            </a:r>
            <a:r>
              <a:rPr lang="en-US" sz="2000" dirty="0"/>
              <a:t> </a:t>
            </a:r>
            <a:r>
              <a:rPr lang="en-US" sz="2000" dirty="0" err="1"/>
              <a:t>está</a:t>
            </a:r>
            <a:r>
              <a:rPr lang="en-US" sz="2000" dirty="0"/>
              <a:t> la comida?, </a:t>
            </a:r>
            <a:r>
              <a:rPr lang="en-US" sz="2000" dirty="0" err="1"/>
              <a:t>verbos</a:t>
            </a:r>
            <a:r>
              <a:rPr lang="en-US" sz="2000" dirty="0"/>
              <a:t> con </a:t>
            </a:r>
            <a:r>
              <a:rPr lang="en-US" sz="2000" dirty="0" err="1"/>
              <a:t>raíz</a:t>
            </a:r>
            <a:r>
              <a:rPr lang="en-US" sz="2000" dirty="0"/>
              <a:t> irregular (e -&gt;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861798"/>
            <a:ext cx="5591686" cy="41957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LOS SABORES</a:t>
            </a:r>
          </a:p>
          <a:p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Agrio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/a – sour</a:t>
            </a:r>
          </a:p>
          <a:p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Amargo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/a – bitter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Dulce – sweet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Picante – hot (spicy)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Salado/a – salty</a:t>
            </a:r>
          </a:p>
          <a:p>
            <a:pPr marL="0" indent="0">
              <a:buNone/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¿CÓMO ESTÁ…?</a:t>
            </a:r>
          </a:p>
          <a:p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malo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/a – it’s bad</a:t>
            </a:r>
          </a:p>
          <a:p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bueno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/a – it’s good</a:t>
            </a:r>
          </a:p>
          <a:p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delicioso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 it’s delicious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LA TEMPERATURA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Caliente – hot</a:t>
            </a:r>
          </a:p>
          <a:p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Frío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/a - cold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A93BBC-88E9-40AC-92A2-03294746A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1825508"/>
            <a:ext cx="4396341" cy="4200245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IRREGULAR VERBS (e -&gt;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ask for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Competir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compete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measure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Repetir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repeat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Servir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serve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400" dirty="0"/>
              <a:t>(¿</a:t>
            </a:r>
            <a:r>
              <a:rPr lang="en-US" sz="2400" dirty="0" err="1"/>
              <a:t>Cómo</a:t>
            </a:r>
            <a:r>
              <a:rPr lang="en-US" sz="2400" dirty="0"/>
              <a:t> </a:t>
            </a:r>
            <a:r>
              <a:rPr lang="en-US" sz="2400" dirty="0" err="1"/>
              <a:t>está</a:t>
            </a:r>
            <a:r>
              <a:rPr lang="en-US" sz="2400" dirty="0"/>
              <a:t> la comida?,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 (e -&gt; 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Irregular verbs (e -&gt; </a:t>
            </a:r>
            <a:r>
              <a:rPr lang="en-US" sz="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Irregular verbs do not follow typical conjugation patterns.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prender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for example are regular verbs. </a:t>
            </a:r>
          </a:p>
          <a:p>
            <a:pPr lvl="2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stem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lav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lavo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Prender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stem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prend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prendes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Ser and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are irregular verbs.</a:t>
            </a:r>
          </a:p>
          <a:p>
            <a:pPr lvl="2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Ser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soy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eres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		Tener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tienes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Irregular verbs may change the stem or the endings. Remember: To identify the stem of a verb, delete the –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endings from the infinitive form.</a:t>
            </a:r>
          </a:p>
          <a:p>
            <a:pPr lvl="2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Pedir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Ped	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Competir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compet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Medir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Med</a:t>
            </a:r>
          </a:p>
          <a:p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15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400" dirty="0"/>
              <a:t>(¿</a:t>
            </a:r>
            <a:r>
              <a:rPr lang="en-US" sz="2400" dirty="0" err="1"/>
              <a:t>Cómo</a:t>
            </a:r>
            <a:r>
              <a:rPr lang="en-US" sz="2400" dirty="0"/>
              <a:t> </a:t>
            </a:r>
            <a:r>
              <a:rPr lang="en-US" sz="2400" dirty="0" err="1"/>
              <a:t>está</a:t>
            </a:r>
            <a:r>
              <a:rPr lang="en-US" sz="2400" dirty="0"/>
              <a:t> la comida?,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 (e -&gt; 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32500" lnSpcReduction="20000"/>
          </a:bodyPr>
          <a:lstStyle/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Verbos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raíz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irregular (e-&gt;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Some verbs, like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pedir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(to ask for), require an e to i stem change in the present tense.</a:t>
            </a:r>
          </a:p>
          <a:p>
            <a:pPr lvl="1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Regular verb conjugation pattern: </a:t>
            </a:r>
          </a:p>
          <a:p>
            <a:pPr lvl="2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Ella form of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stem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lav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check your chart for the ending – a -&gt; Ella lava</a:t>
            </a:r>
          </a:p>
          <a:p>
            <a:pPr lvl="1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Irregular (e-&gt;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) verb conjugation pattern.</a:t>
            </a:r>
          </a:p>
          <a:p>
            <a:pPr lvl="2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Ella form of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pedir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stem ped -&gt; change the e to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pid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check your chart for the ending – e -&gt; Ella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pide</a:t>
            </a:r>
            <a:endParaRPr lang="en-U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Note: The e -&gt;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stem change affects all forms of the present except the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/as forms.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/as form of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cerrar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is: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cerramos</a:t>
            </a:r>
            <a:endParaRPr lang="en-U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2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400" dirty="0"/>
              <a:t>(¿</a:t>
            </a:r>
            <a:r>
              <a:rPr lang="en-US" sz="2400" dirty="0" err="1"/>
              <a:t>Cómo</a:t>
            </a:r>
            <a:r>
              <a:rPr lang="en-US" sz="2400" dirty="0"/>
              <a:t> </a:t>
            </a:r>
            <a:r>
              <a:rPr lang="en-US" sz="2400" dirty="0" err="1"/>
              <a:t>está</a:t>
            </a:r>
            <a:r>
              <a:rPr lang="en-US" sz="2400" dirty="0"/>
              <a:t> la comida?,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 (e -&gt; 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19292"/>
            <a:ext cx="8946541" cy="4395151"/>
          </a:xfrm>
        </p:spPr>
        <p:txBody>
          <a:bodyPr>
            <a:normAutofit/>
          </a:bodyPr>
          <a:lstStyle/>
          <a:p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Verbos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raíz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irregular (e-&gt;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86594E-6FE3-4338-938D-13BD0EA68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566311"/>
              </p:ext>
            </p:extLst>
          </p:nvPr>
        </p:nvGraphicFramePr>
        <p:xfrm>
          <a:off x="1047651" y="1969707"/>
          <a:ext cx="969617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29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 PEDIR (TO ASK FOR) 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p</a:t>
                      </a:r>
                      <a:r>
                        <a:rPr lang="en-US" sz="1400" b="1" dirty="0" err="1"/>
                        <a:t>i</a:t>
                      </a:r>
                      <a:r>
                        <a:rPr lang="en-US" sz="1400" b="0" dirty="0" err="1"/>
                        <a:t>d</a:t>
                      </a:r>
                      <a:r>
                        <a:rPr lang="en-US" sz="1400" b="1" dirty="0" err="1"/>
                        <a:t>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 ask 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ped</a:t>
                      </a:r>
                      <a:r>
                        <a:rPr lang="en-US" sz="1400" b="1" dirty="0" err="1"/>
                        <a:t>imos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ask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p</a:t>
                      </a:r>
                      <a:r>
                        <a:rPr lang="en-US" sz="1400" b="1" dirty="0" err="1"/>
                        <a:t>i</a:t>
                      </a:r>
                      <a:r>
                        <a:rPr lang="en-US" sz="1400" b="0" dirty="0" err="1"/>
                        <a:t>d</a:t>
                      </a:r>
                      <a:r>
                        <a:rPr lang="en-US" sz="1400" b="1" dirty="0" err="1"/>
                        <a:t>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ask 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/>
                        <a:t>p</a:t>
                      </a:r>
                      <a:r>
                        <a:rPr lang="en-US" sz="1400" b="1" dirty="0" err="1"/>
                        <a:t>i</a:t>
                      </a:r>
                      <a:r>
                        <a:rPr lang="en-US" sz="1400" b="0" dirty="0" err="1"/>
                        <a:t>d</a:t>
                      </a:r>
                      <a:r>
                        <a:rPr lang="en-US" sz="1400" b="1" dirty="0" err="1"/>
                        <a:t>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ask for</a:t>
                      </a:r>
                      <a:endParaRPr lang="en-US" sz="1400" b="1" dirty="0"/>
                    </a:p>
                    <a:p>
                      <a:r>
                        <a:rPr lang="en-US" sz="1400" dirty="0"/>
                        <a:t>He asks for</a:t>
                      </a:r>
                    </a:p>
                    <a:p>
                      <a:r>
                        <a:rPr lang="en-US" sz="1400" dirty="0"/>
                        <a:t>She asks for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/>
                        <a:t>p</a:t>
                      </a:r>
                      <a:r>
                        <a:rPr lang="en-US" sz="1400" b="1" dirty="0" err="1"/>
                        <a:t>i</a:t>
                      </a:r>
                      <a:r>
                        <a:rPr lang="en-US" sz="1400" b="0" dirty="0" err="1"/>
                        <a:t>d</a:t>
                      </a:r>
                      <a:r>
                        <a:rPr lang="en-US" sz="1400" b="1" dirty="0" err="1"/>
                        <a:t>en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ask for</a:t>
                      </a:r>
                    </a:p>
                    <a:p>
                      <a:r>
                        <a:rPr lang="en-US" sz="1400" dirty="0"/>
                        <a:t>They ask for</a:t>
                      </a:r>
                    </a:p>
                    <a:p>
                      <a:r>
                        <a:rPr lang="en-US" sz="1400" dirty="0"/>
                        <a:t>They ask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5625321-7B11-4A85-8A79-4D73F473F46B}"/>
              </a:ext>
            </a:extLst>
          </p:cNvPr>
          <p:cNvGraphicFramePr>
            <a:graphicFrameLocks noGrp="1"/>
          </p:cNvGraphicFramePr>
          <p:nvPr/>
        </p:nvGraphicFramePr>
        <p:xfrm>
          <a:off x="1048979" y="4422838"/>
          <a:ext cx="9696172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043">
                  <a:extLst>
                    <a:ext uri="{9D8B030D-6E8A-4147-A177-3AD203B41FA5}">
                      <a16:colId xmlns:a16="http://schemas.microsoft.com/office/drawing/2014/main" val="3400387582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34321758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37430673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8781284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Regular –</a:t>
                      </a:r>
                      <a:r>
                        <a:rPr lang="en-US" sz="1400" dirty="0" err="1"/>
                        <a:t>ir</a:t>
                      </a:r>
                      <a:r>
                        <a:rPr lang="en-US" sz="1400" dirty="0"/>
                        <a:t> verbs are conjugated by finding the stem and attaching this ending to it.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4631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4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imos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21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8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 err="1"/>
                        <a:t>en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85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99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400" dirty="0"/>
              <a:t>(¿</a:t>
            </a:r>
            <a:r>
              <a:rPr lang="en-US" sz="2400" dirty="0" err="1"/>
              <a:t>Cómo</a:t>
            </a:r>
            <a:r>
              <a:rPr lang="en-US" sz="2400" dirty="0"/>
              <a:t> </a:t>
            </a:r>
            <a:r>
              <a:rPr lang="en-US" sz="2400" dirty="0" err="1"/>
              <a:t>está</a:t>
            </a:r>
            <a:r>
              <a:rPr lang="en-US" sz="2400" dirty="0"/>
              <a:t> la comida?,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 (e -&gt; 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479874" cy="4395151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Conjugate the following irregular (e-&gt;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) verbs according to the subject in parenthesis.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Find the stem -&gt; change the e to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-&gt; check your chart -&gt; attach the ending</a:t>
            </a: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Pedir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(Johnny)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Competir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(Julia y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Medir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(Marisa y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Repetir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Servir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(Mi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madre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Medir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400" dirty="0" smtClean="0"/>
              <a:t>(P. 237, ex. 77. read the passage and answer true or false)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479874" cy="4395151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restaurante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chifa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un Nuevo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dueño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el barrio Toledo. Los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meseros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elegantes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y la carta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muchos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platos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 Las mesas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están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superlimpias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 La comida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picante…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deliciosa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 El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suspiro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no me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dulce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 Pero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recomiendo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el restaurant.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estupendo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21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400" dirty="0" smtClean="0"/>
              <a:t>(In class restaurant project)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479874" cy="4395151"/>
          </a:xfrm>
        </p:spPr>
        <p:txBody>
          <a:bodyPr>
            <a:noAutofit/>
          </a:bodyPr>
          <a:lstStyle/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groups of 3-4 you set up your own restaurant, write a menu, and role-play a dialogue with your customers. You will also visit your classmates’ restaurant and order food there. Then you will write a review to summarize your opinions of all the restaurants.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Step 1: Decide the type of restaurant and the food.</a:t>
            </a:r>
          </a:p>
          <a:p>
            <a:pPr lvl="2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type of restaurant: Mexican, Italian, fast food etc.</a:t>
            </a:r>
          </a:p>
          <a:p>
            <a:pPr lvl="2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meals: breakfast, lunch, dinner</a:t>
            </a:r>
          </a:p>
          <a:p>
            <a:pPr lvl="2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Write a list of dishes, drinks, desserts for every meal you offer.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8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Perú 4</a:t>
            </a:r>
            <a:br>
              <a:rPr lang="en-US" dirty="0"/>
            </a:br>
            <a:r>
              <a:rPr lang="en-US" sz="2400" dirty="0" smtClean="0"/>
              <a:t>(In class restaurant project)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479874" cy="4395151"/>
          </a:xfrm>
        </p:spPr>
        <p:txBody>
          <a:bodyPr>
            <a:noAutofit/>
          </a:bodyPr>
          <a:lstStyle/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Step 2: Write the menu.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Classify the foods on your list. You can use these criteria or others:</a:t>
            </a:r>
          </a:p>
          <a:p>
            <a:pPr lvl="3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food: fruits, vegetables, meats</a:t>
            </a:r>
          </a:p>
          <a:p>
            <a:pPr lvl="3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Breakfast, lunch, dinner</a:t>
            </a:r>
          </a:p>
          <a:p>
            <a:pPr lvl="3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Health foods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Find pictures in magazines or the Internet to illustrate your food. Appetizer = primer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or entrada, entrée =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principal.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Write a brief description of each dish. Include some of this information:</a:t>
            </a:r>
          </a:p>
          <a:p>
            <a:pPr lvl="3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Name of dish, how it’s prepared, flavors, ingredients, price, etc.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7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7560</TotalTime>
  <Words>889</Words>
  <Application>Microsoft Office PowerPoint</Application>
  <PresentationFormat>Widescreen</PresentationFormat>
  <Paragraphs>149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Perú 4</vt:lpstr>
      <vt:lpstr>Perú 4 (¿Cómo está la comida?, verbos con raíz irregular (e -&gt; i)</vt:lpstr>
      <vt:lpstr>Perú 4 (¿Cómo está la comida?, verbos con raíz irregular (e -&gt; i)</vt:lpstr>
      <vt:lpstr>Perú 4 (¿Cómo está la comida?, verbos con raíz irregular (e -&gt; i)</vt:lpstr>
      <vt:lpstr>Perú 4 (¿Cómo está la comida?, verbos con raíz irregular (e -&gt; i)</vt:lpstr>
      <vt:lpstr>Perú 4 (¿Cómo está la comida?, verbos con raíz irregular (e -&gt; i)</vt:lpstr>
      <vt:lpstr>Perú 4 (P. 237, ex. 77. read the passage and answer true or false)</vt:lpstr>
      <vt:lpstr>Perú 4 (In class restaurant project)</vt:lpstr>
      <vt:lpstr>Perú 4 (In class restaurant project)</vt:lpstr>
      <vt:lpstr>Perú 4 (In class restaurant project)</vt:lpstr>
      <vt:lpstr>Perú 4 (In class restaurant project)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153</cp:revision>
  <dcterms:created xsi:type="dcterms:W3CDTF">2019-07-27T12:02:36Z</dcterms:created>
  <dcterms:modified xsi:type="dcterms:W3CDTF">2019-10-18T20:26:12Z</dcterms:modified>
</cp:coreProperties>
</file>